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70" r:id="rId3"/>
    <p:sldId id="273" r:id="rId4"/>
    <p:sldId id="277" r:id="rId5"/>
    <p:sldId id="275" r:id="rId6"/>
    <p:sldId id="280" r:id="rId7"/>
    <p:sldId id="278" r:id="rId8"/>
    <p:sldId id="279"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8" autoAdjust="0"/>
    <p:restoredTop sz="82416" autoAdjust="0"/>
  </p:normalViewPr>
  <p:slideViewPr>
    <p:cSldViewPr snapToGrid="0">
      <p:cViewPr varScale="1">
        <p:scale>
          <a:sx n="94" d="100"/>
          <a:sy n="94" d="100"/>
        </p:scale>
        <p:origin x="117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F799F3-B912-41BF-A1BD-C18D90685024}" type="datetimeFigureOut">
              <a:rPr lang="en-AU" smtClean="0"/>
              <a:pPr/>
              <a:t>28/01/2020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21CC5-7D8B-4C2F-9AC5-4BAADE6CE01D}" type="slidenum">
              <a:rPr lang="en-AU" smtClean="0"/>
              <a:pPr/>
              <a:t>‹#›</a:t>
            </a:fld>
            <a:endParaRPr lang="en-AU"/>
          </a:p>
        </p:txBody>
      </p:sp>
    </p:spTree>
    <p:extLst>
      <p:ext uri="{BB962C8B-B14F-4D97-AF65-F5344CB8AC3E}">
        <p14:creationId xmlns:p14="http://schemas.microsoft.com/office/powerpoint/2010/main" val="303482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Fill in each section of the</a:t>
            </a:r>
            <a:r>
              <a:rPr lang="en-US" baseline="0" dirty="0"/>
              <a:t> cover sheet before submitting.</a:t>
            </a:r>
            <a:endParaRPr lang="en-US" dirty="0"/>
          </a:p>
        </p:txBody>
      </p:sp>
      <p:sp>
        <p:nvSpPr>
          <p:cNvPr id="4" name="Slide Number Placeholder 3"/>
          <p:cNvSpPr>
            <a:spLocks noGrp="1"/>
          </p:cNvSpPr>
          <p:nvPr>
            <p:ph type="sldNum" sz="quarter" idx="10"/>
          </p:nvPr>
        </p:nvSpPr>
        <p:spPr/>
        <p:txBody>
          <a:bodyPr/>
          <a:lstStyle/>
          <a:p>
            <a:fld id="{2AC16629-65C5-5D41-B3FF-E4ADEF104A43}" type="slidenum">
              <a:rPr lang="en-US" smtClean="0"/>
              <a:pPr/>
              <a:t>1</a:t>
            </a:fld>
            <a:endParaRPr lang="en-US"/>
          </a:p>
        </p:txBody>
      </p:sp>
    </p:spTree>
    <p:extLst>
      <p:ext uri="{BB962C8B-B14F-4D97-AF65-F5344CB8AC3E}">
        <p14:creationId xmlns:p14="http://schemas.microsoft.com/office/powerpoint/2010/main" val="303457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Fill in each section of the</a:t>
            </a:r>
            <a:r>
              <a:rPr lang="en-US" baseline="0" dirty="0"/>
              <a:t> cover sheet before submitting.</a:t>
            </a:r>
            <a:endParaRPr lang="en-US" dirty="0"/>
          </a:p>
        </p:txBody>
      </p:sp>
      <p:sp>
        <p:nvSpPr>
          <p:cNvPr id="4" name="Slide Number Placeholder 3"/>
          <p:cNvSpPr>
            <a:spLocks noGrp="1"/>
          </p:cNvSpPr>
          <p:nvPr>
            <p:ph type="sldNum" sz="quarter" idx="10"/>
          </p:nvPr>
        </p:nvSpPr>
        <p:spPr/>
        <p:txBody>
          <a:bodyPr/>
          <a:lstStyle/>
          <a:p>
            <a:fld id="{2AC16629-65C5-5D41-B3FF-E4ADEF104A43}" type="slidenum">
              <a:rPr lang="en-US" smtClean="0"/>
              <a:pPr/>
              <a:t>2</a:t>
            </a:fld>
            <a:endParaRPr lang="en-US"/>
          </a:p>
        </p:txBody>
      </p:sp>
    </p:spTree>
    <p:extLst>
      <p:ext uri="{BB962C8B-B14F-4D97-AF65-F5344CB8AC3E}">
        <p14:creationId xmlns:p14="http://schemas.microsoft.com/office/powerpoint/2010/main" val="1532537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1221CC5-7D8B-4C2F-9AC5-4BAADE6CE01D}" type="slidenum">
              <a:rPr lang="en-AU" smtClean="0"/>
              <a:pPr/>
              <a:t>3</a:t>
            </a:fld>
            <a:endParaRPr lang="en-AU"/>
          </a:p>
        </p:txBody>
      </p:sp>
    </p:spTree>
    <p:extLst>
      <p:ext uri="{BB962C8B-B14F-4D97-AF65-F5344CB8AC3E}">
        <p14:creationId xmlns:p14="http://schemas.microsoft.com/office/powerpoint/2010/main" val="344090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221CC5-7D8B-4C2F-9AC5-4BAADE6CE01D}" type="slidenum">
              <a:rPr lang="en-AU" smtClean="0"/>
              <a:pPr/>
              <a:t>6</a:t>
            </a:fld>
            <a:endParaRPr lang="en-AU"/>
          </a:p>
        </p:txBody>
      </p:sp>
    </p:spTree>
    <p:extLst>
      <p:ext uri="{BB962C8B-B14F-4D97-AF65-F5344CB8AC3E}">
        <p14:creationId xmlns:p14="http://schemas.microsoft.com/office/powerpoint/2010/main" val="3802996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221CC5-7D8B-4C2F-9AC5-4BAADE6CE01D}" type="slidenum">
              <a:rPr lang="en-AU" smtClean="0"/>
              <a:pPr/>
              <a:t>8</a:t>
            </a:fld>
            <a:endParaRPr lang="en-AU"/>
          </a:p>
        </p:txBody>
      </p:sp>
    </p:spTree>
    <p:extLst>
      <p:ext uri="{BB962C8B-B14F-4D97-AF65-F5344CB8AC3E}">
        <p14:creationId xmlns:p14="http://schemas.microsoft.com/office/powerpoint/2010/main" val="2786435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A29D1D51-23F7-4645-9B63-214D0D7B7CFB}" type="datetimeFigureOut">
              <a:rPr lang="en-AU" smtClean="0"/>
              <a:pPr/>
              <a:t>28/01/2020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3483000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29D1D51-23F7-4645-9B63-214D0D7B7CFB}" type="datetimeFigureOut">
              <a:rPr lang="en-AU" smtClean="0"/>
              <a:pPr/>
              <a:t>28/01/2020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14403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29D1D51-23F7-4645-9B63-214D0D7B7CFB}" type="datetimeFigureOut">
              <a:rPr lang="en-AU" smtClean="0"/>
              <a:pPr/>
              <a:t>28/01/2020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259669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29D1D51-23F7-4645-9B63-214D0D7B7CFB}" type="datetimeFigureOut">
              <a:rPr lang="en-AU" smtClean="0"/>
              <a:pPr/>
              <a:t>28/01/2020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2258136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9D1D51-23F7-4645-9B63-214D0D7B7CFB}" type="datetimeFigureOut">
              <a:rPr lang="en-AU" smtClean="0"/>
              <a:pPr/>
              <a:t>28/01/2020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4040974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A29D1D51-23F7-4645-9B63-214D0D7B7CFB}" type="datetimeFigureOut">
              <a:rPr lang="en-AU" smtClean="0"/>
              <a:pPr/>
              <a:t>28/01/2020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1807367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A29D1D51-23F7-4645-9B63-214D0D7B7CFB}" type="datetimeFigureOut">
              <a:rPr lang="en-AU" smtClean="0"/>
              <a:pPr/>
              <a:t>28/01/2020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3311795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A29D1D51-23F7-4645-9B63-214D0D7B7CFB}" type="datetimeFigureOut">
              <a:rPr lang="en-AU" smtClean="0"/>
              <a:pPr/>
              <a:t>28/01/2020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426145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D1D51-23F7-4645-9B63-214D0D7B7CFB}" type="datetimeFigureOut">
              <a:rPr lang="en-AU" smtClean="0"/>
              <a:pPr/>
              <a:t>28/01/2020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2444850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9D1D51-23F7-4645-9B63-214D0D7B7CFB}" type="datetimeFigureOut">
              <a:rPr lang="en-AU" smtClean="0"/>
              <a:pPr/>
              <a:t>28/01/2020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511766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9D1D51-23F7-4645-9B63-214D0D7B7CFB}" type="datetimeFigureOut">
              <a:rPr lang="en-AU" smtClean="0"/>
              <a:pPr/>
              <a:t>28/01/2020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299933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D1D51-23F7-4645-9B63-214D0D7B7CFB}" type="datetimeFigureOut">
              <a:rPr lang="en-AU" smtClean="0"/>
              <a:pPr/>
              <a:t>28/01/2020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7C0F2-9DA7-4377-AE96-28BBDAA0044A}" type="slidenum">
              <a:rPr lang="en-AU" smtClean="0"/>
              <a:pPr/>
              <a:t>‹#›</a:t>
            </a:fld>
            <a:endParaRPr lang="en-AU"/>
          </a:p>
        </p:txBody>
      </p:sp>
    </p:spTree>
    <p:extLst>
      <p:ext uri="{BB962C8B-B14F-4D97-AF65-F5344CB8AC3E}">
        <p14:creationId xmlns:p14="http://schemas.microsoft.com/office/powerpoint/2010/main" val="2537495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olicies.curtin.edu.au/documents/academic_misconduct.do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libguides.library.curtin.edu.au/referencing/chicag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763614855"/>
              </p:ext>
            </p:extLst>
          </p:nvPr>
        </p:nvGraphicFramePr>
        <p:xfrm>
          <a:off x="2187302" y="2081211"/>
          <a:ext cx="7733214" cy="4326375"/>
        </p:xfrm>
        <a:graphic>
          <a:graphicData uri="http://schemas.openxmlformats.org/drawingml/2006/table">
            <a:tbl>
              <a:tblPr firstRow="1" bandRow="1">
                <a:tableStyleId>{E8034E78-7F5D-4C2E-B375-FC64B27BC917}</a:tableStyleId>
              </a:tblPr>
              <a:tblGrid>
                <a:gridCol w="1294709">
                  <a:extLst>
                    <a:ext uri="{9D8B030D-6E8A-4147-A177-3AD203B41FA5}">
                      <a16:colId xmlns:a16="http://schemas.microsoft.com/office/drawing/2014/main" val="20000"/>
                    </a:ext>
                  </a:extLst>
                </a:gridCol>
                <a:gridCol w="2537055">
                  <a:extLst>
                    <a:ext uri="{9D8B030D-6E8A-4147-A177-3AD203B41FA5}">
                      <a16:colId xmlns:a16="http://schemas.microsoft.com/office/drawing/2014/main" val="20001"/>
                    </a:ext>
                  </a:extLst>
                </a:gridCol>
                <a:gridCol w="1378967">
                  <a:extLst>
                    <a:ext uri="{9D8B030D-6E8A-4147-A177-3AD203B41FA5}">
                      <a16:colId xmlns:a16="http://schemas.microsoft.com/office/drawing/2014/main" val="20002"/>
                    </a:ext>
                  </a:extLst>
                </a:gridCol>
                <a:gridCol w="2522483">
                  <a:extLst>
                    <a:ext uri="{9D8B030D-6E8A-4147-A177-3AD203B41FA5}">
                      <a16:colId xmlns:a16="http://schemas.microsoft.com/office/drawing/2014/main" val="20003"/>
                    </a:ext>
                  </a:extLst>
                </a:gridCol>
              </a:tblGrid>
              <a:tr h="276680">
                <a:tc gridSpan="4">
                  <a:txBody>
                    <a:bodyPr/>
                    <a:lstStyle/>
                    <a:p>
                      <a:r>
                        <a:rPr lang="en-US" sz="1200" b="0" dirty="0">
                          <a:solidFill>
                            <a:schemeClr val="bg1"/>
                          </a:solidFill>
                          <a:latin typeface="Arial"/>
                          <a:cs typeface="Arial"/>
                        </a:rPr>
                        <a:t>Student To Complete: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tx1">
                        <a:lumMod val="65000"/>
                        <a:lumOff val="35000"/>
                      </a:schemeClr>
                    </a:solidFill>
                  </a:tcPr>
                </a:tc>
                <a:tc hMerge="1">
                  <a:txBody>
                    <a:bodyPr/>
                    <a:lstStyle/>
                    <a:p>
                      <a:endParaRPr lang="en-US"/>
                    </a:p>
                  </a:txBody>
                  <a:tcPr/>
                </a:tc>
                <a:tc hMerge="1">
                  <a:txBody>
                    <a:bodyPr/>
                    <a:lstStyle/>
                    <a:p>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0"/>
                  </a:ext>
                </a:extLst>
              </a:tr>
              <a:tr h="473964">
                <a:tc rowSpan="2">
                  <a:txBody>
                    <a:bodyPr/>
                    <a:lstStyle/>
                    <a:p>
                      <a:r>
                        <a:rPr lang="en-US" sz="1200" dirty="0">
                          <a:solidFill>
                            <a:schemeClr val="tx1"/>
                          </a:solidFill>
                          <a:latin typeface="Arial"/>
                          <a:cs typeface="Arial"/>
                        </a:rPr>
                        <a:t>Student Name: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rowSpan="2">
                  <a:txBody>
                    <a:bodyPr/>
                    <a:lstStyle/>
                    <a:p>
                      <a:endParaRPr lang="en-US"/>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latin typeface="Arial"/>
                          <a:cs typeface="Arial"/>
                        </a:rPr>
                        <a:t>Curtin ID</a:t>
                      </a:r>
                      <a:r>
                        <a:rPr lang="en-US" sz="1200" baseline="0" dirty="0">
                          <a:solidFill>
                            <a:schemeClr val="tx1"/>
                          </a:solidFill>
                          <a:latin typeface="Arial"/>
                          <a:cs typeface="Arial"/>
                        </a:rPr>
                        <a:t> No.:</a:t>
                      </a:r>
                      <a:endParaRPr lang="en-US" sz="1200" dirty="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endParaRPr lang="en-US" dirty="0"/>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78348">
                <a:tc vMerge="1">
                  <a:txBody>
                    <a:bodyPr/>
                    <a:lstStyle/>
                    <a:p>
                      <a:endParaRPr lang="en-US" sz="1600" dirty="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vMerge="1">
                  <a:txBody>
                    <a:bodyPr/>
                    <a:lstStyle/>
                    <a:p>
                      <a:endParaRPr lang="en-US"/>
                    </a:p>
                  </a:txBody>
                  <a:tcPr/>
                </a:tc>
                <a:tc>
                  <a:txBody>
                    <a:bodyPr/>
                    <a:lstStyle/>
                    <a:p>
                      <a:r>
                        <a:rPr lang="en-US" sz="1200" dirty="0">
                          <a:solidFill>
                            <a:schemeClr val="tx1"/>
                          </a:solidFill>
                          <a:latin typeface="Arial"/>
                          <a:cs typeface="Arial"/>
                        </a:rPr>
                        <a:t>Email Address:</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endParaRPr lang="en-US" dirty="0"/>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23775">
                <a:tc>
                  <a:txBody>
                    <a:bodyPr/>
                    <a:lstStyle/>
                    <a:p>
                      <a:r>
                        <a:rPr lang="en-US" sz="1200" dirty="0">
                          <a:solidFill>
                            <a:schemeClr val="tx1"/>
                          </a:solidFill>
                          <a:latin typeface="Arial"/>
                          <a:cs typeface="Arial"/>
                        </a:rPr>
                        <a:t>Unit Name: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endParaRPr lang="en-US"/>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latin typeface="Arial"/>
                          <a:cs typeface="Arial"/>
                        </a:rPr>
                        <a:t>Unit Code: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endParaRPr lang="en-US"/>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93952">
                <a:tc>
                  <a:txBody>
                    <a:bodyPr/>
                    <a:lstStyle/>
                    <a:p>
                      <a:r>
                        <a:rPr lang="en-US" sz="1200" dirty="0">
                          <a:solidFill>
                            <a:schemeClr val="tx1"/>
                          </a:solidFill>
                          <a:latin typeface="Arial"/>
                          <a:cs typeface="Arial"/>
                        </a:rPr>
                        <a:t>Tutor’s Name: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endParaRPr lang="en-US" sz="1200">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latin typeface="Arial"/>
                          <a:cs typeface="Arial"/>
                        </a:rPr>
                        <a:t>Assignment</a:t>
                      </a:r>
                      <a:r>
                        <a:rPr lang="en-US" sz="1200" baseline="0" dirty="0">
                          <a:solidFill>
                            <a:schemeClr val="tx1"/>
                          </a:solidFill>
                          <a:latin typeface="Arial"/>
                          <a:cs typeface="Arial"/>
                        </a:rPr>
                        <a:t> No.:</a:t>
                      </a:r>
                      <a:endParaRPr lang="en-US" sz="1200" dirty="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endParaRPr lang="en-US"/>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78348">
                <a:tc gridSpan="4">
                  <a:txBody>
                    <a:bodyPr/>
                    <a:lstStyle/>
                    <a:p>
                      <a:r>
                        <a:rPr lang="en-AU" sz="1200" b="0" kern="1200" dirty="0">
                          <a:solidFill>
                            <a:srgbClr val="000000"/>
                          </a:solidFill>
                          <a:latin typeface="Arial"/>
                          <a:ea typeface="+mn-ea"/>
                          <a:cs typeface="Arial"/>
                        </a:rPr>
                        <a:t>Comments to Tutor:</a:t>
                      </a:r>
                      <a:r>
                        <a:rPr lang="en-AU" sz="1200" b="0" dirty="0">
                          <a:solidFill>
                            <a:srgbClr val="000000"/>
                          </a:solidFill>
                          <a:latin typeface="Arial"/>
                          <a:cs typeface="Arial"/>
                        </a:rPr>
                        <a:t> </a:t>
                      </a:r>
                      <a:endParaRPr lang="en-US" sz="1200" b="0" dirty="0">
                        <a:solidFill>
                          <a:srgbClr val="000000"/>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sz="160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5"/>
                  </a:ext>
                </a:extLst>
              </a:tr>
              <a:tr h="578348">
                <a:tc>
                  <a:txBody>
                    <a:bodyPr/>
                    <a:lstStyle/>
                    <a:p>
                      <a:r>
                        <a:rPr lang="en-US" sz="1200" dirty="0">
                          <a:solidFill>
                            <a:srgbClr val="FF0000"/>
                          </a:solidFill>
                          <a:latin typeface="Arial"/>
                          <a:cs typeface="Arial"/>
                        </a:rPr>
                        <a:t>Student</a:t>
                      </a:r>
                      <a:r>
                        <a:rPr lang="en-US" sz="1200" baseline="0" dirty="0">
                          <a:solidFill>
                            <a:srgbClr val="FF0000"/>
                          </a:solidFill>
                          <a:latin typeface="Arial"/>
                          <a:cs typeface="Arial"/>
                        </a:rPr>
                        <a:t> Declaration:</a:t>
                      </a:r>
                      <a:endParaRPr lang="en-US" sz="1200" dirty="0">
                        <a:solidFill>
                          <a:srgbClr val="FF0000"/>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gridSpan="3">
                  <a:txBody>
                    <a:bodyPr/>
                    <a:lstStyle/>
                    <a:p>
                      <a:r>
                        <a:rPr lang="en-AU" sz="1200" kern="1200" dirty="0">
                          <a:solidFill>
                            <a:srgbClr val="000000"/>
                          </a:solidFill>
                          <a:latin typeface="Arial"/>
                          <a:ea typeface="+mn-ea"/>
                          <a:cs typeface="Arial"/>
                        </a:rPr>
                        <a:t>I declare the attached assignment is my own work and has not previously been submitted for assessment.</a:t>
                      </a:r>
                      <a:r>
                        <a:rPr lang="en-AU" sz="1200" kern="1200" baseline="0" dirty="0">
                          <a:solidFill>
                            <a:srgbClr val="000000"/>
                          </a:solidFill>
                          <a:latin typeface="Arial"/>
                          <a:ea typeface="+mn-ea"/>
                          <a:cs typeface="Arial"/>
                        </a:rPr>
                        <a:t> </a:t>
                      </a:r>
                      <a:r>
                        <a:rPr lang="en-AU" sz="1200" kern="1200" dirty="0">
                          <a:solidFill>
                            <a:srgbClr val="000000"/>
                          </a:solidFill>
                          <a:latin typeface="Arial"/>
                          <a:ea typeface="+mn-ea"/>
                          <a:cs typeface="Arial"/>
                        </a:rPr>
                        <a:t>This work complies with Curtin University rules concerning plagiarism and copyright. [Refer to</a:t>
                      </a:r>
                      <a:r>
                        <a:rPr lang="en-AU" sz="1200" kern="1200" baseline="0" dirty="0">
                          <a:solidFill>
                            <a:srgbClr val="000000"/>
                          </a:solidFill>
                          <a:latin typeface="Arial"/>
                          <a:ea typeface="+mn-ea"/>
                          <a:cs typeface="Arial"/>
                        </a:rPr>
                        <a:t> </a:t>
                      </a:r>
                      <a:r>
                        <a:rPr lang="en-US" sz="1200" u="sng" kern="1200" dirty="0">
                          <a:solidFill>
                            <a:srgbClr val="000000"/>
                          </a:solidFill>
                          <a:latin typeface="Arial"/>
                          <a:ea typeface="+mn-ea"/>
                          <a:cs typeface="Arial"/>
                          <a:hlinkClick r:id="rId3"/>
                        </a:rPr>
                        <a:t>http://www.policies.curtin.edu.au/documents/academic_misconduct.doc</a:t>
                      </a:r>
                      <a:r>
                        <a:rPr lang="en-AU" sz="1200" kern="1200" dirty="0">
                          <a:solidFill>
                            <a:srgbClr val="000000"/>
                          </a:solidFill>
                          <a:latin typeface="Arial"/>
                          <a:ea typeface="+mn-ea"/>
                          <a:cs typeface="Arial"/>
                        </a:rPr>
                        <a:t>]  </a:t>
                      </a:r>
                      <a:br>
                        <a:rPr lang="en-AU" sz="1200" kern="1200" dirty="0">
                          <a:solidFill>
                            <a:srgbClr val="000000"/>
                          </a:solidFill>
                          <a:latin typeface="Arial"/>
                          <a:ea typeface="+mn-ea"/>
                          <a:cs typeface="Arial"/>
                        </a:rPr>
                      </a:br>
                      <a:r>
                        <a:rPr lang="en-AU" sz="1200" kern="1200" dirty="0">
                          <a:solidFill>
                            <a:srgbClr val="000000"/>
                          </a:solidFill>
                          <a:latin typeface="Arial"/>
                          <a:ea typeface="+mn-ea"/>
                          <a:cs typeface="Arial"/>
                        </a:rPr>
                        <a:t>I have retained a copy of this assignment for my own records.</a:t>
                      </a:r>
                      <a:r>
                        <a:rPr lang="en-AU" sz="1200" dirty="0"/>
                        <a:t> </a:t>
                      </a:r>
                      <a:endParaRPr lang="en-US" sz="1200" dirty="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sz="160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6"/>
                  </a:ext>
                </a:extLst>
              </a:tr>
              <a:tr h="578348">
                <a:tc>
                  <a:txBody>
                    <a:bodyPr/>
                    <a:lstStyle/>
                    <a:p>
                      <a:r>
                        <a:rPr lang="en-US" sz="1200" dirty="0">
                          <a:solidFill>
                            <a:srgbClr val="FF0000"/>
                          </a:solidFill>
                          <a:latin typeface="Arial"/>
                          <a:cs typeface="Arial"/>
                        </a:rPr>
                        <a:t>Sign or insert name here: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gridSpan="3">
                  <a:txBody>
                    <a:bodyPr/>
                    <a:lstStyle/>
                    <a:p>
                      <a:endParaRPr lang="en-US" sz="1200" dirty="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sp>
        <p:nvSpPr>
          <p:cNvPr id="11" name="TextBox 10"/>
          <p:cNvSpPr txBox="1"/>
          <p:nvPr/>
        </p:nvSpPr>
        <p:spPr>
          <a:xfrm>
            <a:off x="2134383" y="1252522"/>
            <a:ext cx="4603972" cy="415498"/>
          </a:xfrm>
          <a:prstGeom prst="rect">
            <a:avLst/>
          </a:prstGeom>
          <a:noFill/>
          <a:ln>
            <a:noFill/>
          </a:ln>
        </p:spPr>
        <p:txBody>
          <a:bodyPr wrap="square" rtlCol="0">
            <a:spAutoFit/>
          </a:bodyPr>
          <a:lstStyle/>
          <a:p>
            <a:r>
              <a:rPr lang="en-US" sz="2100" cap="all" dirty="0">
                <a:latin typeface="Arial"/>
                <a:cs typeface="Arial"/>
              </a:rPr>
              <a:t>Assignment Submission Form</a:t>
            </a:r>
          </a:p>
        </p:txBody>
      </p:sp>
      <p:pic>
        <p:nvPicPr>
          <p:cNvPr id="15" name="Picture 14" descr="Screen Shot 2016-11-13 at 3.57.05 pm.png"/>
          <p:cNvPicPr>
            <a:picLocks noChangeAspect="1"/>
          </p:cNvPicPr>
          <p:nvPr/>
        </p:nvPicPr>
        <p:blipFill>
          <a:blip r:embed="rId4"/>
          <a:stretch>
            <a:fillRect/>
          </a:stretch>
        </p:blipFill>
        <p:spPr>
          <a:xfrm>
            <a:off x="2187302" y="442749"/>
            <a:ext cx="4365898" cy="732006"/>
          </a:xfrm>
          <a:prstGeom prst="rect">
            <a:avLst/>
          </a:prstGeom>
        </p:spPr>
      </p:pic>
      <p:sp>
        <p:nvSpPr>
          <p:cNvPr id="16" name="TextBox 15"/>
          <p:cNvSpPr txBox="1"/>
          <p:nvPr/>
        </p:nvSpPr>
        <p:spPr>
          <a:xfrm>
            <a:off x="2152023" y="1588391"/>
            <a:ext cx="4603972" cy="369332"/>
          </a:xfrm>
          <a:prstGeom prst="rect">
            <a:avLst/>
          </a:prstGeom>
          <a:noFill/>
        </p:spPr>
        <p:txBody>
          <a:bodyPr wrap="square" rtlCol="0">
            <a:spAutoFit/>
          </a:bodyPr>
          <a:lstStyle/>
          <a:p>
            <a:r>
              <a:rPr lang="en-US" spc="300" dirty="0">
                <a:solidFill>
                  <a:srgbClr val="AE8C17"/>
                </a:solidFill>
                <a:latin typeface="Arial"/>
                <a:cs typeface="Arial"/>
              </a:rPr>
              <a:t>[Insert all required information]</a:t>
            </a:r>
          </a:p>
        </p:txBody>
      </p:sp>
      <p:sp>
        <p:nvSpPr>
          <p:cNvPr id="17" name="Slide Number Placeholder 16"/>
          <p:cNvSpPr>
            <a:spLocks noGrp="1"/>
          </p:cNvSpPr>
          <p:nvPr>
            <p:ph type="sldNum" sz="quarter" idx="12"/>
          </p:nvPr>
        </p:nvSpPr>
        <p:spPr/>
        <p:txBody>
          <a:bodyPr/>
          <a:lstStyle/>
          <a:p>
            <a:fld id="{80B911B7-BBD2-1946-BDD6-C68371E90579}" type="slidenum">
              <a:rPr lang="en-US" smtClean="0"/>
              <a:pPr/>
              <a:t>1</a:t>
            </a:fld>
            <a:endParaRPr lang="en-US"/>
          </a:p>
        </p:txBody>
      </p:sp>
    </p:spTree>
    <p:extLst>
      <p:ext uri="{BB962C8B-B14F-4D97-AF65-F5344CB8AC3E}">
        <p14:creationId xmlns:p14="http://schemas.microsoft.com/office/powerpoint/2010/main" val="11413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2229393" y="954160"/>
          <a:ext cx="7733214" cy="3842840"/>
        </p:xfrm>
        <a:graphic>
          <a:graphicData uri="http://schemas.openxmlformats.org/drawingml/2006/table">
            <a:tbl>
              <a:tblPr firstRow="1" bandRow="1">
                <a:tableStyleId>{E8034E78-7F5D-4C2E-B375-FC64B27BC917}</a:tableStyleId>
              </a:tblPr>
              <a:tblGrid>
                <a:gridCol w="7733214">
                  <a:extLst>
                    <a:ext uri="{9D8B030D-6E8A-4147-A177-3AD203B41FA5}">
                      <a16:colId xmlns:a16="http://schemas.microsoft.com/office/drawing/2014/main" val="20000"/>
                    </a:ext>
                  </a:extLst>
                </a:gridCol>
              </a:tblGrid>
              <a:tr h="276680">
                <a:tc>
                  <a:txBody>
                    <a:bodyPr/>
                    <a:lstStyle/>
                    <a:p>
                      <a:r>
                        <a:rPr lang="en-AU" sz="1200" b="1" kern="1200" dirty="0">
                          <a:solidFill>
                            <a:schemeClr val="lt1"/>
                          </a:solidFill>
                          <a:effectLst/>
                          <a:latin typeface="Arial" panose="020B0604020202020204" pitchFamily="34" charset="0"/>
                          <a:ea typeface="+mn-ea"/>
                          <a:cs typeface="Arial" panose="020B0604020202020204" pitchFamily="34" charset="0"/>
                        </a:rPr>
                        <a:t>OPTIONAL: </a:t>
                      </a:r>
                      <a:r>
                        <a:rPr lang="en-AU" sz="1200" b="0" kern="1200" dirty="0">
                          <a:solidFill>
                            <a:schemeClr val="lt1"/>
                          </a:solidFill>
                          <a:effectLst/>
                          <a:latin typeface="Arial" panose="020B0604020202020204" pitchFamily="34" charset="0"/>
                          <a:ea typeface="+mn-ea"/>
                          <a:cs typeface="Arial" panose="020B0604020202020204" pitchFamily="34" charset="0"/>
                        </a:rPr>
                        <a:t>Consent to use Images of Artistic Work</a:t>
                      </a:r>
                      <a:r>
                        <a:rPr lang="en-US" sz="1200" b="0" dirty="0">
                          <a:solidFill>
                            <a:schemeClr val="bg1"/>
                          </a:solidFill>
                          <a:latin typeface="Arial" panose="020B0604020202020204" pitchFamily="34" charset="0"/>
                          <a:cs typeface="Arial" panose="020B0604020202020204" pitchFamily="34" charset="0"/>
                        </a:rPr>
                        <a:t>:</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578348">
                <a:tc>
                  <a:txBody>
                    <a:bodyPr/>
                    <a:lstStyle/>
                    <a:p>
                      <a:r>
                        <a:rPr lang="en-US" sz="1200" b="0" dirty="0">
                          <a:solidFill>
                            <a:srgbClr val="000000"/>
                          </a:solidFill>
                          <a:latin typeface="Arial" panose="020B0604020202020204" pitchFamily="34" charset="0"/>
                          <a:cs typeface="Arial" panose="020B0604020202020204" pitchFamily="34" charset="0"/>
                        </a:rPr>
                        <a:t>The University and the artist/student agree that:</a:t>
                      </a:r>
                    </a:p>
                    <a:p>
                      <a:endParaRPr lang="en-US" sz="1200" b="0" dirty="0">
                        <a:solidFill>
                          <a:srgbClr val="000000"/>
                        </a:solidFill>
                        <a:latin typeface="Arial" panose="020B0604020202020204" pitchFamily="34" charset="0"/>
                        <a:cs typeface="Arial" panose="020B0604020202020204" pitchFamily="34" charset="0"/>
                      </a:endParaRPr>
                    </a:p>
                    <a:p>
                      <a:pPr marL="228600" indent="-228600">
                        <a:buFont typeface="+mj-lt"/>
                        <a:buAutoNum type="arabicPeriod"/>
                      </a:pPr>
                      <a:r>
                        <a:rPr lang="en-AU" sz="1200" kern="1200" dirty="0">
                          <a:solidFill>
                            <a:schemeClr val="tx1"/>
                          </a:solidFill>
                          <a:effectLst/>
                          <a:latin typeface="Arial" panose="020B0604020202020204" pitchFamily="34" charset="0"/>
                          <a:ea typeface="+mn-ea"/>
                          <a:cs typeface="Arial" panose="020B0604020202020204" pitchFamily="34" charset="0"/>
                        </a:rPr>
                        <a:t>An Image or Images of the said Work can be used for educational and non-commercial purposes for teaching and advertising of Curtin University of Technology courses. </a:t>
                      </a:r>
                    </a:p>
                    <a:p>
                      <a:pPr marL="228600" indent="-228600">
                        <a:buFont typeface="+mj-lt"/>
                        <a:buAutoNum type="arabicPeriod"/>
                      </a:pPr>
                      <a:r>
                        <a:rPr lang="en-AU" sz="1200" kern="1200" dirty="0">
                          <a:solidFill>
                            <a:schemeClr val="tx1"/>
                          </a:solidFill>
                          <a:effectLst/>
                          <a:latin typeface="Arial" panose="020B0604020202020204" pitchFamily="34" charset="0"/>
                          <a:ea typeface="+mn-ea"/>
                          <a:cs typeface="Arial" panose="020B0604020202020204" pitchFamily="34" charset="0"/>
                        </a:rPr>
                        <a:t>The University may reproduce the image/work of the Student in accordance with the licence rights under this Agreement for a term of five (5) years from the date of signing of this Agreement by the Student.</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228600" indent="-228600">
                        <a:buFont typeface="+mj-lt"/>
                        <a:buAutoNum type="arabicPeriod"/>
                      </a:pPr>
                      <a:r>
                        <a:rPr lang="en-AU" sz="1200" kern="1200" dirty="0">
                          <a:solidFill>
                            <a:schemeClr val="tx1"/>
                          </a:solidFill>
                          <a:effectLst/>
                          <a:latin typeface="Arial" panose="020B0604020202020204" pitchFamily="34" charset="0"/>
                          <a:ea typeface="+mn-ea"/>
                          <a:cs typeface="Arial" panose="020B0604020202020204" pitchFamily="34" charset="0"/>
                        </a:rPr>
                        <a:t> The University will acknowledge the Artist/Student as the creator and owner of the Image/work. The University will publish copyright by-line with all permitted uses of the Image of the work where ever possible as follows: “Reproduced with the permission of   _______________________________ (insert student name).</a:t>
                      </a:r>
                      <a:r>
                        <a:rPr lang="en-AU" sz="1200" kern="1200" dirty="0">
                          <a:solidFill>
                            <a:schemeClr val="lt1"/>
                          </a:solidFill>
                          <a:effectLst/>
                          <a:latin typeface="Arial" panose="020B0604020202020204" pitchFamily="34" charset="0"/>
                          <a:ea typeface="+mn-ea"/>
                          <a:cs typeface="Arial" panose="020B0604020202020204" pitchFamily="34" charset="0"/>
                        </a:rPr>
                        <a:t>)</a:t>
                      </a:r>
                    </a:p>
                    <a:p>
                      <a:pPr marL="228600" indent="-228600">
                        <a:buFont typeface="+mj-lt"/>
                        <a:buAutoNum type="arabicPeriod"/>
                      </a:pPr>
                      <a:r>
                        <a:rPr lang="en-US" sz="1200" kern="1200" dirty="0">
                          <a:solidFill>
                            <a:schemeClr val="tx1"/>
                          </a:solidFill>
                          <a:effectLst/>
                          <a:latin typeface="Arial" panose="020B0604020202020204" pitchFamily="34" charset="0"/>
                          <a:ea typeface="+mn-ea"/>
                          <a:cs typeface="Arial" panose="020B0604020202020204" pitchFamily="34" charset="0"/>
                        </a:rPr>
                        <a:t>The Artist/Student warrants that: </a:t>
                      </a:r>
                      <a:r>
                        <a:rPr lang="en-AU" sz="1200" kern="1200" dirty="0">
                          <a:solidFill>
                            <a:schemeClr val="tx1"/>
                          </a:solidFill>
                          <a:effectLst/>
                          <a:latin typeface="Arial" panose="020B0604020202020204" pitchFamily="34" charset="0"/>
                          <a:ea typeface="+mn-ea"/>
                          <a:cs typeface="Arial" panose="020B0604020202020204" pitchFamily="34" charset="0"/>
                        </a:rPr>
                        <a:t>They are the sole author of the work and that it is original and does not infringe the copyright or other rights of any third person. Where third-party sources have been used (images, quotes, text not written or created by the student), the content is appropriately referenced. </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228600" indent="-228600">
                        <a:buFont typeface="+mj-lt"/>
                        <a:buAutoNum type="arabicPeriod"/>
                      </a:pPr>
                      <a:endParaRPr lang="en-US" sz="1200" kern="1200" dirty="0">
                        <a:solidFill>
                          <a:schemeClr val="tx1"/>
                        </a:solidFill>
                        <a:effectLst/>
                        <a:latin typeface="Arial" panose="020B0604020202020204" pitchFamily="34" charset="0"/>
                        <a:ea typeface="+mn-ea"/>
                        <a:cs typeface="Arial" panose="020B0604020202020204" pitchFamily="34" charset="0"/>
                      </a:endParaRPr>
                    </a:p>
                    <a:p>
                      <a:r>
                        <a:rPr lang="en-AU" sz="1200" b="1" kern="1200" dirty="0">
                          <a:solidFill>
                            <a:schemeClr val="tx1"/>
                          </a:solidFill>
                          <a:effectLst/>
                          <a:latin typeface="Arial" panose="020B0604020202020204" pitchFamily="34" charset="0"/>
                          <a:ea typeface="+mn-ea"/>
                          <a:cs typeface="Arial" panose="020B0604020202020204" pitchFamily="34" charset="0"/>
                        </a:rPr>
                        <a:t>Acknowledged and agreed by: </a:t>
                      </a:r>
                      <a:endParaRPr lang="en-US" sz="1200" b="1" kern="1200" dirty="0">
                        <a:solidFill>
                          <a:schemeClr val="tx1"/>
                        </a:solidFill>
                        <a:effectLst/>
                        <a:latin typeface="Arial" panose="020B0604020202020204" pitchFamily="34" charset="0"/>
                        <a:ea typeface="+mn-ea"/>
                        <a:cs typeface="Arial" panose="020B0604020202020204" pitchFamily="34" charset="0"/>
                      </a:endParaRPr>
                    </a:p>
                    <a:p>
                      <a:r>
                        <a:rPr lang="en-AU" sz="1200" kern="1200" dirty="0">
                          <a:solidFill>
                            <a:schemeClr val="tx1"/>
                          </a:solidFill>
                          <a:effectLst/>
                          <a:latin typeface="Arial" panose="020B0604020202020204" pitchFamily="34" charset="0"/>
                          <a:ea typeface="+mn-ea"/>
                          <a:cs typeface="Arial" panose="020B0604020202020204" pitchFamily="34" charset="0"/>
                        </a:rPr>
                        <a:t> </a:t>
                      </a:r>
                      <a:endParaRPr lang="en-US" sz="1200" kern="1200" dirty="0">
                        <a:solidFill>
                          <a:schemeClr val="tx1"/>
                        </a:solidFill>
                        <a:effectLst/>
                        <a:latin typeface="Arial" panose="020B0604020202020204" pitchFamily="34" charset="0"/>
                        <a:ea typeface="+mn-ea"/>
                        <a:cs typeface="Arial" panose="020B0604020202020204" pitchFamily="34" charset="0"/>
                      </a:endParaRPr>
                    </a:p>
                    <a:p>
                      <a:r>
                        <a:rPr lang="en-AU" sz="1200" kern="1200" dirty="0">
                          <a:solidFill>
                            <a:schemeClr val="tx1"/>
                          </a:solidFill>
                          <a:effectLst/>
                          <a:latin typeface="Arial" panose="020B0604020202020204" pitchFamily="34" charset="0"/>
                          <a:ea typeface="+mn-ea"/>
                          <a:cs typeface="Arial" panose="020B0604020202020204" pitchFamily="34" charset="0"/>
                        </a:rPr>
                        <a:t>_______________________________________           ______________ </a:t>
                      </a:r>
                      <a:endParaRPr lang="en-US" sz="1200" kern="1200" dirty="0">
                        <a:solidFill>
                          <a:schemeClr val="tx1"/>
                        </a:solidFill>
                        <a:effectLst/>
                        <a:latin typeface="Arial" panose="020B0604020202020204" pitchFamily="34" charset="0"/>
                        <a:ea typeface="+mn-ea"/>
                        <a:cs typeface="Arial" panose="020B0604020202020204" pitchFamily="34" charset="0"/>
                      </a:endParaRPr>
                    </a:p>
                    <a:p>
                      <a:r>
                        <a:rPr lang="en-AU" sz="1200" kern="1200" dirty="0">
                          <a:solidFill>
                            <a:schemeClr val="tx1"/>
                          </a:solidFill>
                          <a:effectLst/>
                          <a:latin typeface="Arial" panose="020B0604020202020204" pitchFamily="34" charset="0"/>
                          <a:ea typeface="+mn-ea"/>
                          <a:cs typeface="Arial" panose="020B0604020202020204" pitchFamily="34" charset="0"/>
                        </a:rPr>
                        <a:t>Student Name/ Signature 			  Date  </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228600" indent="-228600">
                        <a:buFont typeface="+mj-lt"/>
                        <a:buAutoNum type="arabicPeriod"/>
                      </a:pPr>
                      <a:endParaRPr lang="en-US" sz="1200" b="0" dirty="0">
                        <a:solidFill>
                          <a:srgbClr val="000000"/>
                        </a:solidFill>
                        <a:latin typeface="Arial" panose="020B0604020202020204" pitchFamily="34" charset="0"/>
                        <a:cs typeface="Arial" panose="020B0604020202020204" pitchFamily="34" charset="0"/>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17" name="Slide Number Placeholder 16"/>
          <p:cNvSpPr>
            <a:spLocks noGrp="1"/>
          </p:cNvSpPr>
          <p:nvPr>
            <p:ph type="sldNum" sz="quarter" idx="12"/>
          </p:nvPr>
        </p:nvSpPr>
        <p:spPr/>
        <p:txBody>
          <a:bodyPr/>
          <a:lstStyle/>
          <a:p>
            <a:fld id="{80B911B7-BBD2-1946-BDD6-C68371E90579}" type="slidenum">
              <a:rPr lang="en-US" smtClean="0"/>
              <a:pPr/>
              <a:t>2</a:t>
            </a:fld>
            <a:endParaRPr lang="en-US"/>
          </a:p>
        </p:txBody>
      </p:sp>
    </p:spTree>
    <p:extLst>
      <p:ext uri="{BB962C8B-B14F-4D97-AF65-F5344CB8AC3E}">
        <p14:creationId xmlns:p14="http://schemas.microsoft.com/office/powerpoint/2010/main" val="14030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8" name="Content Placeholder 2">
            <a:extLst>
              <a:ext uri="{FF2B5EF4-FFF2-40B4-BE49-F238E27FC236}">
                <a16:creationId xmlns:a16="http://schemas.microsoft.com/office/drawing/2014/main" id="{674174A6-6332-3C47-945D-3807A7C3FAB5}"/>
              </a:ext>
            </a:extLst>
          </p:cNvPr>
          <p:cNvSpPr txBox="1">
            <a:spLocks/>
          </p:cNvSpPr>
          <p:nvPr/>
        </p:nvSpPr>
        <p:spPr>
          <a:xfrm>
            <a:off x="3102280" y="5191949"/>
            <a:ext cx="3210838" cy="491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FF0000"/>
                </a:solidFill>
                <a:latin typeface="+mj-lt"/>
                <a:ea typeface="Helvetica Neue Thin" panose="020B0403020202020204" pitchFamily="34" charset="0"/>
              </a:rPr>
              <a:t>Behind schedule</a:t>
            </a:r>
            <a:r>
              <a:rPr lang="en-US" sz="2000" dirty="0">
                <a:latin typeface="+mj-lt"/>
                <a:ea typeface="Helvetica Neue Thin" panose="020B0403020202020204" pitchFamily="34" charset="0"/>
              </a:rPr>
              <a:t> / </a:t>
            </a:r>
            <a:r>
              <a:rPr lang="en-US" sz="2000" dirty="0">
                <a:solidFill>
                  <a:srgbClr val="00B050"/>
                </a:solidFill>
                <a:latin typeface="+mj-lt"/>
                <a:ea typeface="Helvetica Neue Thin" panose="020B0403020202020204" pitchFamily="34" charset="0"/>
              </a:rPr>
              <a:t>Complete</a:t>
            </a:r>
            <a:endParaRPr lang="en-AU" sz="2000" dirty="0">
              <a:solidFill>
                <a:srgbClr val="00B050"/>
              </a:solidFill>
              <a:latin typeface="+mj-lt"/>
              <a:ea typeface="Helvetica Neue Thin" panose="020B0403020202020204" pitchFamily="34" charset="0"/>
            </a:endParaRPr>
          </a:p>
        </p:txBody>
      </p:sp>
      <p:sp>
        <p:nvSpPr>
          <p:cNvPr id="13" name="Content Placeholder 2">
            <a:extLst>
              <a:ext uri="{FF2B5EF4-FFF2-40B4-BE49-F238E27FC236}">
                <a16:creationId xmlns:a16="http://schemas.microsoft.com/office/drawing/2014/main" id="{055F3BF3-4B63-D84D-98D2-678D64B57B2A}"/>
              </a:ext>
            </a:extLst>
          </p:cNvPr>
          <p:cNvSpPr txBox="1">
            <a:spLocks/>
          </p:cNvSpPr>
          <p:nvPr/>
        </p:nvSpPr>
        <p:spPr>
          <a:xfrm>
            <a:off x="3102280" y="5646061"/>
            <a:ext cx="3210838" cy="491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50000"/>
                    <a:lumOff val="50000"/>
                  </a:schemeClr>
                </a:solidFill>
                <a:latin typeface="+mj-lt"/>
                <a:ea typeface="Helvetica Neue Thin" panose="020B0403020202020204" pitchFamily="34" charset="0"/>
              </a:rPr>
              <a:t>Insert URL here</a:t>
            </a:r>
            <a:endParaRPr lang="en-AU" sz="2000" dirty="0">
              <a:solidFill>
                <a:schemeClr val="tx1">
                  <a:lumMod val="50000"/>
                  <a:lumOff val="50000"/>
                </a:schemeClr>
              </a:solidFill>
              <a:latin typeface="+mj-lt"/>
              <a:ea typeface="Helvetica Neue Thin" panose="020B0403020202020204" pitchFamily="34" charset="0"/>
            </a:endParaRPr>
          </a:p>
        </p:txBody>
      </p:sp>
      <p:sp>
        <p:nvSpPr>
          <p:cNvPr id="14" name="Content Placeholder 2">
            <a:extLst>
              <a:ext uri="{FF2B5EF4-FFF2-40B4-BE49-F238E27FC236}">
                <a16:creationId xmlns:a16="http://schemas.microsoft.com/office/drawing/2014/main" id="{BD94CD46-8A55-F345-88D8-E8513B03CE60}"/>
              </a:ext>
            </a:extLst>
          </p:cNvPr>
          <p:cNvSpPr txBox="1">
            <a:spLocks/>
          </p:cNvSpPr>
          <p:nvPr/>
        </p:nvSpPr>
        <p:spPr>
          <a:xfrm>
            <a:off x="751562" y="5191949"/>
            <a:ext cx="2517731" cy="491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mj-lt"/>
                <a:ea typeface="Helvetica Neue Thin" panose="020B0403020202020204" pitchFamily="34" charset="0"/>
                <a:cs typeface="Helvetica Neue" panose="02000503000000020004" pitchFamily="2" charset="0"/>
              </a:rPr>
              <a:t>Status:</a:t>
            </a:r>
            <a:endParaRPr lang="en-AU" sz="2000" dirty="0">
              <a:latin typeface="+mj-lt"/>
              <a:ea typeface="Helvetica Neue Thin" panose="020B0403020202020204" pitchFamily="34" charset="0"/>
              <a:cs typeface="Helvetica Neue" panose="02000503000000020004" pitchFamily="2" charset="0"/>
            </a:endParaRPr>
          </a:p>
        </p:txBody>
      </p:sp>
      <p:sp>
        <p:nvSpPr>
          <p:cNvPr id="15" name="Content Placeholder 2">
            <a:extLst>
              <a:ext uri="{FF2B5EF4-FFF2-40B4-BE49-F238E27FC236}">
                <a16:creationId xmlns:a16="http://schemas.microsoft.com/office/drawing/2014/main" id="{502F19EB-E829-D044-AD06-AA7681C81B72}"/>
              </a:ext>
            </a:extLst>
          </p:cNvPr>
          <p:cNvSpPr txBox="1">
            <a:spLocks/>
          </p:cNvSpPr>
          <p:nvPr/>
        </p:nvSpPr>
        <p:spPr>
          <a:xfrm>
            <a:off x="751562" y="5646061"/>
            <a:ext cx="2517731" cy="491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mj-lt"/>
                <a:ea typeface="Helvetica Neue Thin" panose="020B0403020202020204" pitchFamily="34" charset="0"/>
              </a:rPr>
              <a:t>URL for live site:</a:t>
            </a:r>
            <a:endParaRPr lang="en-AU" sz="2000" dirty="0">
              <a:latin typeface="+mj-lt"/>
              <a:ea typeface="Helvetica Neue Thin" panose="020B0403020202020204" pitchFamily="34" charset="0"/>
            </a:endParaRPr>
          </a:p>
        </p:txBody>
      </p:sp>
      <p:cxnSp>
        <p:nvCxnSpPr>
          <p:cNvPr id="19" name="Straight Connector 18">
            <a:extLst>
              <a:ext uri="{FF2B5EF4-FFF2-40B4-BE49-F238E27FC236}">
                <a16:creationId xmlns:a16="http://schemas.microsoft.com/office/drawing/2014/main" id="{D0808C53-B5EE-5349-B118-EAB944B35209}"/>
              </a:ext>
            </a:extLst>
          </p:cNvPr>
          <p:cNvCxnSpPr>
            <a:cxnSpLocks/>
          </p:cNvCxnSpPr>
          <p:nvPr/>
        </p:nvCxnSpPr>
        <p:spPr>
          <a:xfrm>
            <a:off x="2793305" y="5191949"/>
            <a:ext cx="0" cy="9458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itle 21">
            <a:extLst>
              <a:ext uri="{FF2B5EF4-FFF2-40B4-BE49-F238E27FC236}">
                <a16:creationId xmlns:a16="http://schemas.microsoft.com/office/drawing/2014/main" id="{07423228-75F3-AB4F-A117-9881E721D6BF}"/>
              </a:ext>
            </a:extLst>
          </p:cNvPr>
          <p:cNvSpPr>
            <a:spLocks noGrp="1"/>
          </p:cNvSpPr>
          <p:nvPr>
            <p:ph type="ctrTitle"/>
          </p:nvPr>
        </p:nvSpPr>
        <p:spPr>
          <a:xfrm>
            <a:off x="1524000" y="1853851"/>
            <a:ext cx="9144000" cy="1568429"/>
          </a:xfrm>
        </p:spPr>
        <p:txBody>
          <a:bodyPr/>
          <a:lstStyle/>
          <a:p>
            <a:endParaRPr lang="en-US" dirty="0"/>
          </a:p>
        </p:txBody>
      </p:sp>
      <p:sp>
        <p:nvSpPr>
          <p:cNvPr id="23" name="Subtitle 22">
            <a:extLst>
              <a:ext uri="{FF2B5EF4-FFF2-40B4-BE49-F238E27FC236}">
                <a16:creationId xmlns:a16="http://schemas.microsoft.com/office/drawing/2014/main" id="{8ED78F70-B985-E740-8F7F-5C77CC6B2F08}"/>
              </a:ext>
            </a:extLst>
          </p:cNvPr>
          <p:cNvSpPr>
            <a:spLocks noGrp="1"/>
          </p:cNvSpPr>
          <p:nvPr>
            <p:ph type="subTitle" idx="1"/>
          </p:nvPr>
        </p:nvSpPr>
        <p:spPr>
          <a:xfrm>
            <a:off x="1524000" y="3514356"/>
            <a:ext cx="9144000" cy="857228"/>
          </a:xfrm>
        </p:spPr>
        <p:txBody>
          <a:bodyPr/>
          <a:lstStyle/>
          <a:p>
            <a:endParaRPr lang="en-US"/>
          </a:p>
        </p:txBody>
      </p:sp>
      <p:sp>
        <p:nvSpPr>
          <p:cNvPr id="12" name="TextBox 11">
            <a:extLst>
              <a:ext uri="{FF2B5EF4-FFF2-40B4-BE49-F238E27FC236}">
                <a16:creationId xmlns:a16="http://schemas.microsoft.com/office/drawing/2014/main" id="{A089AF79-4A8D-4764-BF1C-53C878F683D4}"/>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Design Process: Deviations</a:t>
            </a:r>
          </a:p>
        </p:txBody>
      </p:sp>
      <p:sp>
        <p:nvSpPr>
          <p:cNvPr id="3" name="Content Placeholder 2"/>
          <p:cNvSpPr>
            <a:spLocks noGrp="1"/>
          </p:cNvSpPr>
          <p:nvPr>
            <p:ph idx="1"/>
          </p:nvPr>
        </p:nvSpPr>
        <p:spPr/>
        <p:txBody>
          <a:bodyPr/>
          <a:lstStyle/>
          <a:p>
            <a:r>
              <a:rPr lang="en-US" dirty="0"/>
              <a:t>Design is an iterative process, so this is where you can show how your project developed as you learnt more and implemented tutor and peer feedback. What changed between A2 and A3?</a:t>
            </a:r>
          </a:p>
          <a:p>
            <a:r>
              <a:rPr lang="en-US" dirty="0"/>
              <a:t>Page limit – 2 pages</a:t>
            </a:r>
          </a:p>
          <a:p>
            <a:pPr>
              <a:buNone/>
            </a:pPr>
            <a:endParaRPr lang="en-US" dirty="0"/>
          </a:p>
          <a:p>
            <a:endParaRPr lang="en-AU" dirty="0"/>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6" name="TextBox 5">
            <a:extLst>
              <a:ext uri="{FF2B5EF4-FFF2-40B4-BE49-F238E27FC236}">
                <a16:creationId xmlns:a16="http://schemas.microsoft.com/office/drawing/2014/main" id="{2B54426B-599D-49AA-AF5C-EE14486C9308}"/>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Final Website Rationale</a:t>
            </a:r>
          </a:p>
        </p:txBody>
      </p:sp>
      <p:sp>
        <p:nvSpPr>
          <p:cNvPr id="3" name="Content Placeholder 2"/>
          <p:cNvSpPr>
            <a:spLocks noGrp="1"/>
          </p:cNvSpPr>
          <p:nvPr>
            <p:ph idx="1"/>
          </p:nvPr>
        </p:nvSpPr>
        <p:spPr/>
        <p:txBody>
          <a:bodyPr/>
          <a:lstStyle/>
          <a:p>
            <a:r>
              <a:rPr lang="en-US" dirty="0"/>
              <a:t>Your final rationale of the project. Identify the primary elements of your design i.e. colour scheme, typography, logo, icons, characters, etc. and in a succinct and professional manner explain why they were the best solution. Consider your audience/client and how they will engage with the final production. Consider if these design choices contribute to the overall productions purpose and tone of voice.</a:t>
            </a:r>
          </a:p>
          <a:p>
            <a:endParaRPr lang="en-US" dirty="0"/>
          </a:p>
          <a:p>
            <a:endParaRPr lang="en-AU" dirty="0"/>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6" name="TextBox 5">
            <a:extLst>
              <a:ext uri="{FF2B5EF4-FFF2-40B4-BE49-F238E27FC236}">
                <a16:creationId xmlns:a16="http://schemas.microsoft.com/office/drawing/2014/main" id="{E6F4721A-47EA-4B4F-A83A-FF15AC52F596}"/>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Final Submission Checklist</a:t>
            </a:r>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graphicFrame>
        <p:nvGraphicFramePr>
          <p:cNvPr id="10" name="Table 9"/>
          <p:cNvGraphicFramePr>
            <a:graphicFrameLocks noGrp="1"/>
          </p:cNvGraphicFramePr>
          <p:nvPr>
            <p:extLst>
              <p:ext uri="{D42A27DB-BD31-4B8C-83A1-F6EECF244321}">
                <p14:modId xmlns:p14="http://schemas.microsoft.com/office/powerpoint/2010/main" val="1636583262"/>
              </p:ext>
            </p:extLst>
          </p:nvPr>
        </p:nvGraphicFramePr>
        <p:xfrm>
          <a:off x="973720" y="1778096"/>
          <a:ext cx="10206687" cy="4450080"/>
        </p:xfrm>
        <a:graphic>
          <a:graphicData uri="http://schemas.openxmlformats.org/drawingml/2006/table">
            <a:tbl>
              <a:tblPr firstRow="1" bandRow="1">
                <a:tableStyleId>{5C22544A-7EE6-4342-B048-85BDC9FD1C3A}</a:tableStyleId>
              </a:tblPr>
              <a:tblGrid>
                <a:gridCol w="7193706">
                  <a:extLst>
                    <a:ext uri="{9D8B030D-6E8A-4147-A177-3AD203B41FA5}">
                      <a16:colId xmlns:a16="http://schemas.microsoft.com/office/drawing/2014/main" val="20000"/>
                    </a:ext>
                  </a:extLst>
                </a:gridCol>
                <a:gridCol w="1004327">
                  <a:extLst>
                    <a:ext uri="{9D8B030D-6E8A-4147-A177-3AD203B41FA5}">
                      <a16:colId xmlns:a16="http://schemas.microsoft.com/office/drawing/2014/main" val="20001"/>
                    </a:ext>
                  </a:extLst>
                </a:gridCol>
                <a:gridCol w="1004327">
                  <a:extLst>
                    <a:ext uri="{9D8B030D-6E8A-4147-A177-3AD203B41FA5}">
                      <a16:colId xmlns:a16="http://schemas.microsoft.com/office/drawing/2014/main" val="20002"/>
                    </a:ext>
                  </a:extLst>
                </a:gridCol>
                <a:gridCol w="1004327">
                  <a:extLst>
                    <a:ext uri="{9D8B030D-6E8A-4147-A177-3AD203B41FA5}">
                      <a16:colId xmlns:a16="http://schemas.microsoft.com/office/drawing/2014/main" val="20003"/>
                    </a:ext>
                  </a:extLst>
                </a:gridCol>
              </a:tblGrid>
              <a:tr h="3708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dirty="0">
                          <a:solidFill>
                            <a:srgbClr val="000000"/>
                          </a:solidFill>
                        </a:rPr>
                        <a:t>YES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dirty="0">
                          <a:solidFill>
                            <a:srgbClr val="000000"/>
                          </a:solidFill>
                        </a:rPr>
                        <a:t>NO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dirty="0">
                          <a:solidFill>
                            <a:srgbClr val="000000"/>
                          </a:solidFill>
                        </a:rPr>
                        <a:t>UNSURE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0840">
                <a:tc>
                  <a:txBody>
                    <a:bodyPr/>
                    <a:lstStyle/>
                    <a:p>
                      <a:r>
                        <a:rPr lang="en-US" sz="1800" dirty="0">
                          <a:solidFill>
                            <a:schemeClr val="tx1"/>
                          </a:solidFill>
                        </a:rPr>
                        <a:t>My website is complete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website files have been uploaded to my server space via FTP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live website load correctly (images, layout, text, media, etc.)</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 have submitted a single page scrolling website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website is fully responsive (according to the assignment requirements)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menu is fully linked, consistent and easy for users to navigate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colour scheme compliments my topic and content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typographic treatment compliments my topic and content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 have considered my target audience in the creation of my website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 have completed my Final Progress Report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 have included a link to my live site in my Final Progress Report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
        <p:nvSpPr>
          <p:cNvPr id="6" name="TextBox 5">
            <a:extLst>
              <a:ext uri="{FF2B5EF4-FFF2-40B4-BE49-F238E27FC236}">
                <a16:creationId xmlns:a16="http://schemas.microsoft.com/office/drawing/2014/main" id="{D272875A-ECF4-4BBE-9CF6-E33A6EBB7416}"/>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extLst>
      <p:ext uri="{BB962C8B-B14F-4D97-AF65-F5344CB8AC3E}">
        <p14:creationId xmlns:p14="http://schemas.microsoft.com/office/powerpoint/2010/main" val="1059050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Final Project Critique</a:t>
            </a:r>
          </a:p>
        </p:txBody>
      </p:sp>
      <p:sp>
        <p:nvSpPr>
          <p:cNvPr id="3" name="Content Placeholder 2"/>
          <p:cNvSpPr>
            <a:spLocks noGrp="1"/>
          </p:cNvSpPr>
          <p:nvPr>
            <p:ph idx="1"/>
          </p:nvPr>
        </p:nvSpPr>
        <p:spPr/>
        <p:txBody>
          <a:bodyPr/>
          <a:lstStyle/>
          <a:p>
            <a:r>
              <a:rPr lang="en-US" dirty="0"/>
              <a:t>What do you feel you did well?</a:t>
            </a:r>
          </a:p>
          <a:p>
            <a:r>
              <a:rPr lang="en-US" dirty="0"/>
              <a:t>What could be improved upon?</a:t>
            </a:r>
          </a:p>
          <a:p>
            <a:endParaRPr lang="en-US" dirty="0"/>
          </a:p>
          <a:p>
            <a:endParaRPr lang="en-AU" dirty="0"/>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6" name="TextBox 5">
            <a:extLst>
              <a:ext uri="{FF2B5EF4-FFF2-40B4-BE49-F238E27FC236}">
                <a16:creationId xmlns:a16="http://schemas.microsoft.com/office/drawing/2014/main" id="{B062EA2D-6B0D-417F-881C-7CD65418BE66}"/>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extLst>
      <p:ext uri="{BB962C8B-B14F-4D97-AF65-F5344CB8AC3E}">
        <p14:creationId xmlns:p14="http://schemas.microsoft.com/office/powerpoint/2010/main" val="1059050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Unit Experience</a:t>
            </a:r>
          </a:p>
        </p:txBody>
      </p:sp>
      <p:sp>
        <p:nvSpPr>
          <p:cNvPr id="3" name="Content Placeholder 2"/>
          <p:cNvSpPr>
            <a:spLocks noGrp="1"/>
          </p:cNvSpPr>
          <p:nvPr>
            <p:ph idx="1"/>
          </p:nvPr>
        </p:nvSpPr>
        <p:spPr>
          <a:xfrm>
            <a:off x="838200" y="1825625"/>
            <a:ext cx="10515600" cy="4026867"/>
          </a:xfrm>
        </p:spPr>
        <p:txBody>
          <a:bodyPr/>
          <a:lstStyle/>
          <a:p>
            <a:r>
              <a:rPr lang="en-US" dirty="0"/>
              <a:t>What did you enjoy</a:t>
            </a:r>
          </a:p>
          <a:p>
            <a:r>
              <a:rPr lang="en-US" dirty="0"/>
              <a:t>What did you find challenging?</a:t>
            </a:r>
            <a:endParaRPr lang="en-AU" dirty="0"/>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6" name="TextBox 5"/>
          <p:cNvSpPr txBox="1"/>
          <p:nvPr/>
        </p:nvSpPr>
        <p:spPr>
          <a:xfrm>
            <a:off x="410861" y="6288316"/>
            <a:ext cx="11367165" cy="369332"/>
          </a:xfrm>
          <a:prstGeom prst="rect">
            <a:avLst/>
          </a:prstGeom>
          <a:noFill/>
        </p:spPr>
        <p:txBody>
          <a:bodyPr wrap="square" rtlCol="0">
            <a:spAutoFit/>
          </a:bodyPr>
          <a:lstStyle/>
          <a:p>
            <a:r>
              <a:rPr lang="en-US" i="1" dirty="0"/>
              <a:t>Please take a moment to share your thoughts via the </a:t>
            </a:r>
            <a:r>
              <a:rPr lang="en-US" i="1" dirty="0" err="1"/>
              <a:t>eVALUate</a:t>
            </a:r>
            <a:r>
              <a:rPr lang="en-US" i="1" dirty="0"/>
              <a:t> survey at the end of the Semester as well.</a:t>
            </a:r>
          </a:p>
        </p:txBody>
      </p:sp>
      <p:sp>
        <p:nvSpPr>
          <p:cNvPr id="7" name="TextBox 6">
            <a:extLst>
              <a:ext uri="{FF2B5EF4-FFF2-40B4-BE49-F238E27FC236}">
                <a16:creationId xmlns:a16="http://schemas.microsoft.com/office/drawing/2014/main" id="{3296D26E-7AEA-414B-8009-622FFAF3A4C4}"/>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extLst>
      <p:ext uri="{BB962C8B-B14F-4D97-AF65-F5344CB8AC3E}">
        <p14:creationId xmlns:p14="http://schemas.microsoft.com/office/powerpoint/2010/main" val="1059050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a:t>
            </a:r>
          </a:p>
        </p:txBody>
      </p:sp>
      <p:sp>
        <p:nvSpPr>
          <p:cNvPr id="3" name="Content Placeholder 2"/>
          <p:cNvSpPr>
            <a:spLocks noGrp="1"/>
          </p:cNvSpPr>
          <p:nvPr>
            <p:ph idx="1"/>
          </p:nvPr>
        </p:nvSpPr>
        <p:spPr>
          <a:xfrm>
            <a:off x="838200" y="2387599"/>
            <a:ext cx="10515600" cy="3789363"/>
          </a:xfrm>
        </p:spPr>
        <p:txBody>
          <a:bodyPr>
            <a:normAutofit/>
          </a:bodyPr>
          <a:lstStyle/>
          <a:p>
            <a:r>
              <a:rPr lang="en-AU" sz="2000">
                <a:latin typeface="Corbel" panose="020B0503020204020204" pitchFamily="34" charset="0"/>
              </a:rPr>
              <a:t>Reference 1</a:t>
            </a:r>
          </a:p>
          <a:p>
            <a:r>
              <a:rPr lang="en-AU" sz="2000">
                <a:latin typeface="Corbel" panose="020B0503020204020204" pitchFamily="34" charset="0"/>
              </a:rPr>
              <a:t>Reference 2</a:t>
            </a:r>
          </a:p>
          <a:p>
            <a:r>
              <a:rPr lang="en-AU" sz="2000">
                <a:latin typeface="Corbel" panose="020B0503020204020204" pitchFamily="34" charset="0"/>
              </a:rPr>
              <a:t>Etc.</a:t>
            </a:r>
            <a:endParaRPr lang="en-AU" sz="2000" dirty="0">
              <a:latin typeface="Corbel" panose="020B0503020204020204" pitchFamily="34" charset="0"/>
            </a:endParaRPr>
          </a:p>
        </p:txBody>
      </p:sp>
      <p:sp>
        <p:nvSpPr>
          <p:cNvPr id="5" name="Rectangle 4"/>
          <p:cNvSpPr/>
          <p:nvPr/>
        </p:nvSpPr>
        <p:spPr>
          <a:xfrm>
            <a:off x="838200" y="1464269"/>
            <a:ext cx="10147300" cy="646331"/>
          </a:xfrm>
          <a:prstGeom prst="rect">
            <a:avLst/>
          </a:prstGeom>
        </p:spPr>
        <p:txBody>
          <a:bodyPr wrap="square">
            <a:spAutoFit/>
          </a:bodyPr>
          <a:lstStyle/>
          <a:p>
            <a:r>
              <a:rPr lang="en-AU" dirty="0">
                <a:latin typeface="Corbel" panose="020B0503020204020204" pitchFamily="34" charset="0"/>
              </a:rPr>
              <a:t>Refer to the below link for the Chicago Author-Date Referencing style</a:t>
            </a:r>
          </a:p>
          <a:p>
            <a:r>
              <a:rPr lang="en-AU" dirty="0">
                <a:latin typeface="Corbel" panose="020B0503020204020204" pitchFamily="34" charset="0"/>
                <a:hlinkClick r:id="rId2"/>
              </a:rPr>
              <a:t>http://libguides.library.curtin.edu.au/referencing/chicago</a:t>
            </a:r>
            <a:r>
              <a:rPr lang="en-AU" dirty="0">
                <a:latin typeface="Corbel" panose="020B0503020204020204" pitchFamily="34" charset="0"/>
              </a:rPr>
              <a:t> </a:t>
            </a:r>
          </a:p>
        </p:txBody>
      </p:sp>
      <p:sp>
        <p:nvSpPr>
          <p:cNvPr id="8" name="TextBox 7"/>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9" name="TextBox 8">
            <a:extLst>
              <a:ext uri="{FF2B5EF4-FFF2-40B4-BE49-F238E27FC236}">
                <a16:creationId xmlns:a16="http://schemas.microsoft.com/office/drawing/2014/main" id="{0357EC51-1EEF-49A5-8B69-63D7AB6643C1}"/>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extLst>
      <p:ext uri="{BB962C8B-B14F-4D97-AF65-F5344CB8AC3E}">
        <p14:creationId xmlns:p14="http://schemas.microsoft.com/office/powerpoint/2010/main" val="2985491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718</Words>
  <Application>Microsoft Office PowerPoint</Application>
  <PresentationFormat>Widescreen</PresentationFormat>
  <Paragraphs>86</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Corbel</vt:lpstr>
      <vt:lpstr>Office Theme</vt:lpstr>
      <vt:lpstr>PowerPoint Presentation</vt:lpstr>
      <vt:lpstr>PowerPoint Presentation</vt:lpstr>
      <vt:lpstr>PowerPoint Presentation</vt:lpstr>
      <vt:lpstr>Design Process: Deviations</vt:lpstr>
      <vt:lpstr>Final Website Rationale</vt:lpstr>
      <vt:lpstr>Final Submission Checklist</vt:lpstr>
      <vt:lpstr>Final Project Critique</vt:lpstr>
      <vt:lpstr>Unit Experience</vt:lpstr>
      <vt:lpstr>References</vt:lpstr>
    </vt:vector>
  </TitlesOfParts>
  <Company>Curtin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Harriet Perryer</dc:creator>
  <cp:lastModifiedBy>Lemon Bailey</cp:lastModifiedBy>
  <cp:revision>26</cp:revision>
  <dcterms:created xsi:type="dcterms:W3CDTF">2018-05-08T07:58:07Z</dcterms:created>
  <dcterms:modified xsi:type="dcterms:W3CDTF">2020-01-28T07:03:56Z</dcterms:modified>
</cp:coreProperties>
</file>