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70" r:id="rId3"/>
    <p:sldId id="273" r:id="rId4"/>
    <p:sldId id="277" r:id="rId5"/>
    <p:sldId id="275" r:id="rId6"/>
    <p:sldId id="280" r:id="rId7"/>
    <p:sldId id="278" r:id="rId8"/>
    <p:sldId id="279"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8" autoAdjust="0"/>
    <p:restoredTop sz="82416" autoAdjust="0"/>
  </p:normalViewPr>
  <p:slideViewPr>
    <p:cSldViewPr snapToGrid="0">
      <p:cViewPr varScale="1">
        <p:scale>
          <a:sx n="90" d="100"/>
          <a:sy n="90" d="100"/>
        </p:scale>
        <p:origin x="133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F799F3-B912-41BF-A1BD-C18D90685024}" type="datetimeFigureOut">
              <a:rPr lang="en-AU" smtClean="0"/>
              <a:pPr/>
              <a:t>5/06/2020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21CC5-7D8B-4C2F-9AC5-4BAADE6CE01D}" type="slidenum">
              <a:rPr lang="en-AU" smtClean="0"/>
              <a:pPr/>
              <a:t>‹#›</a:t>
            </a:fld>
            <a:endParaRPr lang="en-AU"/>
          </a:p>
        </p:txBody>
      </p:sp>
    </p:spTree>
    <p:extLst>
      <p:ext uri="{BB962C8B-B14F-4D97-AF65-F5344CB8AC3E}">
        <p14:creationId xmlns:p14="http://schemas.microsoft.com/office/powerpoint/2010/main" val="303482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Fill in each section of the</a:t>
            </a:r>
            <a:r>
              <a:rPr lang="en-US" baseline="0" dirty="0"/>
              <a:t> cover sheet before submitting.</a:t>
            </a:r>
            <a:endParaRPr lang="en-US" dirty="0"/>
          </a:p>
        </p:txBody>
      </p:sp>
      <p:sp>
        <p:nvSpPr>
          <p:cNvPr id="4" name="Slide Number Placeholder 3"/>
          <p:cNvSpPr>
            <a:spLocks noGrp="1"/>
          </p:cNvSpPr>
          <p:nvPr>
            <p:ph type="sldNum" sz="quarter" idx="10"/>
          </p:nvPr>
        </p:nvSpPr>
        <p:spPr/>
        <p:txBody>
          <a:bodyPr/>
          <a:lstStyle/>
          <a:p>
            <a:fld id="{2AC16629-65C5-5D41-B3FF-E4ADEF104A43}" type="slidenum">
              <a:rPr lang="en-US" smtClean="0"/>
              <a:pPr/>
              <a:t>1</a:t>
            </a:fld>
            <a:endParaRPr lang="en-US"/>
          </a:p>
        </p:txBody>
      </p:sp>
    </p:spTree>
    <p:extLst>
      <p:ext uri="{BB962C8B-B14F-4D97-AF65-F5344CB8AC3E}">
        <p14:creationId xmlns:p14="http://schemas.microsoft.com/office/powerpoint/2010/main" val="303457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Fill in each section of the</a:t>
            </a:r>
            <a:r>
              <a:rPr lang="en-US" baseline="0" dirty="0"/>
              <a:t> cover sheet before submitting.</a:t>
            </a:r>
            <a:endParaRPr lang="en-US" dirty="0"/>
          </a:p>
        </p:txBody>
      </p:sp>
      <p:sp>
        <p:nvSpPr>
          <p:cNvPr id="4" name="Slide Number Placeholder 3"/>
          <p:cNvSpPr>
            <a:spLocks noGrp="1"/>
          </p:cNvSpPr>
          <p:nvPr>
            <p:ph type="sldNum" sz="quarter" idx="10"/>
          </p:nvPr>
        </p:nvSpPr>
        <p:spPr/>
        <p:txBody>
          <a:bodyPr/>
          <a:lstStyle/>
          <a:p>
            <a:fld id="{2AC16629-65C5-5D41-B3FF-E4ADEF104A43}" type="slidenum">
              <a:rPr lang="en-US" smtClean="0"/>
              <a:pPr/>
              <a:t>2</a:t>
            </a:fld>
            <a:endParaRPr lang="en-US"/>
          </a:p>
        </p:txBody>
      </p:sp>
    </p:spTree>
    <p:extLst>
      <p:ext uri="{BB962C8B-B14F-4D97-AF65-F5344CB8AC3E}">
        <p14:creationId xmlns:p14="http://schemas.microsoft.com/office/powerpoint/2010/main" val="1532537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1221CC5-7D8B-4C2F-9AC5-4BAADE6CE01D}" type="slidenum">
              <a:rPr lang="en-AU" smtClean="0"/>
              <a:pPr/>
              <a:t>3</a:t>
            </a:fld>
            <a:endParaRPr lang="en-AU"/>
          </a:p>
        </p:txBody>
      </p:sp>
    </p:spTree>
    <p:extLst>
      <p:ext uri="{BB962C8B-B14F-4D97-AF65-F5344CB8AC3E}">
        <p14:creationId xmlns:p14="http://schemas.microsoft.com/office/powerpoint/2010/main" val="344090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221CC5-7D8B-4C2F-9AC5-4BAADE6CE01D}" type="slidenum">
              <a:rPr lang="en-AU" smtClean="0"/>
              <a:pPr/>
              <a:t>6</a:t>
            </a:fld>
            <a:endParaRPr lang="en-AU"/>
          </a:p>
        </p:txBody>
      </p:sp>
    </p:spTree>
    <p:extLst>
      <p:ext uri="{BB962C8B-B14F-4D97-AF65-F5344CB8AC3E}">
        <p14:creationId xmlns:p14="http://schemas.microsoft.com/office/powerpoint/2010/main" val="3802996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221CC5-7D8B-4C2F-9AC5-4BAADE6CE01D}" type="slidenum">
              <a:rPr lang="en-AU" smtClean="0"/>
              <a:pPr/>
              <a:t>8</a:t>
            </a:fld>
            <a:endParaRPr lang="en-AU"/>
          </a:p>
        </p:txBody>
      </p:sp>
    </p:spTree>
    <p:extLst>
      <p:ext uri="{BB962C8B-B14F-4D97-AF65-F5344CB8AC3E}">
        <p14:creationId xmlns:p14="http://schemas.microsoft.com/office/powerpoint/2010/main" val="2786435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A29D1D51-23F7-4645-9B63-214D0D7B7CFB}" type="datetimeFigureOut">
              <a:rPr lang="en-AU" smtClean="0"/>
              <a:pPr/>
              <a:t>5/06/2020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3483000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29D1D51-23F7-4645-9B63-214D0D7B7CFB}" type="datetimeFigureOut">
              <a:rPr lang="en-AU" smtClean="0"/>
              <a:pPr/>
              <a:t>5/06/2020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14403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29D1D51-23F7-4645-9B63-214D0D7B7CFB}" type="datetimeFigureOut">
              <a:rPr lang="en-AU" smtClean="0"/>
              <a:pPr/>
              <a:t>5/06/2020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259669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29D1D51-23F7-4645-9B63-214D0D7B7CFB}" type="datetimeFigureOut">
              <a:rPr lang="en-AU" smtClean="0"/>
              <a:pPr/>
              <a:t>5/06/2020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2258136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9D1D51-23F7-4645-9B63-214D0D7B7CFB}" type="datetimeFigureOut">
              <a:rPr lang="en-AU" smtClean="0"/>
              <a:pPr/>
              <a:t>5/06/2020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4040974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A29D1D51-23F7-4645-9B63-214D0D7B7CFB}" type="datetimeFigureOut">
              <a:rPr lang="en-AU" smtClean="0"/>
              <a:pPr/>
              <a:t>5/06/2020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1807367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A29D1D51-23F7-4645-9B63-214D0D7B7CFB}" type="datetimeFigureOut">
              <a:rPr lang="en-AU" smtClean="0"/>
              <a:pPr/>
              <a:t>5/06/2020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3311795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A29D1D51-23F7-4645-9B63-214D0D7B7CFB}" type="datetimeFigureOut">
              <a:rPr lang="en-AU" smtClean="0"/>
              <a:pPr/>
              <a:t>5/06/2020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426145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D1D51-23F7-4645-9B63-214D0D7B7CFB}" type="datetimeFigureOut">
              <a:rPr lang="en-AU" smtClean="0"/>
              <a:pPr/>
              <a:t>5/06/2020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2444850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9D1D51-23F7-4645-9B63-214D0D7B7CFB}" type="datetimeFigureOut">
              <a:rPr lang="en-AU" smtClean="0"/>
              <a:pPr/>
              <a:t>5/06/2020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511766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9D1D51-23F7-4645-9B63-214D0D7B7CFB}" type="datetimeFigureOut">
              <a:rPr lang="en-AU" smtClean="0"/>
              <a:pPr/>
              <a:t>5/06/2020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299933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D1D51-23F7-4645-9B63-214D0D7B7CFB}" type="datetimeFigureOut">
              <a:rPr lang="en-AU" smtClean="0"/>
              <a:pPr/>
              <a:t>5/06/2020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7C0F2-9DA7-4377-AE96-28BBDAA0044A}" type="slidenum">
              <a:rPr lang="en-AU" smtClean="0"/>
              <a:pPr/>
              <a:t>‹#›</a:t>
            </a:fld>
            <a:endParaRPr lang="en-AU"/>
          </a:p>
        </p:txBody>
      </p:sp>
    </p:spTree>
    <p:extLst>
      <p:ext uri="{BB962C8B-B14F-4D97-AF65-F5344CB8AC3E}">
        <p14:creationId xmlns:p14="http://schemas.microsoft.com/office/powerpoint/2010/main" val="2537495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olicies.curtin.edu.au/documents/academic_misconduct.do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libguides.library.curtin.edu.au/referencing/chicago"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1311695474"/>
              </p:ext>
            </p:extLst>
          </p:nvPr>
        </p:nvGraphicFramePr>
        <p:xfrm>
          <a:off x="2187302" y="2081211"/>
          <a:ext cx="7733214" cy="4442680"/>
        </p:xfrm>
        <a:graphic>
          <a:graphicData uri="http://schemas.openxmlformats.org/drawingml/2006/table">
            <a:tbl>
              <a:tblPr firstRow="1" bandRow="1">
                <a:tableStyleId>{E8034E78-7F5D-4C2E-B375-FC64B27BC917}</a:tableStyleId>
              </a:tblPr>
              <a:tblGrid>
                <a:gridCol w="1294709">
                  <a:extLst>
                    <a:ext uri="{9D8B030D-6E8A-4147-A177-3AD203B41FA5}">
                      <a16:colId xmlns:a16="http://schemas.microsoft.com/office/drawing/2014/main" val="20000"/>
                    </a:ext>
                  </a:extLst>
                </a:gridCol>
                <a:gridCol w="2537055">
                  <a:extLst>
                    <a:ext uri="{9D8B030D-6E8A-4147-A177-3AD203B41FA5}">
                      <a16:colId xmlns:a16="http://schemas.microsoft.com/office/drawing/2014/main" val="20001"/>
                    </a:ext>
                  </a:extLst>
                </a:gridCol>
                <a:gridCol w="1378967">
                  <a:extLst>
                    <a:ext uri="{9D8B030D-6E8A-4147-A177-3AD203B41FA5}">
                      <a16:colId xmlns:a16="http://schemas.microsoft.com/office/drawing/2014/main" val="20002"/>
                    </a:ext>
                  </a:extLst>
                </a:gridCol>
                <a:gridCol w="2522483">
                  <a:extLst>
                    <a:ext uri="{9D8B030D-6E8A-4147-A177-3AD203B41FA5}">
                      <a16:colId xmlns:a16="http://schemas.microsoft.com/office/drawing/2014/main" val="20003"/>
                    </a:ext>
                  </a:extLst>
                </a:gridCol>
              </a:tblGrid>
              <a:tr h="276680">
                <a:tc gridSpan="4">
                  <a:txBody>
                    <a:bodyPr/>
                    <a:lstStyle/>
                    <a:p>
                      <a:r>
                        <a:rPr lang="en-US" sz="1200" b="0" dirty="0">
                          <a:solidFill>
                            <a:schemeClr val="bg1"/>
                          </a:solidFill>
                          <a:latin typeface="Arial"/>
                          <a:cs typeface="Arial"/>
                        </a:rPr>
                        <a:t>Student To Complete: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tx1">
                        <a:lumMod val="65000"/>
                        <a:lumOff val="35000"/>
                      </a:schemeClr>
                    </a:solidFill>
                  </a:tcPr>
                </a:tc>
                <a:tc hMerge="1">
                  <a:txBody>
                    <a:bodyPr/>
                    <a:lstStyle/>
                    <a:p>
                      <a:endParaRPr lang="en-US"/>
                    </a:p>
                  </a:txBody>
                  <a:tcPr/>
                </a:tc>
                <a:tc hMerge="1">
                  <a:txBody>
                    <a:bodyPr/>
                    <a:lstStyle/>
                    <a:p>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0"/>
                  </a:ext>
                </a:extLst>
              </a:tr>
              <a:tr h="473964">
                <a:tc rowSpan="2">
                  <a:txBody>
                    <a:bodyPr/>
                    <a:lstStyle/>
                    <a:p>
                      <a:r>
                        <a:rPr lang="en-US" sz="1200" dirty="0">
                          <a:solidFill>
                            <a:schemeClr val="tx1"/>
                          </a:solidFill>
                          <a:latin typeface="Arial"/>
                          <a:cs typeface="Arial"/>
                        </a:rPr>
                        <a:t>Student Name: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rowSpan="2">
                  <a:txBody>
                    <a:bodyPr/>
                    <a:lstStyle/>
                    <a:p>
                      <a:r>
                        <a:rPr lang="en-US" dirty="0">
                          <a:solidFill>
                            <a:schemeClr val="tx1"/>
                          </a:solidFill>
                        </a:rPr>
                        <a:t>Ho Bing Lin</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latin typeface="Arial"/>
                          <a:cs typeface="Arial"/>
                        </a:rPr>
                        <a:t>Curtin ID</a:t>
                      </a:r>
                      <a:r>
                        <a:rPr lang="en-US" sz="1200" baseline="0" dirty="0">
                          <a:solidFill>
                            <a:schemeClr val="tx1"/>
                          </a:solidFill>
                          <a:latin typeface="Arial"/>
                          <a:cs typeface="Arial"/>
                        </a:rPr>
                        <a:t> No.:</a:t>
                      </a:r>
                      <a:endParaRPr lang="en-US" sz="1200" dirty="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dirty="0">
                          <a:solidFill>
                            <a:schemeClr val="tx1"/>
                          </a:solidFill>
                        </a:rPr>
                        <a:t>19304209</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78348">
                <a:tc vMerge="1">
                  <a:txBody>
                    <a:bodyPr/>
                    <a:lstStyle/>
                    <a:p>
                      <a:endParaRPr lang="en-US" sz="1600" dirty="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vMerge="1">
                  <a:txBody>
                    <a:bodyPr/>
                    <a:lstStyle/>
                    <a:p>
                      <a:endParaRPr lang="en-US"/>
                    </a:p>
                  </a:txBody>
                  <a:tcPr/>
                </a:tc>
                <a:tc>
                  <a:txBody>
                    <a:bodyPr/>
                    <a:lstStyle/>
                    <a:p>
                      <a:r>
                        <a:rPr lang="en-US" sz="1200" dirty="0">
                          <a:solidFill>
                            <a:schemeClr val="tx1"/>
                          </a:solidFill>
                          <a:latin typeface="Arial"/>
                          <a:cs typeface="Arial"/>
                        </a:rPr>
                        <a:t>Email Address:</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rPr>
                        <a:t>19304209@student.curtin.edu.au</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23775">
                <a:tc>
                  <a:txBody>
                    <a:bodyPr/>
                    <a:lstStyle/>
                    <a:p>
                      <a:r>
                        <a:rPr lang="en-US" sz="1200" dirty="0">
                          <a:solidFill>
                            <a:schemeClr val="tx1"/>
                          </a:solidFill>
                          <a:latin typeface="Arial"/>
                          <a:cs typeface="Arial"/>
                        </a:rPr>
                        <a:t>Unit Name: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dirty="0">
                          <a:solidFill>
                            <a:schemeClr val="tx1"/>
                          </a:solidFill>
                        </a:rPr>
                        <a:t>Internet Design Introduction</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latin typeface="Arial"/>
                          <a:cs typeface="Arial"/>
                        </a:rPr>
                        <a:t>Unit Code: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dirty="0">
                          <a:solidFill>
                            <a:schemeClr val="tx1"/>
                          </a:solidFill>
                        </a:rPr>
                        <a:t>GRDE2011</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93952">
                <a:tc>
                  <a:txBody>
                    <a:bodyPr/>
                    <a:lstStyle/>
                    <a:p>
                      <a:r>
                        <a:rPr lang="en-US" sz="1200" dirty="0">
                          <a:solidFill>
                            <a:schemeClr val="tx1"/>
                          </a:solidFill>
                          <a:latin typeface="Arial"/>
                          <a:cs typeface="Arial"/>
                        </a:rPr>
                        <a:t>Tutor’s Name: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latin typeface="Arial"/>
                          <a:cs typeface="Arial"/>
                        </a:rPr>
                        <a:t>Chantelle White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latin typeface="Arial"/>
                          <a:cs typeface="Arial"/>
                        </a:rPr>
                        <a:t>Assignment</a:t>
                      </a:r>
                      <a:r>
                        <a:rPr lang="en-US" sz="1200" baseline="0" dirty="0">
                          <a:solidFill>
                            <a:schemeClr val="tx1"/>
                          </a:solidFill>
                          <a:latin typeface="Arial"/>
                          <a:cs typeface="Arial"/>
                        </a:rPr>
                        <a:t> No.:</a:t>
                      </a:r>
                      <a:endParaRPr lang="en-US" sz="1200" dirty="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dirty="0">
                          <a:solidFill>
                            <a:schemeClr val="tx1"/>
                          </a:solidFill>
                        </a:rPr>
                        <a:t>3</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78348">
                <a:tc gridSpan="4">
                  <a:txBody>
                    <a:bodyPr/>
                    <a:lstStyle/>
                    <a:p>
                      <a:r>
                        <a:rPr lang="en-AU" sz="1200" b="0" kern="1200" dirty="0">
                          <a:solidFill>
                            <a:srgbClr val="000000"/>
                          </a:solidFill>
                          <a:latin typeface="Arial"/>
                          <a:ea typeface="+mn-ea"/>
                          <a:cs typeface="Arial"/>
                        </a:rPr>
                        <a:t>Comments to Tutor:</a:t>
                      </a:r>
                      <a:r>
                        <a:rPr lang="en-AU" sz="1200" b="0" dirty="0">
                          <a:solidFill>
                            <a:srgbClr val="000000"/>
                          </a:solidFill>
                          <a:latin typeface="Arial"/>
                          <a:cs typeface="Arial"/>
                        </a:rPr>
                        <a:t> </a:t>
                      </a:r>
                      <a:endParaRPr lang="en-US" sz="1200" b="0" dirty="0">
                        <a:solidFill>
                          <a:srgbClr val="000000"/>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sz="160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5"/>
                  </a:ext>
                </a:extLst>
              </a:tr>
              <a:tr h="578348">
                <a:tc>
                  <a:txBody>
                    <a:bodyPr/>
                    <a:lstStyle/>
                    <a:p>
                      <a:r>
                        <a:rPr lang="en-US" sz="1200" dirty="0">
                          <a:solidFill>
                            <a:srgbClr val="FF0000"/>
                          </a:solidFill>
                          <a:latin typeface="Arial"/>
                          <a:cs typeface="Arial"/>
                        </a:rPr>
                        <a:t>Student</a:t>
                      </a:r>
                      <a:r>
                        <a:rPr lang="en-US" sz="1200" baseline="0" dirty="0">
                          <a:solidFill>
                            <a:srgbClr val="FF0000"/>
                          </a:solidFill>
                          <a:latin typeface="Arial"/>
                          <a:cs typeface="Arial"/>
                        </a:rPr>
                        <a:t> Declaration:</a:t>
                      </a:r>
                      <a:endParaRPr lang="en-US" sz="1200" dirty="0">
                        <a:solidFill>
                          <a:srgbClr val="FF0000"/>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gridSpan="3">
                  <a:txBody>
                    <a:bodyPr/>
                    <a:lstStyle/>
                    <a:p>
                      <a:r>
                        <a:rPr lang="en-AU" sz="1200" kern="1200" dirty="0">
                          <a:solidFill>
                            <a:srgbClr val="000000"/>
                          </a:solidFill>
                          <a:latin typeface="Arial"/>
                          <a:ea typeface="+mn-ea"/>
                          <a:cs typeface="Arial"/>
                        </a:rPr>
                        <a:t>I declare the attached assignment is my own work and has not previously been submitted for assessment.</a:t>
                      </a:r>
                      <a:r>
                        <a:rPr lang="en-AU" sz="1200" kern="1200" baseline="0" dirty="0">
                          <a:solidFill>
                            <a:srgbClr val="000000"/>
                          </a:solidFill>
                          <a:latin typeface="Arial"/>
                          <a:ea typeface="+mn-ea"/>
                          <a:cs typeface="Arial"/>
                        </a:rPr>
                        <a:t> </a:t>
                      </a:r>
                      <a:r>
                        <a:rPr lang="en-AU" sz="1200" kern="1200" dirty="0">
                          <a:solidFill>
                            <a:srgbClr val="000000"/>
                          </a:solidFill>
                          <a:latin typeface="Arial"/>
                          <a:ea typeface="+mn-ea"/>
                          <a:cs typeface="Arial"/>
                        </a:rPr>
                        <a:t>This work complies with Curtin University rules concerning plagiarism and copyright. [Refer to</a:t>
                      </a:r>
                      <a:r>
                        <a:rPr lang="en-AU" sz="1200" kern="1200" baseline="0" dirty="0">
                          <a:solidFill>
                            <a:srgbClr val="000000"/>
                          </a:solidFill>
                          <a:latin typeface="Arial"/>
                          <a:ea typeface="+mn-ea"/>
                          <a:cs typeface="Arial"/>
                        </a:rPr>
                        <a:t> </a:t>
                      </a:r>
                      <a:r>
                        <a:rPr lang="en-US" sz="1200" u="sng" kern="1200" dirty="0">
                          <a:solidFill>
                            <a:srgbClr val="000000"/>
                          </a:solidFill>
                          <a:latin typeface="Arial"/>
                          <a:ea typeface="+mn-ea"/>
                          <a:cs typeface="Arial"/>
                          <a:hlinkClick r:id="rId3"/>
                        </a:rPr>
                        <a:t>http://www.policies.curtin.edu.au/documents/academic_misconduct.doc</a:t>
                      </a:r>
                      <a:r>
                        <a:rPr lang="en-AU" sz="1200" kern="1200" dirty="0">
                          <a:solidFill>
                            <a:srgbClr val="000000"/>
                          </a:solidFill>
                          <a:latin typeface="Arial"/>
                          <a:ea typeface="+mn-ea"/>
                          <a:cs typeface="Arial"/>
                        </a:rPr>
                        <a:t>]  </a:t>
                      </a:r>
                      <a:br>
                        <a:rPr lang="en-AU" sz="1200" kern="1200" dirty="0">
                          <a:solidFill>
                            <a:srgbClr val="000000"/>
                          </a:solidFill>
                          <a:latin typeface="Arial"/>
                          <a:ea typeface="+mn-ea"/>
                          <a:cs typeface="Arial"/>
                        </a:rPr>
                      </a:br>
                      <a:r>
                        <a:rPr lang="en-AU" sz="1200" kern="1200" dirty="0">
                          <a:solidFill>
                            <a:srgbClr val="000000"/>
                          </a:solidFill>
                          <a:latin typeface="Arial"/>
                          <a:ea typeface="+mn-ea"/>
                          <a:cs typeface="Arial"/>
                        </a:rPr>
                        <a:t>I have retained a copy of this assignment for my own records.</a:t>
                      </a:r>
                      <a:r>
                        <a:rPr lang="en-AU" sz="1200" dirty="0"/>
                        <a:t> </a:t>
                      </a:r>
                      <a:endParaRPr lang="en-US" sz="1200" dirty="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sz="160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6"/>
                  </a:ext>
                </a:extLst>
              </a:tr>
              <a:tr h="578348">
                <a:tc>
                  <a:txBody>
                    <a:bodyPr/>
                    <a:lstStyle/>
                    <a:p>
                      <a:r>
                        <a:rPr lang="en-US" sz="1200" dirty="0">
                          <a:solidFill>
                            <a:srgbClr val="FF0000"/>
                          </a:solidFill>
                          <a:latin typeface="Arial"/>
                          <a:cs typeface="Arial"/>
                        </a:rPr>
                        <a:t>Sign or insert name here: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gridSpan="3">
                  <a:txBody>
                    <a:bodyPr/>
                    <a:lstStyle/>
                    <a:p>
                      <a:r>
                        <a:rPr lang="en-US" sz="1800" b="1" i="0" dirty="0">
                          <a:solidFill>
                            <a:schemeClr val="tx1"/>
                          </a:solidFill>
                          <a:latin typeface="Forte" panose="03060902040502070203" pitchFamily="66" charset="0"/>
                          <a:cs typeface="Arial"/>
                        </a:rPr>
                        <a:t>Bing Lin</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sp>
        <p:nvSpPr>
          <p:cNvPr id="11" name="TextBox 10"/>
          <p:cNvSpPr txBox="1"/>
          <p:nvPr/>
        </p:nvSpPr>
        <p:spPr>
          <a:xfrm>
            <a:off x="2134383" y="1252522"/>
            <a:ext cx="4603972" cy="415498"/>
          </a:xfrm>
          <a:prstGeom prst="rect">
            <a:avLst/>
          </a:prstGeom>
          <a:noFill/>
          <a:ln>
            <a:noFill/>
          </a:ln>
        </p:spPr>
        <p:txBody>
          <a:bodyPr wrap="square" rtlCol="0">
            <a:spAutoFit/>
          </a:bodyPr>
          <a:lstStyle/>
          <a:p>
            <a:r>
              <a:rPr lang="en-US" sz="2100" cap="all" dirty="0">
                <a:latin typeface="Arial"/>
                <a:cs typeface="Arial"/>
              </a:rPr>
              <a:t>Assignment Submission Form</a:t>
            </a:r>
          </a:p>
        </p:txBody>
      </p:sp>
      <p:pic>
        <p:nvPicPr>
          <p:cNvPr id="15" name="Picture 14" descr="Screen Shot 2016-11-13 at 3.57.05 pm.png"/>
          <p:cNvPicPr>
            <a:picLocks noChangeAspect="1"/>
          </p:cNvPicPr>
          <p:nvPr/>
        </p:nvPicPr>
        <p:blipFill>
          <a:blip r:embed="rId4"/>
          <a:stretch>
            <a:fillRect/>
          </a:stretch>
        </p:blipFill>
        <p:spPr>
          <a:xfrm>
            <a:off x="2187302" y="442749"/>
            <a:ext cx="4365898" cy="732006"/>
          </a:xfrm>
          <a:prstGeom prst="rect">
            <a:avLst/>
          </a:prstGeom>
        </p:spPr>
      </p:pic>
      <p:sp>
        <p:nvSpPr>
          <p:cNvPr id="16" name="TextBox 15"/>
          <p:cNvSpPr txBox="1"/>
          <p:nvPr/>
        </p:nvSpPr>
        <p:spPr>
          <a:xfrm>
            <a:off x="2152023" y="1588391"/>
            <a:ext cx="4603972" cy="369332"/>
          </a:xfrm>
          <a:prstGeom prst="rect">
            <a:avLst/>
          </a:prstGeom>
          <a:noFill/>
        </p:spPr>
        <p:txBody>
          <a:bodyPr wrap="square" rtlCol="0">
            <a:spAutoFit/>
          </a:bodyPr>
          <a:lstStyle/>
          <a:p>
            <a:r>
              <a:rPr lang="en-US" spc="300" dirty="0">
                <a:solidFill>
                  <a:srgbClr val="AE8C17"/>
                </a:solidFill>
                <a:latin typeface="Arial"/>
                <a:cs typeface="Arial"/>
              </a:rPr>
              <a:t>[Insert all required information]</a:t>
            </a:r>
          </a:p>
        </p:txBody>
      </p:sp>
      <p:sp>
        <p:nvSpPr>
          <p:cNvPr id="17" name="Slide Number Placeholder 16"/>
          <p:cNvSpPr>
            <a:spLocks noGrp="1"/>
          </p:cNvSpPr>
          <p:nvPr>
            <p:ph type="sldNum" sz="quarter" idx="12"/>
          </p:nvPr>
        </p:nvSpPr>
        <p:spPr/>
        <p:txBody>
          <a:bodyPr/>
          <a:lstStyle/>
          <a:p>
            <a:fld id="{80B911B7-BBD2-1946-BDD6-C68371E90579}" type="slidenum">
              <a:rPr lang="en-US" smtClean="0"/>
              <a:pPr/>
              <a:t>1</a:t>
            </a:fld>
            <a:endParaRPr lang="en-US"/>
          </a:p>
        </p:txBody>
      </p:sp>
    </p:spTree>
    <p:extLst>
      <p:ext uri="{BB962C8B-B14F-4D97-AF65-F5344CB8AC3E}">
        <p14:creationId xmlns:p14="http://schemas.microsoft.com/office/powerpoint/2010/main" val="11413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929655521"/>
              </p:ext>
            </p:extLst>
          </p:nvPr>
        </p:nvGraphicFramePr>
        <p:xfrm>
          <a:off x="2229393" y="954160"/>
          <a:ext cx="7733214" cy="3659960"/>
        </p:xfrm>
        <a:graphic>
          <a:graphicData uri="http://schemas.openxmlformats.org/drawingml/2006/table">
            <a:tbl>
              <a:tblPr firstRow="1" bandRow="1">
                <a:tableStyleId>{E8034E78-7F5D-4C2E-B375-FC64B27BC917}</a:tableStyleId>
              </a:tblPr>
              <a:tblGrid>
                <a:gridCol w="7733214">
                  <a:extLst>
                    <a:ext uri="{9D8B030D-6E8A-4147-A177-3AD203B41FA5}">
                      <a16:colId xmlns:a16="http://schemas.microsoft.com/office/drawing/2014/main" val="20000"/>
                    </a:ext>
                  </a:extLst>
                </a:gridCol>
              </a:tblGrid>
              <a:tr h="276680">
                <a:tc>
                  <a:txBody>
                    <a:bodyPr/>
                    <a:lstStyle/>
                    <a:p>
                      <a:r>
                        <a:rPr lang="en-AU" sz="1200" b="1" kern="1200" dirty="0">
                          <a:solidFill>
                            <a:schemeClr val="lt1"/>
                          </a:solidFill>
                          <a:effectLst/>
                          <a:latin typeface="Arial" panose="020B0604020202020204" pitchFamily="34" charset="0"/>
                          <a:ea typeface="+mn-ea"/>
                          <a:cs typeface="Arial" panose="020B0604020202020204" pitchFamily="34" charset="0"/>
                        </a:rPr>
                        <a:t>OPTIONAL: </a:t>
                      </a:r>
                      <a:r>
                        <a:rPr lang="en-AU" sz="1200" b="0" kern="1200" dirty="0">
                          <a:solidFill>
                            <a:schemeClr val="lt1"/>
                          </a:solidFill>
                          <a:effectLst/>
                          <a:latin typeface="Arial" panose="020B0604020202020204" pitchFamily="34" charset="0"/>
                          <a:ea typeface="+mn-ea"/>
                          <a:cs typeface="Arial" panose="020B0604020202020204" pitchFamily="34" charset="0"/>
                        </a:rPr>
                        <a:t>Consent to use Images of Artistic Work</a:t>
                      </a:r>
                      <a:r>
                        <a:rPr lang="en-US" sz="1200" b="0" dirty="0">
                          <a:solidFill>
                            <a:schemeClr val="bg1"/>
                          </a:solidFill>
                          <a:latin typeface="Arial" panose="020B0604020202020204" pitchFamily="34" charset="0"/>
                          <a:cs typeface="Arial" panose="020B0604020202020204" pitchFamily="34" charset="0"/>
                        </a:rPr>
                        <a:t>:</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578348">
                <a:tc>
                  <a:txBody>
                    <a:bodyPr/>
                    <a:lstStyle/>
                    <a:p>
                      <a:r>
                        <a:rPr lang="en-US" sz="1200" b="0" dirty="0">
                          <a:solidFill>
                            <a:srgbClr val="000000"/>
                          </a:solidFill>
                          <a:latin typeface="Arial" panose="020B0604020202020204" pitchFamily="34" charset="0"/>
                          <a:cs typeface="Arial" panose="020B0604020202020204" pitchFamily="34" charset="0"/>
                        </a:rPr>
                        <a:t>The University and the artist/student agree that:</a:t>
                      </a:r>
                    </a:p>
                    <a:p>
                      <a:endParaRPr lang="en-US" sz="1200" b="0" dirty="0">
                        <a:solidFill>
                          <a:srgbClr val="000000"/>
                        </a:solidFill>
                        <a:latin typeface="Arial" panose="020B0604020202020204" pitchFamily="34" charset="0"/>
                        <a:cs typeface="Arial" panose="020B0604020202020204" pitchFamily="34" charset="0"/>
                      </a:endParaRPr>
                    </a:p>
                    <a:p>
                      <a:pPr marL="228600" indent="-228600">
                        <a:buFont typeface="+mj-lt"/>
                        <a:buAutoNum type="arabicPeriod"/>
                      </a:pPr>
                      <a:r>
                        <a:rPr lang="en-AU" sz="1200" kern="1200" dirty="0">
                          <a:solidFill>
                            <a:schemeClr val="tx1"/>
                          </a:solidFill>
                          <a:effectLst/>
                          <a:latin typeface="Arial" panose="020B0604020202020204" pitchFamily="34" charset="0"/>
                          <a:ea typeface="+mn-ea"/>
                          <a:cs typeface="Arial" panose="020B0604020202020204" pitchFamily="34" charset="0"/>
                        </a:rPr>
                        <a:t>An Image or Images of the said Work can be used for educational and non-commercial purposes for teaching and advertising of Curtin University of Technology courses. </a:t>
                      </a:r>
                    </a:p>
                    <a:p>
                      <a:pPr marL="228600" indent="-228600">
                        <a:buFont typeface="+mj-lt"/>
                        <a:buAutoNum type="arabicPeriod"/>
                      </a:pPr>
                      <a:r>
                        <a:rPr lang="en-AU" sz="1200" kern="1200" dirty="0">
                          <a:solidFill>
                            <a:schemeClr val="tx1"/>
                          </a:solidFill>
                          <a:effectLst/>
                          <a:latin typeface="Arial" panose="020B0604020202020204" pitchFamily="34" charset="0"/>
                          <a:ea typeface="+mn-ea"/>
                          <a:cs typeface="Arial" panose="020B0604020202020204" pitchFamily="34" charset="0"/>
                        </a:rPr>
                        <a:t>The University may reproduce the image/work of the Student in accordance with the licence rights under this Agreement for a term of five (5) years from the date of signing of this Agreement by the Student.</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228600" indent="-228600">
                        <a:buFont typeface="+mj-lt"/>
                        <a:buAutoNum type="arabicPeriod"/>
                      </a:pPr>
                      <a:r>
                        <a:rPr lang="en-AU" sz="1200" kern="1200" dirty="0">
                          <a:solidFill>
                            <a:schemeClr val="tx1"/>
                          </a:solidFill>
                          <a:effectLst/>
                          <a:latin typeface="Arial" panose="020B0604020202020204" pitchFamily="34" charset="0"/>
                          <a:ea typeface="+mn-ea"/>
                          <a:cs typeface="Arial" panose="020B0604020202020204" pitchFamily="34" charset="0"/>
                        </a:rPr>
                        <a:t> The University will acknowledge the Artist/Student as the creator and owner of the Image/work. The University will publish copyright by-line with all permitted uses of the Image of the work where ever possible as follows: “Reproduced with the permission of   ___</a:t>
                      </a:r>
                      <a:r>
                        <a:rPr lang="en-AU" sz="1200" u="sng" kern="1200" dirty="0">
                          <a:solidFill>
                            <a:schemeClr val="tx1"/>
                          </a:solidFill>
                          <a:effectLst/>
                          <a:latin typeface="Arial" panose="020B0604020202020204" pitchFamily="34" charset="0"/>
                          <a:ea typeface="+mn-ea"/>
                          <a:cs typeface="Arial" panose="020B0604020202020204" pitchFamily="34" charset="0"/>
                        </a:rPr>
                        <a:t>Ho Bing Lin</a:t>
                      </a:r>
                      <a:r>
                        <a:rPr lang="en-AU" sz="1200" kern="1200" dirty="0">
                          <a:solidFill>
                            <a:schemeClr val="tx1"/>
                          </a:solidFill>
                          <a:effectLst/>
                          <a:latin typeface="Arial" panose="020B0604020202020204" pitchFamily="34" charset="0"/>
                          <a:ea typeface="+mn-ea"/>
                          <a:cs typeface="Arial" panose="020B0604020202020204" pitchFamily="34" charset="0"/>
                        </a:rPr>
                        <a:t>_________ (insert student name).</a:t>
                      </a:r>
                      <a:r>
                        <a:rPr lang="en-AU" sz="1200" kern="1200" dirty="0">
                          <a:solidFill>
                            <a:schemeClr val="lt1"/>
                          </a:solidFill>
                          <a:effectLst/>
                          <a:latin typeface="Arial" panose="020B0604020202020204" pitchFamily="34" charset="0"/>
                          <a:ea typeface="+mn-ea"/>
                          <a:cs typeface="Arial" panose="020B0604020202020204" pitchFamily="34" charset="0"/>
                        </a:rPr>
                        <a:t>)</a:t>
                      </a:r>
                    </a:p>
                    <a:p>
                      <a:pPr marL="228600" indent="-228600">
                        <a:buFont typeface="+mj-lt"/>
                        <a:buAutoNum type="arabicPeriod"/>
                      </a:pPr>
                      <a:r>
                        <a:rPr lang="en-US" sz="1200" kern="1200" dirty="0">
                          <a:solidFill>
                            <a:schemeClr val="tx1"/>
                          </a:solidFill>
                          <a:effectLst/>
                          <a:latin typeface="Arial" panose="020B0604020202020204" pitchFamily="34" charset="0"/>
                          <a:ea typeface="+mn-ea"/>
                          <a:cs typeface="Arial" panose="020B0604020202020204" pitchFamily="34" charset="0"/>
                        </a:rPr>
                        <a:t>The Artist/Student warrants that: </a:t>
                      </a:r>
                      <a:r>
                        <a:rPr lang="en-AU" sz="1200" kern="1200" dirty="0">
                          <a:solidFill>
                            <a:schemeClr val="tx1"/>
                          </a:solidFill>
                          <a:effectLst/>
                          <a:latin typeface="Arial" panose="020B0604020202020204" pitchFamily="34" charset="0"/>
                          <a:ea typeface="+mn-ea"/>
                          <a:cs typeface="Arial" panose="020B0604020202020204" pitchFamily="34" charset="0"/>
                        </a:rPr>
                        <a:t>They are the sole author of the work and that it is original and does not infringe the copyright or other rights of any third person. Where third-party sources have been used (images, quotes, text not written or created by the student), the content is appropriately referenced. </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228600" indent="-228600">
                        <a:buFont typeface="+mj-lt"/>
                        <a:buAutoNum type="arabicPeriod"/>
                      </a:pPr>
                      <a:endParaRPr lang="en-US" sz="1200" kern="1200" dirty="0">
                        <a:solidFill>
                          <a:schemeClr val="tx1"/>
                        </a:solidFill>
                        <a:effectLst/>
                        <a:latin typeface="Arial" panose="020B0604020202020204" pitchFamily="34" charset="0"/>
                        <a:ea typeface="+mn-ea"/>
                        <a:cs typeface="Arial" panose="020B0604020202020204" pitchFamily="34" charset="0"/>
                      </a:endParaRPr>
                    </a:p>
                    <a:p>
                      <a:r>
                        <a:rPr lang="en-AU" sz="1200" b="1" kern="1200" dirty="0">
                          <a:solidFill>
                            <a:schemeClr val="tx1"/>
                          </a:solidFill>
                          <a:effectLst/>
                          <a:latin typeface="Arial" panose="020B0604020202020204" pitchFamily="34" charset="0"/>
                          <a:ea typeface="+mn-ea"/>
                          <a:cs typeface="Arial" panose="020B0604020202020204" pitchFamily="34" charset="0"/>
                        </a:rPr>
                        <a:t>Acknowledged and agreed by: </a:t>
                      </a:r>
                      <a:endParaRPr lang="en-US" sz="1200" b="1" kern="1200" dirty="0">
                        <a:solidFill>
                          <a:schemeClr val="tx1"/>
                        </a:solidFill>
                        <a:effectLst/>
                        <a:latin typeface="Arial" panose="020B0604020202020204" pitchFamily="34" charset="0"/>
                        <a:ea typeface="+mn-ea"/>
                        <a:cs typeface="Arial" panose="020B0604020202020204" pitchFamily="34" charset="0"/>
                      </a:endParaRPr>
                    </a:p>
                    <a:p>
                      <a:r>
                        <a:rPr lang="en-AU" sz="1200" kern="1200" dirty="0">
                          <a:solidFill>
                            <a:schemeClr val="tx1"/>
                          </a:solidFill>
                          <a:effectLst/>
                          <a:latin typeface="Arial" panose="020B0604020202020204" pitchFamily="34" charset="0"/>
                          <a:ea typeface="+mn-ea"/>
                          <a:cs typeface="Arial" panose="020B0604020202020204" pitchFamily="34" charset="0"/>
                        </a:rPr>
                        <a:t> </a:t>
                      </a:r>
                      <a:endParaRPr lang="en-US" sz="1200" kern="1200" dirty="0">
                        <a:solidFill>
                          <a:schemeClr val="tx1"/>
                        </a:solidFill>
                        <a:effectLst/>
                        <a:latin typeface="Arial" panose="020B0604020202020204" pitchFamily="34" charset="0"/>
                        <a:ea typeface="+mn-ea"/>
                        <a:cs typeface="Arial" panose="020B0604020202020204" pitchFamily="34" charset="0"/>
                      </a:endParaRPr>
                    </a:p>
                    <a:p>
                      <a:r>
                        <a:rPr lang="en-AU" sz="1200" kern="1200" dirty="0">
                          <a:solidFill>
                            <a:schemeClr val="tx1"/>
                          </a:solidFill>
                          <a:effectLst/>
                          <a:latin typeface="Arial" panose="020B0604020202020204" pitchFamily="34" charset="0"/>
                          <a:ea typeface="+mn-ea"/>
                          <a:cs typeface="Arial" panose="020B0604020202020204" pitchFamily="34" charset="0"/>
                        </a:rPr>
                        <a:t>__</a:t>
                      </a:r>
                      <a:r>
                        <a:rPr lang="en-AU" sz="1200" u="sng" kern="1200" dirty="0">
                          <a:solidFill>
                            <a:schemeClr val="tx1"/>
                          </a:solidFill>
                          <a:effectLst/>
                          <a:latin typeface="Arial" panose="020B0604020202020204" pitchFamily="34" charset="0"/>
                          <a:ea typeface="+mn-ea"/>
                          <a:cs typeface="Arial" panose="020B0604020202020204" pitchFamily="34" charset="0"/>
                        </a:rPr>
                        <a:t>Ho Bing </a:t>
                      </a:r>
                      <a:r>
                        <a:rPr lang="en-AU" sz="1200" u="sng" kern="1200" dirty="0" err="1">
                          <a:solidFill>
                            <a:schemeClr val="tx1"/>
                          </a:solidFill>
                          <a:effectLst/>
                          <a:latin typeface="Arial" panose="020B0604020202020204" pitchFamily="34" charset="0"/>
                          <a:ea typeface="+mn-ea"/>
                          <a:cs typeface="Arial" panose="020B0604020202020204" pitchFamily="34" charset="0"/>
                        </a:rPr>
                        <a:t>Lin</a:t>
                      </a:r>
                      <a:r>
                        <a:rPr lang="en-AU" sz="1200" kern="1200" dirty="0" err="1">
                          <a:solidFill>
                            <a:schemeClr val="tx1"/>
                          </a:solidFill>
                          <a:effectLst/>
                          <a:latin typeface="Arial" panose="020B0604020202020204" pitchFamily="34" charset="0"/>
                          <a:ea typeface="+mn-ea"/>
                          <a:cs typeface="Arial" panose="020B0604020202020204" pitchFamily="34" charset="0"/>
                        </a:rPr>
                        <a:t>____</a:t>
                      </a:r>
                      <a:r>
                        <a:rPr lang="en-AU" sz="1200" b="1" u="sng" kern="1200" dirty="0" err="1">
                          <a:solidFill>
                            <a:schemeClr val="tx1"/>
                          </a:solidFill>
                          <a:effectLst/>
                          <a:latin typeface="Forte" panose="03060902040502070203" pitchFamily="66" charset="0"/>
                          <a:ea typeface="+mn-ea"/>
                          <a:cs typeface="Arial" panose="020B0604020202020204" pitchFamily="34" charset="0"/>
                        </a:rPr>
                        <a:t>Bing</a:t>
                      </a:r>
                      <a:r>
                        <a:rPr lang="en-AU" sz="1200" kern="1200" dirty="0">
                          <a:solidFill>
                            <a:schemeClr val="tx1"/>
                          </a:solidFill>
                          <a:effectLst/>
                          <a:latin typeface="Arial" panose="020B0604020202020204" pitchFamily="34" charset="0"/>
                          <a:ea typeface="+mn-ea"/>
                          <a:cs typeface="Arial" panose="020B0604020202020204" pitchFamily="34" charset="0"/>
                        </a:rPr>
                        <a:t>_________                        __</a:t>
                      </a:r>
                      <a:r>
                        <a:rPr lang="en-AU" sz="1200" u="sng" kern="1200" dirty="0">
                          <a:solidFill>
                            <a:schemeClr val="tx1"/>
                          </a:solidFill>
                          <a:effectLst/>
                          <a:latin typeface="Arial" panose="020B0604020202020204" pitchFamily="34" charset="0"/>
                          <a:ea typeface="+mn-ea"/>
                          <a:cs typeface="Arial" panose="020B0604020202020204" pitchFamily="34" charset="0"/>
                        </a:rPr>
                        <a:t>7/6/2020</a:t>
                      </a:r>
                      <a:r>
                        <a:rPr lang="en-AU" sz="1200" kern="1200" dirty="0">
                          <a:solidFill>
                            <a:schemeClr val="tx1"/>
                          </a:solidFill>
                          <a:effectLst/>
                          <a:latin typeface="Arial" panose="020B0604020202020204" pitchFamily="34" charset="0"/>
                          <a:ea typeface="+mn-ea"/>
                          <a:cs typeface="Arial" panose="020B0604020202020204" pitchFamily="34" charset="0"/>
                        </a:rPr>
                        <a:t>___ </a:t>
                      </a:r>
                      <a:endParaRPr lang="en-US" sz="1200" kern="1200" dirty="0">
                        <a:solidFill>
                          <a:schemeClr val="tx1"/>
                        </a:solidFill>
                        <a:effectLst/>
                        <a:latin typeface="Arial" panose="020B0604020202020204" pitchFamily="34" charset="0"/>
                        <a:ea typeface="+mn-ea"/>
                        <a:cs typeface="Arial" panose="020B0604020202020204" pitchFamily="34" charset="0"/>
                      </a:endParaRPr>
                    </a:p>
                    <a:p>
                      <a:r>
                        <a:rPr lang="en-AU" sz="1200" kern="1200" dirty="0">
                          <a:solidFill>
                            <a:schemeClr val="tx1"/>
                          </a:solidFill>
                          <a:effectLst/>
                          <a:latin typeface="Arial" panose="020B0604020202020204" pitchFamily="34" charset="0"/>
                          <a:ea typeface="+mn-ea"/>
                          <a:cs typeface="Arial" panose="020B0604020202020204" pitchFamily="34" charset="0"/>
                        </a:rPr>
                        <a:t>Student Name/ Signature 			  Date  </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228600" indent="-228600">
                        <a:buFont typeface="+mj-lt"/>
                        <a:buAutoNum type="arabicPeriod"/>
                      </a:pPr>
                      <a:endParaRPr lang="en-US" sz="1200" b="0" dirty="0">
                        <a:solidFill>
                          <a:srgbClr val="000000"/>
                        </a:solidFill>
                        <a:latin typeface="Arial" panose="020B0604020202020204" pitchFamily="34" charset="0"/>
                        <a:cs typeface="Arial" panose="020B0604020202020204" pitchFamily="34" charset="0"/>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17" name="Slide Number Placeholder 16"/>
          <p:cNvSpPr>
            <a:spLocks noGrp="1"/>
          </p:cNvSpPr>
          <p:nvPr>
            <p:ph type="sldNum" sz="quarter" idx="12"/>
          </p:nvPr>
        </p:nvSpPr>
        <p:spPr/>
        <p:txBody>
          <a:bodyPr/>
          <a:lstStyle/>
          <a:p>
            <a:fld id="{80B911B7-BBD2-1946-BDD6-C68371E90579}" type="slidenum">
              <a:rPr lang="en-US" smtClean="0"/>
              <a:pPr/>
              <a:t>2</a:t>
            </a:fld>
            <a:endParaRPr lang="en-US"/>
          </a:p>
        </p:txBody>
      </p:sp>
    </p:spTree>
    <p:extLst>
      <p:ext uri="{BB962C8B-B14F-4D97-AF65-F5344CB8AC3E}">
        <p14:creationId xmlns:p14="http://schemas.microsoft.com/office/powerpoint/2010/main" val="14030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8" name="Content Placeholder 2">
            <a:extLst>
              <a:ext uri="{FF2B5EF4-FFF2-40B4-BE49-F238E27FC236}">
                <a16:creationId xmlns:a16="http://schemas.microsoft.com/office/drawing/2014/main" id="{674174A6-6332-3C47-945D-3807A7C3FAB5}"/>
              </a:ext>
            </a:extLst>
          </p:cNvPr>
          <p:cNvSpPr txBox="1">
            <a:spLocks/>
          </p:cNvSpPr>
          <p:nvPr/>
        </p:nvSpPr>
        <p:spPr>
          <a:xfrm>
            <a:off x="3102280" y="5191949"/>
            <a:ext cx="3210838" cy="491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FF0000"/>
                </a:solidFill>
                <a:latin typeface="+mj-lt"/>
                <a:ea typeface="Helvetica Neue Thin" panose="020B0403020202020204" pitchFamily="34" charset="0"/>
              </a:rPr>
              <a:t>Behind schedule</a:t>
            </a:r>
            <a:r>
              <a:rPr lang="en-US" sz="2000" dirty="0">
                <a:latin typeface="+mj-lt"/>
                <a:ea typeface="Helvetica Neue Thin" panose="020B0403020202020204" pitchFamily="34" charset="0"/>
              </a:rPr>
              <a:t> / </a:t>
            </a:r>
            <a:r>
              <a:rPr lang="en-US" sz="2000" dirty="0">
                <a:solidFill>
                  <a:srgbClr val="00B050"/>
                </a:solidFill>
                <a:latin typeface="+mj-lt"/>
                <a:ea typeface="Helvetica Neue Thin" panose="020B0403020202020204" pitchFamily="34" charset="0"/>
              </a:rPr>
              <a:t>Complete</a:t>
            </a:r>
            <a:endParaRPr lang="en-AU" sz="2000" dirty="0">
              <a:solidFill>
                <a:srgbClr val="00B050"/>
              </a:solidFill>
              <a:latin typeface="+mj-lt"/>
              <a:ea typeface="Helvetica Neue Thin" panose="020B0403020202020204" pitchFamily="34" charset="0"/>
            </a:endParaRPr>
          </a:p>
        </p:txBody>
      </p:sp>
      <p:sp>
        <p:nvSpPr>
          <p:cNvPr id="13" name="Content Placeholder 2">
            <a:extLst>
              <a:ext uri="{FF2B5EF4-FFF2-40B4-BE49-F238E27FC236}">
                <a16:creationId xmlns:a16="http://schemas.microsoft.com/office/drawing/2014/main" id="{055F3BF3-4B63-D84D-98D2-678D64B57B2A}"/>
              </a:ext>
            </a:extLst>
          </p:cNvPr>
          <p:cNvSpPr txBox="1">
            <a:spLocks/>
          </p:cNvSpPr>
          <p:nvPr/>
        </p:nvSpPr>
        <p:spPr>
          <a:xfrm>
            <a:off x="3102280" y="5646061"/>
            <a:ext cx="3210838" cy="491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50000"/>
                    <a:lumOff val="50000"/>
                  </a:schemeClr>
                </a:solidFill>
                <a:latin typeface="+mj-lt"/>
                <a:ea typeface="Helvetica Neue Thin" panose="020B0403020202020204" pitchFamily="34" charset="0"/>
              </a:rPr>
              <a:t>Insert URL here</a:t>
            </a:r>
            <a:endParaRPr lang="en-AU" sz="2000" dirty="0">
              <a:solidFill>
                <a:schemeClr val="tx1">
                  <a:lumMod val="50000"/>
                  <a:lumOff val="50000"/>
                </a:schemeClr>
              </a:solidFill>
              <a:latin typeface="+mj-lt"/>
              <a:ea typeface="Helvetica Neue Thin" panose="020B0403020202020204" pitchFamily="34" charset="0"/>
            </a:endParaRPr>
          </a:p>
        </p:txBody>
      </p:sp>
      <p:sp>
        <p:nvSpPr>
          <p:cNvPr id="14" name="Content Placeholder 2">
            <a:extLst>
              <a:ext uri="{FF2B5EF4-FFF2-40B4-BE49-F238E27FC236}">
                <a16:creationId xmlns:a16="http://schemas.microsoft.com/office/drawing/2014/main" id="{BD94CD46-8A55-F345-88D8-E8513B03CE60}"/>
              </a:ext>
            </a:extLst>
          </p:cNvPr>
          <p:cNvSpPr txBox="1">
            <a:spLocks/>
          </p:cNvSpPr>
          <p:nvPr/>
        </p:nvSpPr>
        <p:spPr>
          <a:xfrm>
            <a:off x="751562" y="5191949"/>
            <a:ext cx="2517731" cy="491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mj-lt"/>
                <a:ea typeface="Helvetica Neue Thin" panose="020B0403020202020204" pitchFamily="34" charset="0"/>
                <a:cs typeface="Helvetica Neue" panose="02000503000000020004" pitchFamily="2" charset="0"/>
              </a:rPr>
              <a:t>Status:</a:t>
            </a:r>
            <a:endParaRPr lang="en-AU" sz="2000" dirty="0">
              <a:latin typeface="+mj-lt"/>
              <a:ea typeface="Helvetica Neue Thin" panose="020B0403020202020204" pitchFamily="34" charset="0"/>
              <a:cs typeface="Helvetica Neue" panose="02000503000000020004" pitchFamily="2" charset="0"/>
            </a:endParaRPr>
          </a:p>
        </p:txBody>
      </p:sp>
      <p:sp>
        <p:nvSpPr>
          <p:cNvPr id="15" name="Content Placeholder 2">
            <a:extLst>
              <a:ext uri="{FF2B5EF4-FFF2-40B4-BE49-F238E27FC236}">
                <a16:creationId xmlns:a16="http://schemas.microsoft.com/office/drawing/2014/main" id="{502F19EB-E829-D044-AD06-AA7681C81B72}"/>
              </a:ext>
            </a:extLst>
          </p:cNvPr>
          <p:cNvSpPr txBox="1">
            <a:spLocks/>
          </p:cNvSpPr>
          <p:nvPr/>
        </p:nvSpPr>
        <p:spPr>
          <a:xfrm>
            <a:off x="751562" y="5646061"/>
            <a:ext cx="2517731" cy="491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mj-lt"/>
                <a:ea typeface="Helvetica Neue Thin" panose="020B0403020202020204" pitchFamily="34" charset="0"/>
              </a:rPr>
              <a:t>URL for live site:</a:t>
            </a:r>
            <a:endParaRPr lang="en-AU" sz="2000" dirty="0">
              <a:latin typeface="+mj-lt"/>
              <a:ea typeface="Helvetica Neue Thin" panose="020B0403020202020204" pitchFamily="34" charset="0"/>
            </a:endParaRPr>
          </a:p>
        </p:txBody>
      </p:sp>
      <p:cxnSp>
        <p:nvCxnSpPr>
          <p:cNvPr id="19" name="Straight Connector 18">
            <a:extLst>
              <a:ext uri="{FF2B5EF4-FFF2-40B4-BE49-F238E27FC236}">
                <a16:creationId xmlns:a16="http://schemas.microsoft.com/office/drawing/2014/main" id="{D0808C53-B5EE-5349-B118-EAB944B35209}"/>
              </a:ext>
            </a:extLst>
          </p:cNvPr>
          <p:cNvCxnSpPr>
            <a:cxnSpLocks/>
          </p:cNvCxnSpPr>
          <p:nvPr/>
        </p:nvCxnSpPr>
        <p:spPr>
          <a:xfrm>
            <a:off x="2793305" y="5191949"/>
            <a:ext cx="0" cy="9458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itle 21">
            <a:extLst>
              <a:ext uri="{FF2B5EF4-FFF2-40B4-BE49-F238E27FC236}">
                <a16:creationId xmlns:a16="http://schemas.microsoft.com/office/drawing/2014/main" id="{07423228-75F3-AB4F-A117-9881E721D6BF}"/>
              </a:ext>
            </a:extLst>
          </p:cNvPr>
          <p:cNvSpPr>
            <a:spLocks noGrp="1"/>
          </p:cNvSpPr>
          <p:nvPr>
            <p:ph type="ctrTitle"/>
          </p:nvPr>
        </p:nvSpPr>
        <p:spPr>
          <a:xfrm>
            <a:off x="1524000" y="1853851"/>
            <a:ext cx="9144000" cy="1568429"/>
          </a:xfrm>
        </p:spPr>
        <p:txBody>
          <a:bodyPr/>
          <a:lstStyle/>
          <a:p>
            <a:r>
              <a:rPr lang="en-US" dirty="0"/>
              <a:t>Anime Resources Website</a:t>
            </a:r>
          </a:p>
        </p:txBody>
      </p:sp>
      <p:sp>
        <p:nvSpPr>
          <p:cNvPr id="23" name="Subtitle 22">
            <a:extLst>
              <a:ext uri="{FF2B5EF4-FFF2-40B4-BE49-F238E27FC236}">
                <a16:creationId xmlns:a16="http://schemas.microsoft.com/office/drawing/2014/main" id="{8ED78F70-B985-E740-8F7F-5C77CC6B2F08}"/>
              </a:ext>
            </a:extLst>
          </p:cNvPr>
          <p:cNvSpPr>
            <a:spLocks noGrp="1"/>
          </p:cNvSpPr>
          <p:nvPr>
            <p:ph type="subTitle" idx="1"/>
          </p:nvPr>
        </p:nvSpPr>
        <p:spPr>
          <a:xfrm>
            <a:off x="1524000" y="3514356"/>
            <a:ext cx="9144000" cy="857228"/>
          </a:xfrm>
        </p:spPr>
        <p:txBody>
          <a:bodyPr anchor="ctr">
            <a:normAutofit/>
          </a:bodyPr>
          <a:lstStyle/>
          <a:p>
            <a:r>
              <a:rPr lang="en-US" sz="3600" dirty="0" err="1">
                <a:latin typeface="Forte" panose="03060902040502070203" pitchFamily="66" charset="0"/>
              </a:rPr>
              <a:t>AniVerse</a:t>
            </a:r>
            <a:endParaRPr lang="en-US" sz="3600" dirty="0">
              <a:latin typeface="Forte" panose="03060902040502070203" pitchFamily="66" charset="0"/>
            </a:endParaRPr>
          </a:p>
        </p:txBody>
      </p:sp>
      <p:sp>
        <p:nvSpPr>
          <p:cNvPr id="12" name="TextBox 11">
            <a:extLst>
              <a:ext uri="{FF2B5EF4-FFF2-40B4-BE49-F238E27FC236}">
                <a16:creationId xmlns:a16="http://schemas.microsoft.com/office/drawing/2014/main" id="{A089AF79-4A8D-4764-BF1C-53C878F683D4}"/>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Design Process: Deviations</a:t>
            </a:r>
          </a:p>
        </p:txBody>
      </p:sp>
      <p:sp>
        <p:nvSpPr>
          <p:cNvPr id="3" name="Content Placeholder 2"/>
          <p:cNvSpPr>
            <a:spLocks noGrp="1"/>
          </p:cNvSpPr>
          <p:nvPr>
            <p:ph idx="1"/>
          </p:nvPr>
        </p:nvSpPr>
        <p:spPr/>
        <p:txBody>
          <a:bodyPr/>
          <a:lstStyle/>
          <a:p>
            <a:r>
              <a:rPr lang="en-US" dirty="0"/>
              <a:t>Design is an iterative process, so this is where you can show how your project developed as you learnt more and implemented tutor and peer feedback. What changed between A2 and A3?</a:t>
            </a:r>
          </a:p>
          <a:p>
            <a:r>
              <a:rPr lang="en-US" sz="1400" dirty="0"/>
              <a:t>One of the first things that end up being changed right from the get go is the change of the background </a:t>
            </a:r>
            <a:r>
              <a:rPr lang="en-US" sz="1400" dirty="0" err="1"/>
              <a:t>colour</a:t>
            </a:r>
            <a:r>
              <a:rPr lang="en-US" sz="1400" dirty="0"/>
              <a:t> for the pages and the banner to white and Dark Grey respectively.</a:t>
            </a:r>
          </a:p>
          <a:p>
            <a:r>
              <a:rPr lang="en-US" sz="1400" dirty="0"/>
              <a:t>The Button fonts were also changed to Forum as well because of the way it stands out when staring at the title page.</a:t>
            </a:r>
          </a:p>
          <a:p>
            <a:r>
              <a:rPr lang="en-US" sz="1400" dirty="0"/>
              <a:t>Thanks to code suggestions from </a:t>
            </a:r>
            <a:r>
              <a:rPr lang="en-US" sz="1400" dirty="0" err="1"/>
              <a:t>Ms</a:t>
            </a:r>
            <a:r>
              <a:rPr lang="en-US" sz="1400" dirty="0"/>
              <a:t> Chantelle, I’ve decided that the white space that would be used to display the latest bits of information in each webpage segment to prove that the site is active would be an active CSS Slideshow, code provided by Roko C </a:t>
            </a:r>
            <a:r>
              <a:rPr lang="en-US" sz="1400" dirty="0" err="1"/>
              <a:t>Buljan</a:t>
            </a:r>
            <a:r>
              <a:rPr lang="en-US" sz="1400" dirty="0"/>
              <a:t> on </a:t>
            </a:r>
            <a:r>
              <a:rPr lang="en-US" sz="1400" dirty="0" err="1"/>
              <a:t>Codepen</a:t>
            </a:r>
            <a:r>
              <a:rPr lang="en-US" sz="1400" dirty="0"/>
              <a:t>.</a:t>
            </a:r>
          </a:p>
          <a:p>
            <a:r>
              <a:rPr lang="en-US" sz="1400" dirty="0"/>
              <a:t>The need for the filter buttons is also removed altogether  through the provision of the </a:t>
            </a:r>
            <a:r>
              <a:rPr lang="en-US" sz="1400" dirty="0" err="1"/>
              <a:t>Javascript</a:t>
            </a:r>
            <a:r>
              <a:rPr lang="en-US" sz="1400" dirty="0"/>
              <a:t> Tab Headers to showcase the latest items for the shop/events per region. This also helped to keep the webpage from going on too long and cause people to lose interest in the website.</a:t>
            </a:r>
          </a:p>
          <a:p>
            <a:pPr>
              <a:buNone/>
            </a:pPr>
            <a:endParaRPr lang="en-US" dirty="0"/>
          </a:p>
          <a:p>
            <a:endParaRPr lang="en-AU" dirty="0"/>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6" name="TextBox 5">
            <a:extLst>
              <a:ext uri="{FF2B5EF4-FFF2-40B4-BE49-F238E27FC236}">
                <a16:creationId xmlns:a16="http://schemas.microsoft.com/office/drawing/2014/main" id="{2B54426B-599D-49AA-AF5C-EE14486C9308}"/>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Final Website Rationale</a:t>
            </a:r>
          </a:p>
        </p:txBody>
      </p:sp>
      <p:sp>
        <p:nvSpPr>
          <p:cNvPr id="3" name="Content Placeholder 2"/>
          <p:cNvSpPr>
            <a:spLocks noGrp="1"/>
          </p:cNvSpPr>
          <p:nvPr>
            <p:ph idx="1"/>
          </p:nvPr>
        </p:nvSpPr>
        <p:spPr/>
        <p:txBody>
          <a:bodyPr/>
          <a:lstStyle/>
          <a:p>
            <a:r>
              <a:rPr lang="en-US" dirty="0"/>
              <a:t>Your final rationale of the project. Identify the primary elements of your design i.e. colour scheme, typography, logo, icons, characters, etc. and in a succinct and professional manner explain why they were the best solution. Consider your audience/client and how they will engage with the final production. Consider if these design choices contribute to the overall productions purpose and tone of voice.</a:t>
            </a:r>
          </a:p>
          <a:p>
            <a:endParaRPr lang="en-US" dirty="0"/>
          </a:p>
          <a:p>
            <a:endParaRPr lang="en-AU" dirty="0"/>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6" name="TextBox 5">
            <a:extLst>
              <a:ext uri="{FF2B5EF4-FFF2-40B4-BE49-F238E27FC236}">
                <a16:creationId xmlns:a16="http://schemas.microsoft.com/office/drawing/2014/main" id="{E6F4721A-47EA-4B4F-A83A-FF15AC52F596}"/>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Final Submission Checklist</a:t>
            </a:r>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graphicFrame>
        <p:nvGraphicFramePr>
          <p:cNvPr id="10" name="Table 9"/>
          <p:cNvGraphicFramePr>
            <a:graphicFrameLocks noGrp="1"/>
          </p:cNvGraphicFramePr>
          <p:nvPr>
            <p:extLst>
              <p:ext uri="{D42A27DB-BD31-4B8C-83A1-F6EECF244321}">
                <p14:modId xmlns:p14="http://schemas.microsoft.com/office/powerpoint/2010/main" val="1636583262"/>
              </p:ext>
            </p:extLst>
          </p:nvPr>
        </p:nvGraphicFramePr>
        <p:xfrm>
          <a:off x="973720" y="1778096"/>
          <a:ext cx="10206687" cy="4450080"/>
        </p:xfrm>
        <a:graphic>
          <a:graphicData uri="http://schemas.openxmlformats.org/drawingml/2006/table">
            <a:tbl>
              <a:tblPr firstRow="1" bandRow="1">
                <a:tableStyleId>{5C22544A-7EE6-4342-B048-85BDC9FD1C3A}</a:tableStyleId>
              </a:tblPr>
              <a:tblGrid>
                <a:gridCol w="7193706">
                  <a:extLst>
                    <a:ext uri="{9D8B030D-6E8A-4147-A177-3AD203B41FA5}">
                      <a16:colId xmlns:a16="http://schemas.microsoft.com/office/drawing/2014/main" val="20000"/>
                    </a:ext>
                  </a:extLst>
                </a:gridCol>
                <a:gridCol w="1004327">
                  <a:extLst>
                    <a:ext uri="{9D8B030D-6E8A-4147-A177-3AD203B41FA5}">
                      <a16:colId xmlns:a16="http://schemas.microsoft.com/office/drawing/2014/main" val="20001"/>
                    </a:ext>
                  </a:extLst>
                </a:gridCol>
                <a:gridCol w="1004327">
                  <a:extLst>
                    <a:ext uri="{9D8B030D-6E8A-4147-A177-3AD203B41FA5}">
                      <a16:colId xmlns:a16="http://schemas.microsoft.com/office/drawing/2014/main" val="20002"/>
                    </a:ext>
                  </a:extLst>
                </a:gridCol>
                <a:gridCol w="1004327">
                  <a:extLst>
                    <a:ext uri="{9D8B030D-6E8A-4147-A177-3AD203B41FA5}">
                      <a16:colId xmlns:a16="http://schemas.microsoft.com/office/drawing/2014/main" val="20003"/>
                    </a:ext>
                  </a:extLst>
                </a:gridCol>
              </a:tblGrid>
              <a:tr h="3708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dirty="0">
                          <a:solidFill>
                            <a:srgbClr val="000000"/>
                          </a:solidFill>
                        </a:rPr>
                        <a:t>YES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dirty="0">
                          <a:solidFill>
                            <a:srgbClr val="000000"/>
                          </a:solidFill>
                        </a:rPr>
                        <a:t>NO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dirty="0">
                          <a:solidFill>
                            <a:srgbClr val="000000"/>
                          </a:solidFill>
                        </a:rPr>
                        <a:t>UNSURE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0840">
                <a:tc>
                  <a:txBody>
                    <a:bodyPr/>
                    <a:lstStyle/>
                    <a:p>
                      <a:r>
                        <a:rPr lang="en-US" sz="1800" dirty="0">
                          <a:solidFill>
                            <a:schemeClr val="tx1"/>
                          </a:solidFill>
                        </a:rPr>
                        <a:t>My website is complete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website files have been uploaded to my server space via FTP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live website load correctly (images, layout, text, media, etc.)</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 have submitted a single page scrolling website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website is fully responsive (according to the assignment requirements)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menu is fully linked, consistent and easy for users to navigate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colour scheme compliments my topic and content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typographic treatment compliments my topic and content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 have considered my target audience in the creation of my website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 have completed my Final Progress Report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 have included a link to my live site in my Final Progress Report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
        <p:nvSpPr>
          <p:cNvPr id="6" name="TextBox 5">
            <a:extLst>
              <a:ext uri="{FF2B5EF4-FFF2-40B4-BE49-F238E27FC236}">
                <a16:creationId xmlns:a16="http://schemas.microsoft.com/office/drawing/2014/main" id="{D272875A-ECF4-4BBE-9CF6-E33A6EBB7416}"/>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extLst>
      <p:ext uri="{BB962C8B-B14F-4D97-AF65-F5344CB8AC3E}">
        <p14:creationId xmlns:p14="http://schemas.microsoft.com/office/powerpoint/2010/main" val="1059050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Final Project Critique</a:t>
            </a:r>
          </a:p>
        </p:txBody>
      </p:sp>
      <p:sp>
        <p:nvSpPr>
          <p:cNvPr id="3" name="Content Placeholder 2"/>
          <p:cNvSpPr>
            <a:spLocks noGrp="1"/>
          </p:cNvSpPr>
          <p:nvPr>
            <p:ph idx="1"/>
          </p:nvPr>
        </p:nvSpPr>
        <p:spPr/>
        <p:txBody>
          <a:bodyPr/>
          <a:lstStyle/>
          <a:p>
            <a:r>
              <a:rPr lang="en-US" dirty="0"/>
              <a:t>What do you feel you did well?</a:t>
            </a:r>
          </a:p>
          <a:p>
            <a:r>
              <a:rPr lang="en-US" sz="2400" dirty="0"/>
              <a:t>I feel that the website has been organized and made much neater and cleaner than the one I had initially planned out.</a:t>
            </a:r>
          </a:p>
          <a:p>
            <a:r>
              <a:rPr lang="en-US" sz="2400" dirty="0"/>
              <a:t>The filtering is also made better than expected thanks to the codes I found online.</a:t>
            </a:r>
          </a:p>
          <a:p>
            <a:r>
              <a:rPr lang="en-US" sz="2400" dirty="0"/>
              <a:t>The venture into the world of </a:t>
            </a:r>
            <a:r>
              <a:rPr lang="en-US" sz="2400" dirty="0" err="1"/>
              <a:t>Javascript</a:t>
            </a:r>
            <a:r>
              <a:rPr lang="en-US" sz="2400" dirty="0"/>
              <a:t> for this assignment went better than I had initially expected.</a:t>
            </a:r>
          </a:p>
          <a:p>
            <a:r>
              <a:rPr lang="en-US" dirty="0"/>
              <a:t>What could be improved upon?</a:t>
            </a:r>
          </a:p>
          <a:p>
            <a:r>
              <a:rPr lang="en-US" sz="2400" dirty="0"/>
              <a:t>I feel that the organization of certain bits of codes could have been done better.</a:t>
            </a:r>
          </a:p>
          <a:p>
            <a:endParaRPr lang="en-US" dirty="0"/>
          </a:p>
          <a:p>
            <a:endParaRPr lang="en-AU" dirty="0"/>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6" name="TextBox 5">
            <a:extLst>
              <a:ext uri="{FF2B5EF4-FFF2-40B4-BE49-F238E27FC236}">
                <a16:creationId xmlns:a16="http://schemas.microsoft.com/office/drawing/2014/main" id="{B062EA2D-6B0D-417F-881C-7CD65418BE66}"/>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extLst>
      <p:ext uri="{BB962C8B-B14F-4D97-AF65-F5344CB8AC3E}">
        <p14:creationId xmlns:p14="http://schemas.microsoft.com/office/powerpoint/2010/main" val="1059050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Unit Experience</a:t>
            </a:r>
          </a:p>
        </p:txBody>
      </p:sp>
      <p:sp>
        <p:nvSpPr>
          <p:cNvPr id="3" name="Content Placeholder 2"/>
          <p:cNvSpPr>
            <a:spLocks noGrp="1"/>
          </p:cNvSpPr>
          <p:nvPr>
            <p:ph idx="1"/>
          </p:nvPr>
        </p:nvSpPr>
        <p:spPr>
          <a:xfrm>
            <a:off x="838200" y="1456661"/>
            <a:ext cx="10515600" cy="4395832"/>
          </a:xfrm>
        </p:spPr>
        <p:txBody>
          <a:bodyPr/>
          <a:lstStyle/>
          <a:p>
            <a:r>
              <a:rPr lang="en-US" dirty="0"/>
              <a:t>Going through the Module again, I find that the thing that I enjoyed most is the Digital video tutorials and the video conferencing for the classes. Found that I engaged better in that online aspect better. The videos also helped me to </a:t>
            </a:r>
            <a:r>
              <a:rPr lang="en-US" dirty="0" err="1"/>
              <a:t>recatch</a:t>
            </a:r>
            <a:r>
              <a:rPr lang="en-US" dirty="0"/>
              <a:t> up on the things that I felt confused about, so that is a plus for me.</a:t>
            </a:r>
          </a:p>
          <a:p>
            <a:r>
              <a:rPr lang="en-US" dirty="0"/>
              <a:t>I found that for this module, I did not really find anything particularly challenging. The part that I did not manage to resolve well the last time in the module now has a tutorial to resolve this.</a:t>
            </a:r>
            <a:endParaRPr lang="en-AU" dirty="0"/>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6" name="TextBox 5"/>
          <p:cNvSpPr txBox="1"/>
          <p:nvPr/>
        </p:nvSpPr>
        <p:spPr>
          <a:xfrm>
            <a:off x="410861" y="6288316"/>
            <a:ext cx="11367165" cy="369332"/>
          </a:xfrm>
          <a:prstGeom prst="rect">
            <a:avLst/>
          </a:prstGeom>
          <a:noFill/>
        </p:spPr>
        <p:txBody>
          <a:bodyPr wrap="square" rtlCol="0">
            <a:spAutoFit/>
          </a:bodyPr>
          <a:lstStyle/>
          <a:p>
            <a:r>
              <a:rPr lang="en-US" i="1" dirty="0"/>
              <a:t>Please take a moment to share your thoughts via the </a:t>
            </a:r>
            <a:r>
              <a:rPr lang="en-US" i="1" dirty="0" err="1"/>
              <a:t>eVALUate</a:t>
            </a:r>
            <a:r>
              <a:rPr lang="en-US" i="1" dirty="0"/>
              <a:t> survey at the end of the Semester as well.</a:t>
            </a:r>
          </a:p>
        </p:txBody>
      </p:sp>
      <p:sp>
        <p:nvSpPr>
          <p:cNvPr id="7" name="TextBox 6">
            <a:extLst>
              <a:ext uri="{FF2B5EF4-FFF2-40B4-BE49-F238E27FC236}">
                <a16:creationId xmlns:a16="http://schemas.microsoft.com/office/drawing/2014/main" id="{3296D26E-7AEA-414B-8009-622FFAF3A4C4}"/>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extLst>
      <p:ext uri="{BB962C8B-B14F-4D97-AF65-F5344CB8AC3E}">
        <p14:creationId xmlns:p14="http://schemas.microsoft.com/office/powerpoint/2010/main" val="1059050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a:t>
            </a:r>
          </a:p>
        </p:txBody>
      </p:sp>
      <p:sp>
        <p:nvSpPr>
          <p:cNvPr id="3" name="Content Placeholder 2"/>
          <p:cNvSpPr>
            <a:spLocks noGrp="1"/>
          </p:cNvSpPr>
          <p:nvPr>
            <p:ph idx="1"/>
          </p:nvPr>
        </p:nvSpPr>
        <p:spPr>
          <a:xfrm>
            <a:off x="838200" y="2387599"/>
            <a:ext cx="10515600" cy="3789363"/>
          </a:xfrm>
        </p:spPr>
        <p:txBody>
          <a:bodyPr>
            <a:normAutofit/>
          </a:bodyPr>
          <a:lstStyle/>
          <a:p>
            <a:r>
              <a:rPr lang="en-AU" sz="2000" dirty="0">
                <a:latin typeface="Corbel" panose="020B0503020204020204" pitchFamily="34" charset="0"/>
              </a:rPr>
              <a:t>W3schools. N.d. “W3schools.” </a:t>
            </a:r>
            <a:r>
              <a:rPr lang="en-AU" sz="2000" dirty="0" err="1">
                <a:latin typeface="Corbel" panose="020B0503020204020204" pitchFamily="34" charset="0"/>
              </a:rPr>
              <a:t>Refsnes</a:t>
            </a:r>
            <a:r>
              <a:rPr lang="en-AU" sz="2000" dirty="0">
                <a:latin typeface="Corbel" panose="020B0503020204020204" pitchFamily="34" charset="0"/>
              </a:rPr>
              <a:t> Data. Accessed June 4 2020. </a:t>
            </a:r>
            <a:r>
              <a:rPr lang="en-SG" sz="2000" dirty="0">
                <a:hlinkClick r:id="rId2"/>
              </a:rPr>
              <a:t>https://www.w3schools.com/</a:t>
            </a:r>
            <a:endParaRPr lang="en-AU" sz="2000" dirty="0">
              <a:latin typeface="Corbel" panose="020B0503020204020204" pitchFamily="34" charset="0"/>
            </a:endParaRPr>
          </a:p>
          <a:p>
            <a:r>
              <a:rPr lang="en-AU" sz="2000" dirty="0" err="1">
                <a:latin typeface="Corbel" panose="020B0503020204020204" pitchFamily="34" charset="0"/>
              </a:rPr>
              <a:t>Buljian</a:t>
            </a:r>
            <a:r>
              <a:rPr lang="en-AU" sz="2000" dirty="0">
                <a:latin typeface="Corbel" panose="020B0503020204020204" pitchFamily="34" charset="0"/>
              </a:rPr>
              <a:t>, Roko C. n.d. “Pure CSS Gallery.” </a:t>
            </a:r>
            <a:r>
              <a:rPr lang="en-AU" sz="2000" dirty="0" err="1">
                <a:latin typeface="Corbel" panose="020B0503020204020204" pitchFamily="34" charset="0"/>
              </a:rPr>
              <a:t>Codepen</a:t>
            </a:r>
            <a:r>
              <a:rPr lang="en-AU" sz="2000" dirty="0">
                <a:latin typeface="Corbel" panose="020B0503020204020204" pitchFamily="34" charset="0"/>
              </a:rPr>
              <a:t> Accessed June 4 2020. </a:t>
            </a:r>
            <a:r>
              <a:rPr lang="en-SG" sz="2000" u="sng" dirty="0">
                <a:latin typeface="Corbel" panose="020B0503020204020204" pitchFamily="34" charset="0"/>
              </a:rPr>
              <a:t>https://codepen.io/rokobuljan/pen/XXzqKQ </a:t>
            </a:r>
          </a:p>
          <a:p>
            <a:r>
              <a:rPr lang="en-AU" sz="2000" dirty="0">
                <a:latin typeface="Corbel" panose="020B0503020204020204" pitchFamily="34" charset="0"/>
              </a:rPr>
              <a:t>Etc.</a:t>
            </a:r>
          </a:p>
        </p:txBody>
      </p:sp>
      <p:sp>
        <p:nvSpPr>
          <p:cNvPr id="5" name="Rectangle 4"/>
          <p:cNvSpPr/>
          <p:nvPr/>
        </p:nvSpPr>
        <p:spPr>
          <a:xfrm>
            <a:off x="838200" y="1464269"/>
            <a:ext cx="10147300" cy="646331"/>
          </a:xfrm>
          <a:prstGeom prst="rect">
            <a:avLst/>
          </a:prstGeom>
        </p:spPr>
        <p:txBody>
          <a:bodyPr wrap="square">
            <a:spAutoFit/>
          </a:bodyPr>
          <a:lstStyle/>
          <a:p>
            <a:r>
              <a:rPr lang="en-AU" dirty="0">
                <a:latin typeface="Corbel" panose="020B0503020204020204" pitchFamily="34" charset="0"/>
              </a:rPr>
              <a:t>Refer to the below link for the Chicago Author-Date Referencing style</a:t>
            </a:r>
          </a:p>
          <a:p>
            <a:r>
              <a:rPr lang="en-AU" dirty="0">
                <a:latin typeface="Corbel" panose="020B0503020204020204" pitchFamily="34" charset="0"/>
                <a:hlinkClick r:id="rId3"/>
              </a:rPr>
              <a:t>http://libguides.library.curtin.edu.au/referencing/chicago</a:t>
            </a:r>
            <a:r>
              <a:rPr lang="en-AU" dirty="0">
                <a:latin typeface="Corbel" panose="020B0503020204020204" pitchFamily="34" charset="0"/>
              </a:rPr>
              <a:t> </a:t>
            </a:r>
          </a:p>
        </p:txBody>
      </p:sp>
      <p:sp>
        <p:nvSpPr>
          <p:cNvPr id="8" name="TextBox 7"/>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9" name="TextBox 8">
            <a:extLst>
              <a:ext uri="{FF2B5EF4-FFF2-40B4-BE49-F238E27FC236}">
                <a16:creationId xmlns:a16="http://schemas.microsoft.com/office/drawing/2014/main" id="{0357EC51-1EEF-49A5-8B69-63D7AB6643C1}"/>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extLst>
      <p:ext uri="{BB962C8B-B14F-4D97-AF65-F5344CB8AC3E}">
        <p14:creationId xmlns:p14="http://schemas.microsoft.com/office/powerpoint/2010/main" val="2985491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TotalTime>
  <Words>1134</Words>
  <Application>Microsoft Office PowerPoint</Application>
  <PresentationFormat>Widescreen</PresentationFormat>
  <Paragraphs>103</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Corbel</vt:lpstr>
      <vt:lpstr>Forte</vt:lpstr>
      <vt:lpstr>Office Theme</vt:lpstr>
      <vt:lpstr>PowerPoint Presentation</vt:lpstr>
      <vt:lpstr>PowerPoint Presentation</vt:lpstr>
      <vt:lpstr>Anime Resources Website</vt:lpstr>
      <vt:lpstr>Design Process: Deviations</vt:lpstr>
      <vt:lpstr>Final Website Rationale</vt:lpstr>
      <vt:lpstr>Final Submission Checklist</vt:lpstr>
      <vt:lpstr>Final Project Critique</vt:lpstr>
      <vt:lpstr>Unit Experience</vt:lpstr>
      <vt:lpstr>References</vt:lpstr>
    </vt:vector>
  </TitlesOfParts>
  <Company>Curtin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Harriet Perryer</dc:creator>
  <cp:lastModifiedBy>Bing Lin Ho</cp:lastModifiedBy>
  <cp:revision>40</cp:revision>
  <dcterms:created xsi:type="dcterms:W3CDTF">2018-05-08T07:58:07Z</dcterms:created>
  <dcterms:modified xsi:type="dcterms:W3CDTF">2020-06-05T10:40:47Z</dcterms:modified>
</cp:coreProperties>
</file>