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0" r:id="rId3"/>
    <p:sldId id="273" r:id="rId4"/>
    <p:sldId id="277" r:id="rId5"/>
    <p:sldId id="275" r:id="rId6"/>
    <p:sldId id="281" r:id="rId7"/>
    <p:sldId id="280" r:id="rId8"/>
    <p:sldId id="278" r:id="rId9"/>
    <p:sldId id="279" r:id="rId10"/>
    <p:sldId id="267" r:id="rId11"/>
    <p:sldId id="282" r:id="rId12"/>
    <p:sldId id="283"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82416" autoAdjust="0"/>
  </p:normalViewPr>
  <p:slideViewPr>
    <p:cSldViewPr snapToGrid="0">
      <p:cViewPr varScale="1">
        <p:scale>
          <a:sx n="94" d="100"/>
          <a:sy n="94" d="100"/>
        </p:scale>
        <p:origin x="117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799F3-B912-41BF-A1BD-C18D90685024}" type="datetimeFigureOut">
              <a:rPr lang="en-AU" smtClean="0"/>
              <a:pPr/>
              <a:t>9/06/2020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21CC5-7D8B-4C2F-9AC5-4BAADE6CE01D}" type="slidenum">
              <a:rPr lang="en-AU" smtClean="0"/>
              <a:pPr/>
              <a:t>‹#›</a:t>
            </a:fld>
            <a:endParaRPr lang="en-AU"/>
          </a:p>
        </p:txBody>
      </p:sp>
    </p:spTree>
    <p:extLst>
      <p:ext uri="{BB962C8B-B14F-4D97-AF65-F5344CB8AC3E}">
        <p14:creationId xmlns:p14="http://schemas.microsoft.com/office/powerpoint/2010/main" val="303482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1</a:t>
            </a:fld>
            <a:endParaRPr lang="en-US"/>
          </a:p>
        </p:txBody>
      </p:sp>
    </p:spTree>
    <p:extLst>
      <p:ext uri="{BB962C8B-B14F-4D97-AF65-F5344CB8AC3E}">
        <p14:creationId xmlns:p14="http://schemas.microsoft.com/office/powerpoint/2010/main" val="30345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2</a:t>
            </a:fld>
            <a:endParaRPr lang="en-US"/>
          </a:p>
        </p:txBody>
      </p:sp>
    </p:spTree>
    <p:extLst>
      <p:ext uri="{BB962C8B-B14F-4D97-AF65-F5344CB8AC3E}">
        <p14:creationId xmlns:p14="http://schemas.microsoft.com/office/powerpoint/2010/main" val="153253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1221CC5-7D8B-4C2F-9AC5-4BAADE6CE01D}" type="slidenum">
              <a:rPr lang="en-AU" smtClean="0"/>
              <a:pPr/>
              <a:t>3</a:t>
            </a:fld>
            <a:endParaRPr lang="en-AU"/>
          </a:p>
        </p:txBody>
      </p:sp>
    </p:spTree>
    <p:extLst>
      <p:ext uri="{BB962C8B-B14F-4D97-AF65-F5344CB8AC3E}">
        <p14:creationId xmlns:p14="http://schemas.microsoft.com/office/powerpoint/2010/main" val="34409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7</a:t>
            </a:fld>
            <a:endParaRPr lang="en-AU"/>
          </a:p>
        </p:txBody>
      </p:sp>
    </p:spTree>
    <p:extLst>
      <p:ext uri="{BB962C8B-B14F-4D97-AF65-F5344CB8AC3E}">
        <p14:creationId xmlns:p14="http://schemas.microsoft.com/office/powerpoint/2010/main" val="380299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9</a:t>
            </a:fld>
            <a:endParaRPr lang="en-AU"/>
          </a:p>
        </p:txBody>
      </p:sp>
    </p:spTree>
    <p:extLst>
      <p:ext uri="{BB962C8B-B14F-4D97-AF65-F5344CB8AC3E}">
        <p14:creationId xmlns:p14="http://schemas.microsoft.com/office/powerpoint/2010/main" val="278643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4830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4403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59669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25813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D1D51-23F7-4645-9B63-214D0D7B7CFB}" type="datetimeFigureOut">
              <a:rPr lang="en-AU" smtClean="0"/>
              <a:pPr/>
              <a:t>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04097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29D1D51-23F7-4645-9B63-214D0D7B7CFB}" type="datetimeFigureOut">
              <a:rPr lang="en-AU" smtClean="0"/>
              <a:pPr/>
              <a:t>9/06/2020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80736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29D1D51-23F7-4645-9B63-214D0D7B7CFB}" type="datetimeFigureOut">
              <a:rPr lang="en-AU" smtClean="0"/>
              <a:pPr/>
              <a:t>9/06/2020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31179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29D1D51-23F7-4645-9B63-214D0D7B7CFB}" type="datetimeFigureOut">
              <a:rPr lang="en-AU" smtClean="0"/>
              <a:pPr/>
              <a:t>9/06/2020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26145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D1D51-23F7-4645-9B63-214D0D7B7CFB}" type="datetimeFigureOut">
              <a:rPr lang="en-AU" smtClean="0"/>
              <a:pPr/>
              <a:t>9/06/2020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44485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9/06/2020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51176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9/06/2020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99933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D1D51-23F7-4645-9B63-214D0D7B7CFB}" type="datetimeFigureOut">
              <a:rPr lang="en-AU" smtClean="0"/>
              <a:pPr/>
              <a:t>9/06/2020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C0F2-9DA7-4377-AE96-28BBDAA0044A}" type="slidenum">
              <a:rPr lang="en-AU" smtClean="0"/>
              <a:pPr/>
              <a:t>‹#›</a:t>
            </a:fld>
            <a:endParaRPr lang="en-AU"/>
          </a:p>
        </p:txBody>
      </p:sp>
    </p:spTree>
    <p:extLst>
      <p:ext uri="{BB962C8B-B14F-4D97-AF65-F5344CB8AC3E}">
        <p14:creationId xmlns:p14="http://schemas.microsoft.com/office/powerpoint/2010/main" val="253749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olicies.curtin.edu.au/documents/academic_misconduct.d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hyperlink" Target="http://libguides.library.curtin.edu.au/referencing/chicago" TargetMode="External"/><Relationship Id="rId3" Type="http://schemas.openxmlformats.org/officeDocument/2006/relationships/hyperlink" Target="https://merchdope.com/best-anime/" TargetMode="External"/><Relationship Id="rId7" Type="http://schemas.openxmlformats.org/officeDocument/2006/relationships/hyperlink" Target="https://www.collateralds.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nngroup.com/articles/usability-of-websites-for-teenagers/" TargetMode="External"/><Relationship Id="rId5" Type="http://schemas.openxmlformats.org/officeDocument/2006/relationships/hyperlink" Target="https://premium.wpmudev.org/blog/web-design-for-age-groups/" TargetMode="External"/><Relationship Id="rId4" Type="http://schemas.openxmlformats.org/officeDocument/2006/relationships/hyperlink" Target="http://www.pti-intl.com/designing-your-website-for-teen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photo/man-sitting-on-chair-painting-inside-room-989917/" TargetMode="External"/><Relationship Id="rId7" Type="http://schemas.openxmlformats.org/officeDocument/2006/relationships/hyperlink" Target="http://libguides.library.curtin.edu.au/referencing/chicago" TargetMode="External"/><Relationship Id="rId2" Type="http://schemas.openxmlformats.org/officeDocument/2006/relationships/hyperlink" Target="http://gallery.minitokyo.net/view/597074" TargetMode="External"/><Relationship Id="rId1" Type="http://schemas.openxmlformats.org/officeDocument/2006/relationships/slideLayout" Target="../slideLayouts/slideLayout2.xml"/><Relationship Id="rId6" Type="http://schemas.openxmlformats.org/officeDocument/2006/relationships/hyperlink" Target="https://wallpaperaccess.com/wano-kuni" TargetMode="External"/><Relationship Id="rId5" Type="http://schemas.openxmlformats.org/officeDocument/2006/relationships/hyperlink" Target="https://www.wallpaperup.com/1150481/art_supplies_arts_and_crafts_ballpens_brushes_bucket_chrome_color_pencils_colored_pencils_colorful_colour_pencils_colourful_markers_metallic_paint_brushes_pencils_pens_rulers_school_supplies_scissors_silver_wood_wooden.html" TargetMode="External"/><Relationship Id="rId4" Type="http://schemas.openxmlformats.org/officeDocument/2006/relationships/hyperlink" Target="https://www.blackwelljournaltribune.net/articles/10660/view"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libguides.library.curtin.edu.au/referencing/chicago" TargetMode="External"/><Relationship Id="rId3" Type="http://schemas.openxmlformats.org/officeDocument/2006/relationships/hyperlink" Target="https://www.wallpaperflare.com/hunter-x-hunter-multi-colored-group-of-people-variation-wallpaper-mshjc" TargetMode="External"/><Relationship Id="rId7" Type="http://schemas.openxmlformats.org/officeDocument/2006/relationships/hyperlink" Target="https://mizucon.com/" TargetMode="External"/><Relationship Id="rId2" Type="http://schemas.openxmlformats.org/officeDocument/2006/relationships/hyperlink" Target="https://www.animebooks.com/suartwocobet.html?viewfullsite=1" TargetMode="External"/><Relationship Id="rId1" Type="http://schemas.openxmlformats.org/officeDocument/2006/relationships/slideLayout" Target="../slideLayouts/slideLayout2.xml"/><Relationship Id="rId6" Type="http://schemas.openxmlformats.org/officeDocument/2006/relationships/hyperlink" Target="https://www.megaconorlando.com/en/home.html" TargetMode="External"/><Relationship Id="rId5" Type="http://schemas.openxmlformats.org/officeDocument/2006/relationships/hyperlink" Target="https://megaman.fandom.com/wiki/MegaMan_NT_Warrior?file=MegaMan_NT_Warrior_-_Sketch_-1.jpg" TargetMode="External"/><Relationship Id="rId4" Type="http://schemas.openxmlformats.org/officeDocument/2006/relationships/hyperlink" Target="https://swordartonline.fandom.com/wiki/Kirigaya_Kazuto/Image_Gallery?file=Kirito_ACD_1.p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Maxieprodmoore/status/1190628356473016320" TargetMode="External"/><Relationship Id="rId7" Type="http://schemas.openxmlformats.org/officeDocument/2006/relationships/hyperlink" Target="http://libguides.library.curtin.edu.au/referencing/chicago" TargetMode="External"/><Relationship Id="rId2" Type="http://schemas.openxmlformats.org/officeDocument/2006/relationships/hyperlink" Target="http://fav.me/d7xxad6" TargetMode="External"/><Relationship Id="rId1" Type="http://schemas.openxmlformats.org/officeDocument/2006/relationships/slideLayout" Target="../slideLayouts/slideLayout2.xml"/><Relationship Id="rId6" Type="http://schemas.openxmlformats.org/officeDocument/2006/relationships/hyperlink" Target="https://twitter.com/Maxieprodmoore/status/1186556929595723777" TargetMode="External"/><Relationship Id="rId5" Type="http://schemas.openxmlformats.org/officeDocument/2006/relationships/hyperlink" Target="https://www.deviantart.com/han960691/art/Bond-between-us-Monster-Hunter-Stories-686959756" TargetMode="External"/><Relationship Id="rId4" Type="http://schemas.openxmlformats.org/officeDocument/2006/relationships/hyperlink" Target="https://twitter.com/Wia_vi/status/126688726092378521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nivault.000webhostapp.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311695474"/>
              </p:ext>
            </p:extLst>
          </p:nvPr>
        </p:nvGraphicFramePr>
        <p:xfrm>
          <a:off x="2187302" y="2081211"/>
          <a:ext cx="7733214" cy="4442680"/>
        </p:xfrm>
        <a:graphic>
          <a:graphicData uri="http://schemas.openxmlformats.org/drawingml/2006/table">
            <a:tbl>
              <a:tblPr firstRow="1" bandRow="1">
                <a:tableStyleId>{E8034E78-7F5D-4C2E-B375-FC64B27BC917}</a:tableStyleId>
              </a:tblPr>
              <a:tblGrid>
                <a:gridCol w="1294709">
                  <a:extLst>
                    <a:ext uri="{9D8B030D-6E8A-4147-A177-3AD203B41FA5}">
                      <a16:colId xmlns:a16="http://schemas.microsoft.com/office/drawing/2014/main" val="20000"/>
                    </a:ext>
                  </a:extLst>
                </a:gridCol>
                <a:gridCol w="2537055">
                  <a:extLst>
                    <a:ext uri="{9D8B030D-6E8A-4147-A177-3AD203B41FA5}">
                      <a16:colId xmlns:a16="http://schemas.microsoft.com/office/drawing/2014/main" val="20001"/>
                    </a:ext>
                  </a:extLst>
                </a:gridCol>
                <a:gridCol w="1378967">
                  <a:extLst>
                    <a:ext uri="{9D8B030D-6E8A-4147-A177-3AD203B41FA5}">
                      <a16:colId xmlns:a16="http://schemas.microsoft.com/office/drawing/2014/main" val="20002"/>
                    </a:ext>
                  </a:extLst>
                </a:gridCol>
                <a:gridCol w="2522483">
                  <a:extLst>
                    <a:ext uri="{9D8B030D-6E8A-4147-A177-3AD203B41FA5}">
                      <a16:colId xmlns:a16="http://schemas.microsoft.com/office/drawing/2014/main" val="20003"/>
                    </a:ext>
                  </a:extLst>
                </a:gridCol>
              </a:tblGrid>
              <a:tr h="276680">
                <a:tc gridSpan="4">
                  <a:txBody>
                    <a:bodyPr/>
                    <a:lstStyle/>
                    <a:p>
                      <a:r>
                        <a:rPr lang="en-US" sz="1200" b="0" dirty="0">
                          <a:solidFill>
                            <a:schemeClr val="bg1"/>
                          </a:solidFill>
                          <a:latin typeface="Arial"/>
                          <a:cs typeface="Arial"/>
                        </a:rPr>
                        <a:t>Student To Complete: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tc hMerge="1">
                  <a:txBody>
                    <a:bodyPr/>
                    <a:lstStyle/>
                    <a:p>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0"/>
                  </a:ext>
                </a:extLst>
              </a:tr>
              <a:tr h="473964">
                <a:tc rowSpan="2">
                  <a:txBody>
                    <a:bodyPr/>
                    <a:lstStyle/>
                    <a:p>
                      <a:r>
                        <a:rPr lang="en-US" sz="1200" dirty="0">
                          <a:solidFill>
                            <a:schemeClr val="tx1"/>
                          </a:solidFill>
                          <a:latin typeface="Arial"/>
                          <a:cs typeface="Arial"/>
                        </a:rPr>
                        <a:t>Student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rowSpan="2">
                  <a:txBody>
                    <a:bodyPr/>
                    <a:lstStyle/>
                    <a:p>
                      <a:r>
                        <a:rPr lang="en-US" dirty="0">
                          <a:solidFill>
                            <a:schemeClr val="tx1"/>
                          </a:solidFill>
                        </a:rPr>
                        <a:t>Ho Bing Lin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Curtin ID</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19304209</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8348">
                <a:tc vMerge="1">
                  <a:txBody>
                    <a:bodyPr/>
                    <a:lstStyle/>
                    <a:p>
                      <a:endParaRPr lang="en-US" sz="16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vMerge="1">
                  <a:txBody>
                    <a:bodyPr/>
                    <a:lstStyle/>
                    <a:p>
                      <a:endParaRPr lang="en-US"/>
                    </a:p>
                  </a:txBody>
                  <a:tcPr/>
                </a:tc>
                <a:tc>
                  <a:txBody>
                    <a:bodyPr/>
                    <a:lstStyle/>
                    <a:p>
                      <a:r>
                        <a:rPr lang="en-US" sz="1200" dirty="0">
                          <a:solidFill>
                            <a:schemeClr val="tx1"/>
                          </a:solidFill>
                          <a:latin typeface="Arial"/>
                          <a:cs typeface="Arial"/>
                        </a:rPr>
                        <a:t>Email Address:</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rPr>
                        <a:t>19304209@student.curtin.edu.au</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3775">
                <a:tc>
                  <a:txBody>
                    <a:bodyPr/>
                    <a:lstStyle/>
                    <a:p>
                      <a:r>
                        <a:rPr lang="en-US" sz="1200" dirty="0">
                          <a:solidFill>
                            <a:schemeClr val="tx1"/>
                          </a:solidFill>
                          <a:latin typeface="Arial"/>
                          <a:cs typeface="Arial"/>
                        </a:rPr>
                        <a:t>Unit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Internet Design Introduction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Unit Code: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GRDE2011</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3952">
                <a:tc>
                  <a:txBody>
                    <a:bodyPr/>
                    <a:lstStyle/>
                    <a:p>
                      <a:r>
                        <a:rPr lang="en-US" sz="1200" dirty="0">
                          <a:solidFill>
                            <a:schemeClr val="tx1"/>
                          </a:solidFill>
                          <a:latin typeface="Arial"/>
                          <a:cs typeface="Arial"/>
                        </a:rPr>
                        <a:t>Tutor’s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Chantelle White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Assignment</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8348">
                <a:tc gridSpan="4">
                  <a:txBody>
                    <a:bodyPr/>
                    <a:lstStyle/>
                    <a:p>
                      <a:r>
                        <a:rPr lang="en-AU" sz="1200" b="0" kern="1200" dirty="0">
                          <a:solidFill>
                            <a:srgbClr val="000000"/>
                          </a:solidFill>
                          <a:latin typeface="Arial"/>
                          <a:ea typeface="+mn-ea"/>
                          <a:cs typeface="Arial"/>
                        </a:rPr>
                        <a:t>Comments to Tutor:</a:t>
                      </a:r>
                      <a:r>
                        <a:rPr lang="en-AU" sz="1200" b="0" dirty="0">
                          <a:solidFill>
                            <a:srgbClr val="000000"/>
                          </a:solidFill>
                          <a:latin typeface="Arial"/>
                          <a:cs typeface="Arial"/>
                        </a:rPr>
                        <a:t> </a:t>
                      </a:r>
                      <a:endParaRPr lang="en-US" sz="1200" b="0" dirty="0">
                        <a:solidFill>
                          <a:srgbClr val="00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578348">
                <a:tc>
                  <a:txBody>
                    <a:bodyPr/>
                    <a:lstStyle/>
                    <a:p>
                      <a:r>
                        <a:rPr lang="en-US" sz="1200" dirty="0">
                          <a:solidFill>
                            <a:srgbClr val="FF0000"/>
                          </a:solidFill>
                          <a:latin typeface="Arial"/>
                          <a:cs typeface="Arial"/>
                        </a:rPr>
                        <a:t>Student</a:t>
                      </a:r>
                      <a:r>
                        <a:rPr lang="en-US" sz="1200" baseline="0" dirty="0">
                          <a:solidFill>
                            <a:srgbClr val="FF0000"/>
                          </a:solidFill>
                          <a:latin typeface="Arial"/>
                          <a:cs typeface="Arial"/>
                        </a:rPr>
                        <a:t> Declaration:</a:t>
                      </a:r>
                      <a:endParaRPr lang="en-US" sz="1200" dirty="0">
                        <a:solidFill>
                          <a:srgbClr val="FF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AU" sz="1200" kern="1200" dirty="0">
                          <a:solidFill>
                            <a:srgbClr val="000000"/>
                          </a:solidFill>
                          <a:latin typeface="Arial"/>
                          <a:ea typeface="+mn-ea"/>
                          <a:cs typeface="Arial"/>
                        </a:rPr>
                        <a:t>I declare the attached assignment is my own work and has not previously been submitted for assessment.</a:t>
                      </a:r>
                      <a:r>
                        <a:rPr lang="en-AU" sz="1200" kern="1200" baseline="0" dirty="0">
                          <a:solidFill>
                            <a:srgbClr val="000000"/>
                          </a:solidFill>
                          <a:latin typeface="Arial"/>
                          <a:ea typeface="+mn-ea"/>
                          <a:cs typeface="Arial"/>
                        </a:rPr>
                        <a:t> </a:t>
                      </a:r>
                      <a:r>
                        <a:rPr lang="en-AU" sz="1200" kern="1200" dirty="0">
                          <a:solidFill>
                            <a:srgbClr val="000000"/>
                          </a:solidFill>
                          <a:latin typeface="Arial"/>
                          <a:ea typeface="+mn-ea"/>
                          <a:cs typeface="Arial"/>
                        </a:rPr>
                        <a:t>This work complies with Curtin University rules concerning plagiarism and copyright. [Refer to</a:t>
                      </a:r>
                      <a:r>
                        <a:rPr lang="en-AU" sz="1200" kern="1200" baseline="0" dirty="0">
                          <a:solidFill>
                            <a:srgbClr val="000000"/>
                          </a:solidFill>
                          <a:latin typeface="Arial"/>
                          <a:ea typeface="+mn-ea"/>
                          <a:cs typeface="Arial"/>
                        </a:rPr>
                        <a:t> </a:t>
                      </a:r>
                      <a:r>
                        <a:rPr lang="en-US" sz="1200" u="sng" kern="1200" dirty="0">
                          <a:solidFill>
                            <a:srgbClr val="000000"/>
                          </a:solidFill>
                          <a:latin typeface="Arial"/>
                          <a:ea typeface="+mn-ea"/>
                          <a:cs typeface="Arial"/>
                          <a:hlinkClick r:id="rId3"/>
                        </a:rPr>
                        <a:t>http://www.policies.curtin.edu.au/documents/academic_misconduct.doc</a:t>
                      </a:r>
                      <a:r>
                        <a:rPr lang="en-AU" sz="1200" kern="1200" dirty="0">
                          <a:solidFill>
                            <a:srgbClr val="000000"/>
                          </a:solidFill>
                          <a:latin typeface="Arial"/>
                          <a:ea typeface="+mn-ea"/>
                          <a:cs typeface="Arial"/>
                        </a:rPr>
                        <a:t>]  </a:t>
                      </a:r>
                      <a:br>
                        <a:rPr lang="en-AU" sz="1200" kern="1200" dirty="0">
                          <a:solidFill>
                            <a:srgbClr val="000000"/>
                          </a:solidFill>
                          <a:latin typeface="Arial"/>
                          <a:ea typeface="+mn-ea"/>
                          <a:cs typeface="Arial"/>
                        </a:rPr>
                      </a:br>
                      <a:r>
                        <a:rPr lang="en-AU" sz="1200" kern="1200" dirty="0">
                          <a:solidFill>
                            <a:srgbClr val="000000"/>
                          </a:solidFill>
                          <a:latin typeface="Arial"/>
                          <a:ea typeface="+mn-ea"/>
                          <a:cs typeface="Arial"/>
                        </a:rPr>
                        <a:t>I have retained a copy of this assignment for my own records.</a:t>
                      </a:r>
                      <a:r>
                        <a:rPr lang="en-AU" sz="1200" dirty="0"/>
                        <a:t> </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6"/>
                  </a:ext>
                </a:extLst>
              </a:tr>
              <a:tr h="578348">
                <a:tc>
                  <a:txBody>
                    <a:bodyPr/>
                    <a:lstStyle/>
                    <a:p>
                      <a:r>
                        <a:rPr lang="en-US" sz="1200" dirty="0">
                          <a:solidFill>
                            <a:srgbClr val="FF0000"/>
                          </a:solidFill>
                          <a:latin typeface="Arial"/>
                          <a:cs typeface="Arial"/>
                        </a:rPr>
                        <a:t>Sign or insert name here: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US" sz="1800" b="1" i="0" dirty="0">
                          <a:solidFill>
                            <a:schemeClr val="tx1"/>
                          </a:solidFill>
                          <a:latin typeface="Forte" panose="03060902040502070203" pitchFamily="66" charset="0"/>
                          <a:cs typeface="Arial"/>
                        </a:rPr>
                        <a:t>Bing Lin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11" name="TextBox 10"/>
          <p:cNvSpPr txBox="1"/>
          <p:nvPr/>
        </p:nvSpPr>
        <p:spPr>
          <a:xfrm>
            <a:off x="2134383" y="1252522"/>
            <a:ext cx="4603972" cy="415498"/>
          </a:xfrm>
          <a:prstGeom prst="rect">
            <a:avLst/>
          </a:prstGeom>
          <a:noFill/>
          <a:ln>
            <a:noFill/>
          </a:ln>
        </p:spPr>
        <p:txBody>
          <a:bodyPr wrap="square" rtlCol="0">
            <a:spAutoFit/>
          </a:bodyPr>
          <a:lstStyle/>
          <a:p>
            <a:r>
              <a:rPr lang="en-US" sz="2100" cap="all" dirty="0">
                <a:latin typeface="Arial"/>
                <a:cs typeface="Arial"/>
              </a:rPr>
              <a:t>Assignment Submission Form</a:t>
            </a:r>
          </a:p>
        </p:txBody>
      </p:sp>
      <p:pic>
        <p:nvPicPr>
          <p:cNvPr id="15" name="Picture 14" descr="Screen Shot 2016-11-13 at 3.57.05 pm.png"/>
          <p:cNvPicPr>
            <a:picLocks noChangeAspect="1"/>
          </p:cNvPicPr>
          <p:nvPr/>
        </p:nvPicPr>
        <p:blipFill>
          <a:blip r:embed="rId4"/>
          <a:stretch>
            <a:fillRect/>
          </a:stretch>
        </p:blipFill>
        <p:spPr>
          <a:xfrm>
            <a:off x="2187302" y="442749"/>
            <a:ext cx="4365898" cy="732006"/>
          </a:xfrm>
          <a:prstGeom prst="rect">
            <a:avLst/>
          </a:prstGeom>
        </p:spPr>
      </p:pic>
      <p:sp>
        <p:nvSpPr>
          <p:cNvPr id="16" name="TextBox 15"/>
          <p:cNvSpPr txBox="1"/>
          <p:nvPr/>
        </p:nvSpPr>
        <p:spPr>
          <a:xfrm>
            <a:off x="2152023" y="1588391"/>
            <a:ext cx="4603972" cy="369332"/>
          </a:xfrm>
          <a:prstGeom prst="rect">
            <a:avLst/>
          </a:prstGeom>
          <a:noFill/>
        </p:spPr>
        <p:txBody>
          <a:bodyPr wrap="square" rtlCol="0">
            <a:spAutoFit/>
          </a:bodyPr>
          <a:lstStyle/>
          <a:p>
            <a:r>
              <a:rPr lang="en-US" spc="300" dirty="0">
                <a:solidFill>
                  <a:srgbClr val="AE8C17"/>
                </a:solidFill>
                <a:latin typeface="Arial"/>
                <a:cs typeface="Arial"/>
              </a:rPr>
              <a:t>[Insert all required information]</a:t>
            </a:r>
          </a:p>
        </p:txBody>
      </p:sp>
      <p:sp>
        <p:nvSpPr>
          <p:cNvPr id="17" name="Slide Number Placeholder 16"/>
          <p:cNvSpPr>
            <a:spLocks noGrp="1"/>
          </p:cNvSpPr>
          <p:nvPr>
            <p:ph type="sldNum" sz="quarter" idx="12"/>
          </p:nvPr>
        </p:nvSpPr>
        <p:spPr/>
        <p:txBody>
          <a:bodyPr/>
          <a:lstStyle/>
          <a:p>
            <a:fld id="{80B911B7-BBD2-1946-BDD6-C68371E90579}" type="slidenum">
              <a:rPr lang="en-US" smtClean="0"/>
              <a:pPr/>
              <a:t>1</a:t>
            </a:fld>
            <a:endParaRPr lang="en-US"/>
          </a:p>
        </p:txBody>
      </p:sp>
    </p:spTree>
    <p:extLst>
      <p:ext uri="{BB962C8B-B14F-4D97-AF65-F5344CB8AC3E}">
        <p14:creationId xmlns:p14="http://schemas.microsoft.com/office/powerpoint/2010/main" val="1141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838200" y="2110601"/>
            <a:ext cx="10515600" cy="4066362"/>
          </a:xfrm>
        </p:spPr>
        <p:txBody>
          <a:bodyPr>
            <a:normAutofit lnSpcReduction="10000"/>
          </a:bodyPr>
          <a:lstStyle/>
          <a:p>
            <a:r>
              <a:rPr lang="en-AU" sz="2000" dirty="0">
                <a:latin typeface="Corbel" panose="020B0503020204020204" pitchFamily="34" charset="0"/>
              </a:rPr>
              <a:t>W3schools. N.d. </a:t>
            </a:r>
            <a:r>
              <a:rPr lang="en-AU" sz="2000" dirty="0" err="1">
                <a:latin typeface="Corbel" panose="020B0503020204020204" pitchFamily="34" charset="0"/>
              </a:rPr>
              <a:t>Refsnes</a:t>
            </a:r>
            <a:r>
              <a:rPr lang="en-AU" sz="2000" dirty="0">
                <a:latin typeface="Corbel" panose="020B0503020204020204" pitchFamily="34" charset="0"/>
              </a:rPr>
              <a:t> Data. Accessed June 4 2020. </a:t>
            </a:r>
            <a:r>
              <a:rPr lang="en-SG" sz="2000" dirty="0">
                <a:latin typeface="Corbel" panose="020B0503020204020204" pitchFamily="34" charset="0"/>
                <a:hlinkClick r:id="rId2"/>
              </a:rPr>
              <a:t>https://www.w3schools.com/</a:t>
            </a:r>
            <a:endParaRPr lang="en-AU" sz="2000" dirty="0">
              <a:latin typeface="Corbel" panose="020B0503020204020204" pitchFamily="34" charset="0"/>
            </a:endParaRPr>
          </a:p>
          <a:p>
            <a:r>
              <a:rPr lang="en-AU" sz="2000" dirty="0" err="1">
                <a:latin typeface="Corbel" panose="020B0503020204020204" pitchFamily="34" charset="0"/>
              </a:rPr>
              <a:t>Buljian</a:t>
            </a:r>
            <a:r>
              <a:rPr lang="en-AU" sz="2000" dirty="0">
                <a:latin typeface="Corbel" panose="020B0503020204020204" pitchFamily="34" charset="0"/>
              </a:rPr>
              <a:t>, Roko C. n.d. “Pure CSS Gallery.” </a:t>
            </a:r>
            <a:r>
              <a:rPr lang="en-AU" sz="2000" dirty="0" err="1">
                <a:latin typeface="Corbel" panose="020B0503020204020204" pitchFamily="34" charset="0"/>
              </a:rPr>
              <a:t>Codepen</a:t>
            </a:r>
            <a:r>
              <a:rPr lang="en-AU" sz="2000" dirty="0">
                <a:latin typeface="Corbel" panose="020B0503020204020204" pitchFamily="34" charset="0"/>
              </a:rPr>
              <a:t>. Accessed June 4 2020. </a:t>
            </a:r>
            <a:r>
              <a:rPr lang="en-SG" sz="2000" u="sng" dirty="0">
                <a:latin typeface="Corbel" panose="020B0503020204020204" pitchFamily="34" charset="0"/>
              </a:rPr>
              <a:t>https://codepen.io/rokobuljan/pen/XXzqKQ </a:t>
            </a:r>
          </a:p>
          <a:p>
            <a:r>
              <a:rPr lang="en-AU" sz="2000" dirty="0" err="1">
                <a:latin typeface="Corbel" panose="020B0503020204020204" pitchFamily="34" charset="0"/>
              </a:rPr>
              <a:t>MerchDope</a:t>
            </a:r>
            <a:r>
              <a:rPr lang="en-AU" sz="2000" dirty="0">
                <a:latin typeface="Corbel" panose="020B0503020204020204" pitchFamily="34" charset="0"/>
              </a:rPr>
              <a:t>. 2020. “29 Best Anime series of all time - 2020.” </a:t>
            </a:r>
            <a:r>
              <a:rPr lang="en-AU" sz="2000" dirty="0" err="1">
                <a:latin typeface="Corbel" panose="020B0503020204020204" pitchFamily="34" charset="0"/>
              </a:rPr>
              <a:t>MerchDope</a:t>
            </a:r>
            <a:r>
              <a:rPr lang="en-AU" sz="2000" dirty="0">
                <a:latin typeface="Corbel" panose="020B0503020204020204" pitchFamily="34" charset="0"/>
              </a:rPr>
              <a:t>. </a:t>
            </a:r>
            <a:r>
              <a:rPr lang="en-SG" sz="2000" dirty="0">
                <a:latin typeface="Corbel" panose="020B0503020204020204" pitchFamily="34" charset="0"/>
                <a:hlinkClick r:id="rId3"/>
              </a:rPr>
              <a:t>https://merchdope.com/best-anime/</a:t>
            </a:r>
            <a:endParaRPr lang="en-SG" sz="2000" dirty="0">
              <a:latin typeface="Corbel" panose="020B0503020204020204" pitchFamily="34" charset="0"/>
            </a:endParaRPr>
          </a:p>
          <a:p>
            <a:r>
              <a:rPr lang="en-AU" sz="2000" dirty="0" err="1">
                <a:latin typeface="Corbel" panose="020B0503020204020204" pitchFamily="34" charset="0"/>
              </a:rPr>
              <a:t>Pti</a:t>
            </a:r>
            <a:r>
              <a:rPr lang="en-AU" sz="2000" dirty="0">
                <a:latin typeface="Corbel" panose="020B0503020204020204" pitchFamily="34" charset="0"/>
              </a:rPr>
              <a:t> International. N.d. “Designing your website for Teens.” PTI International. Accessed June 9 2020. </a:t>
            </a:r>
            <a:r>
              <a:rPr lang="en-SG" sz="2000" dirty="0">
                <a:latin typeface="Corbel" panose="020B0503020204020204" pitchFamily="34" charset="0"/>
                <a:hlinkClick r:id="rId4"/>
              </a:rPr>
              <a:t>http://www.pti-intl.com/designing-your-website-for-teens/</a:t>
            </a:r>
            <a:endParaRPr lang="en-SG" sz="2000" dirty="0">
              <a:latin typeface="Corbel" panose="020B0503020204020204" pitchFamily="34" charset="0"/>
            </a:endParaRPr>
          </a:p>
          <a:p>
            <a:r>
              <a:rPr lang="en-AU" sz="2000" dirty="0" err="1">
                <a:latin typeface="Corbel" panose="020B0503020204020204" pitchFamily="34" charset="0"/>
              </a:rPr>
              <a:t>Scacca</a:t>
            </a:r>
            <a:r>
              <a:rPr lang="en-AU" sz="2000" dirty="0">
                <a:latin typeface="Corbel" panose="020B0503020204020204" pitchFamily="34" charset="0"/>
              </a:rPr>
              <a:t>, Suzanne. 2017. “Designing Effective Websites for different age groups.” </a:t>
            </a:r>
            <a:r>
              <a:rPr lang="en-AU" sz="2000" dirty="0" err="1">
                <a:latin typeface="Corbel" panose="020B0503020204020204" pitchFamily="34" charset="0"/>
              </a:rPr>
              <a:t>Wpmudev</a:t>
            </a:r>
            <a:r>
              <a:rPr lang="en-AU" sz="2000" dirty="0">
                <a:latin typeface="Corbel" panose="020B0503020204020204" pitchFamily="34" charset="0"/>
              </a:rPr>
              <a:t>. </a:t>
            </a:r>
            <a:r>
              <a:rPr lang="en-SG" sz="2000" dirty="0">
                <a:latin typeface="Corbel" panose="020B0503020204020204" pitchFamily="34" charset="0"/>
                <a:hlinkClick r:id="rId5"/>
              </a:rPr>
              <a:t>https://premium.wpmudev.org/blog/web-design-for-age-groups/</a:t>
            </a:r>
            <a:endParaRPr lang="en-SG" sz="2000" dirty="0">
              <a:latin typeface="Corbel" panose="020B0503020204020204" pitchFamily="34" charset="0"/>
            </a:endParaRPr>
          </a:p>
          <a:p>
            <a:r>
              <a:rPr lang="en-SG" sz="2000" dirty="0">
                <a:latin typeface="Corbel" panose="020B0503020204020204" pitchFamily="34" charset="0"/>
              </a:rPr>
              <a:t>Joyce, Alita. Nielson, Jakob. 2019. “Teenager’s UX: Designing for Teens.” Nielson Norman Group. </a:t>
            </a:r>
            <a:r>
              <a:rPr lang="en-SG" sz="2000" dirty="0">
                <a:latin typeface="Corbel" panose="020B0503020204020204" pitchFamily="34" charset="0"/>
                <a:hlinkClick r:id="rId6"/>
              </a:rPr>
              <a:t>https://www.nngroup.com/articles/usability-of-websites-for-teenagers/</a:t>
            </a:r>
            <a:endParaRPr lang="en-SG" sz="2000" dirty="0">
              <a:latin typeface="Corbel" panose="020B0503020204020204" pitchFamily="34" charset="0"/>
            </a:endParaRPr>
          </a:p>
          <a:p>
            <a:r>
              <a:rPr lang="en-SG" sz="2000" dirty="0">
                <a:latin typeface="Corbel" panose="020B0503020204020204" pitchFamily="34" charset="0"/>
              </a:rPr>
              <a:t>Collateral Damage Studios. N.d. Collateral Damage Studio. Accessed June 9 2020. </a:t>
            </a:r>
            <a:r>
              <a:rPr lang="en-SG" sz="2000" dirty="0">
                <a:latin typeface="Corbel" panose="020B0503020204020204" pitchFamily="34" charset="0"/>
                <a:hlinkClick r:id="rId7"/>
              </a:rPr>
              <a:t>https://www.collateralds.com/</a:t>
            </a:r>
            <a:endParaRPr lang="en-AU" sz="2000" dirty="0">
              <a:latin typeface="Corbel" panose="020B0503020204020204" pitchFamily="34" charset="0"/>
            </a:endParaRPr>
          </a:p>
        </p:txBody>
      </p:sp>
      <p:sp>
        <p:nvSpPr>
          <p:cNvPr id="5" name="Rectangle 4"/>
          <p:cNvSpPr/>
          <p:nvPr/>
        </p:nvSpPr>
        <p:spPr>
          <a:xfrm>
            <a:off x="838200" y="1464269"/>
            <a:ext cx="10147300" cy="646331"/>
          </a:xfrm>
          <a:prstGeom prst="rect">
            <a:avLst/>
          </a:prstGeom>
        </p:spPr>
        <p:txBody>
          <a:bodyPr wrap="square">
            <a:spAutoFit/>
          </a:bodyPr>
          <a:lstStyle/>
          <a:p>
            <a:r>
              <a:rPr lang="en-AU" dirty="0">
                <a:latin typeface="Corbel" panose="020B0503020204020204" pitchFamily="34" charset="0"/>
              </a:rPr>
              <a:t>Refer to the below link for the Chicago Author-Date Referencing style</a:t>
            </a:r>
          </a:p>
          <a:p>
            <a:r>
              <a:rPr lang="en-AU" dirty="0">
                <a:latin typeface="Corbel" panose="020B0503020204020204" pitchFamily="34" charset="0"/>
                <a:hlinkClick r:id="rId8"/>
              </a:rPr>
              <a:t>http://libguides.library.curtin.edu.au/referencing/chicago</a:t>
            </a:r>
            <a:r>
              <a:rPr lang="en-AU" dirty="0">
                <a:latin typeface="Corbel" panose="020B0503020204020204" pitchFamily="34" charset="0"/>
              </a:rPr>
              <a:t> </a:t>
            </a:r>
          </a:p>
        </p:txBody>
      </p:sp>
      <p:sp>
        <p:nvSpPr>
          <p:cNvPr id="8" name="TextBox 7"/>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9" name="TextBox 8">
            <a:extLst>
              <a:ext uri="{FF2B5EF4-FFF2-40B4-BE49-F238E27FC236}">
                <a16:creationId xmlns:a16="http://schemas.microsoft.com/office/drawing/2014/main" id="{0357EC51-1EEF-49A5-8B69-63D7AB6643C1}"/>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298549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 (Images 1 of 3)</a:t>
            </a:r>
          </a:p>
        </p:txBody>
      </p:sp>
      <p:sp>
        <p:nvSpPr>
          <p:cNvPr id="3" name="Content Placeholder 2"/>
          <p:cNvSpPr>
            <a:spLocks noGrp="1"/>
          </p:cNvSpPr>
          <p:nvPr>
            <p:ph idx="1"/>
          </p:nvPr>
        </p:nvSpPr>
        <p:spPr>
          <a:xfrm>
            <a:off x="838200" y="2387599"/>
            <a:ext cx="10515600" cy="3789363"/>
          </a:xfrm>
        </p:spPr>
        <p:txBody>
          <a:bodyPr>
            <a:normAutofit fontScale="92500" lnSpcReduction="20000"/>
          </a:bodyPr>
          <a:lstStyle/>
          <a:p>
            <a:pPr fontAlgn="base"/>
            <a:r>
              <a:rPr lang="en-SG" sz="2300" dirty="0" err="1"/>
              <a:t>MPrincess</a:t>
            </a:r>
            <a:r>
              <a:rPr lang="en-SG" sz="2300" dirty="0"/>
              <a:t>. 2012. “Sword Art Online Wallpaper: </a:t>
            </a:r>
            <a:r>
              <a:rPr lang="en-SG" sz="2300" dirty="0" err="1"/>
              <a:t>Asuna_Kirito</a:t>
            </a:r>
            <a:r>
              <a:rPr lang="en-SG" sz="2300" dirty="0"/>
              <a:t>.” </a:t>
            </a:r>
            <a:r>
              <a:rPr lang="en-SG" sz="2300" dirty="0" err="1"/>
              <a:t>Minitokyo</a:t>
            </a:r>
            <a:r>
              <a:rPr lang="en-SG" sz="2300" dirty="0"/>
              <a:t>.  </a:t>
            </a:r>
            <a:r>
              <a:rPr lang="en-SG" sz="2300" u="sng" dirty="0">
                <a:hlinkClick r:id="rId2"/>
              </a:rPr>
              <a:t>http://gallery.minitokyo.net/view/597074</a:t>
            </a:r>
            <a:endParaRPr lang="en-SG" sz="2300" dirty="0"/>
          </a:p>
          <a:p>
            <a:pPr fontAlgn="base"/>
            <a:r>
              <a:rPr lang="en-SG" sz="2300" b="1" dirty="0" err="1"/>
              <a:t>Slobodianyk</a:t>
            </a:r>
            <a:r>
              <a:rPr lang="en-SG" sz="2300" b="1" dirty="0"/>
              <a:t>, Aleksandr. </a:t>
            </a:r>
            <a:r>
              <a:rPr lang="en-SG" sz="2300" dirty="0"/>
              <a:t>2019. “[Man Sitting on Chair Painting Inside Room].” </a:t>
            </a:r>
            <a:r>
              <a:rPr lang="en-SG" sz="2300" dirty="0" err="1"/>
              <a:t>Pexels</a:t>
            </a:r>
            <a:r>
              <a:rPr lang="en-SG" sz="2300" dirty="0"/>
              <a:t>. </a:t>
            </a:r>
            <a:r>
              <a:rPr lang="en-SG" sz="2300" u="sng" dirty="0">
                <a:hlinkClick r:id="rId3"/>
              </a:rPr>
              <a:t>https://www.pexels.com/photo/man-sitting-on-chair-painting-inside-room-989917/</a:t>
            </a:r>
            <a:endParaRPr lang="en-SG" sz="2300" dirty="0"/>
          </a:p>
          <a:p>
            <a:pPr fontAlgn="base"/>
            <a:r>
              <a:rPr lang="en-SG" sz="2300" dirty="0"/>
              <a:t>“[</a:t>
            </a:r>
            <a:r>
              <a:rPr lang="en-SG" sz="2300" dirty="0" err="1"/>
              <a:t>Dragonball</a:t>
            </a:r>
            <a:r>
              <a:rPr lang="en-SG" sz="2300" dirty="0"/>
              <a:t> cosplay group].” n.d. Blackwell Journal - Tribune.  </a:t>
            </a:r>
            <a:r>
              <a:rPr lang="en-SG" sz="2300" u="sng" dirty="0">
                <a:hlinkClick r:id="rId4"/>
              </a:rPr>
              <a:t>https://www.blackwelljournaltribune.net/articles/10660/view</a:t>
            </a:r>
            <a:endParaRPr lang="en-SG" sz="2300" dirty="0"/>
          </a:p>
          <a:p>
            <a:pPr fontAlgn="base"/>
            <a:r>
              <a:rPr lang="en-SG" sz="2300" dirty="0" err="1"/>
              <a:t>Mamaru</a:t>
            </a:r>
            <a:r>
              <a:rPr lang="en-SG" sz="2300" dirty="0"/>
              <a:t>. 2017. “[Art Supplies].” Wallpaper Up. </a:t>
            </a:r>
            <a:r>
              <a:rPr lang="en-SG" sz="2300" u="sng" dirty="0">
                <a:hlinkClick r:id="rId5"/>
              </a:rPr>
              <a:t>https://www.wallpaperup.com/1150481/art_supplies_arts_and_crafts_ballpens_brushes_bucket_chrome_color_pencils_colored_pencils_colorful_colour_pencils_colourful_markers_metallic_paint_brushes_pencils_pens_rulers_school_supplies_scissors_silver_wood_wooden.html</a:t>
            </a:r>
            <a:endParaRPr lang="en-SG" sz="2300" dirty="0"/>
          </a:p>
          <a:p>
            <a:pPr fontAlgn="base"/>
            <a:r>
              <a:rPr lang="en-US" sz="2300" dirty="0"/>
              <a:t>[One Piece WANO Wallpaper]. n.d. Wallpaper Access. </a:t>
            </a:r>
            <a:r>
              <a:rPr lang="en-US" sz="2300" u="sng" dirty="0">
                <a:hlinkClick r:id="rId6"/>
              </a:rPr>
              <a:t>https://wallpaperaccess.com/wano-kuni</a:t>
            </a:r>
            <a:endParaRPr lang="en-US" sz="2300" dirty="0"/>
          </a:p>
          <a:p>
            <a:pPr marL="0" indent="0">
              <a:buNone/>
            </a:pPr>
            <a:endParaRPr lang="en-AU" sz="2000" dirty="0">
              <a:latin typeface="Corbel" panose="020B0503020204020204" pitchFamily="34" charset="0"/>
            </a:endParaRPr>
          </a:p>
        </p:txBody>
      </p:sp>
      <p:sp>
        <p:nvSpPr>
          <p:cNvPr id="5" name="Rectangle 4"/>
          <p:cNvSpPr/>
          <p:nvPr/>
        </p:nvSpPr>
        <p:spPr>
          <a:xfrm>
            <a:off x="838200" y="1464269"/>
            <a:ext cx="10147300" cy="646331"/>
          </a:xfrm>
          <a:prstGeom prst="rect">
            <a:avLst/>
          </a:prstGeom>
        </p:spPr>
        <p:txBody>
          <a:bodyPr wrap="square">
            <a:spAutoFit/>
          </a:bodyPr>
          <a:lstStyle/>
          <a:p>
            <a:r>
              <a:rPr lang="en-AU" dirty="0">
                <a:latin typeface="Corbel" panose="020B0503020204020204" pitchFamily="34" charset="0"/>
              </a:rPr>
              <a:t>Refer to the below link for the Chicago Author-Date Referencing style</a:t>
            </a:r>
          </a:p>
          <a:p>
            <a:r>
              <a:rPr lang="en-AU" dirty="0">
                <a:latin typeface="Corbel" panose="020B0503020204020204" pitchFamily="34" charset="0"/>
                <a:hlinkClick r:id="rId7"/>
              </a:rPr>
              <a:t>http://libguides.library.curtin.edu.au/referencing/chicago</a:t>
            </a:r>
            <a:r>
              <a:rPr lang="en-AU" dirty="0">
                <a:latin typeface="Corbel" panose="020B0503020204020204" pitchFamily="34" charset="0"/>
              </a:rPr>
              <a:t> </a:t>
            </a:r>
          </a:p>
        </p:txBody>
      </p:sp>
      <p:sp>
        <p:nvSpPr>
          <p:cNvPr id="8" name="TextBox 7"/>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9" name="TextBox 8">
            <a:extLst>
              <a:ext uri="{FF2B5EF4-FFF2-40B4-BE49-F238E27FC236}">
                <a16:creationId xmlns:a16="http://schemas.microsoft.com/office/drawing/2014/main" id="{0357EC51-1EEF-49A5-8B69-63D7AB6643C1}"/>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75740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 (Images 2 of 3)</a:t>
            </a:r>
          </a:p>
        </p:txBody>
      </p:sp>
      <p:sp>
        <p:nvSpPr>
          <p:cNvPr id="3" name="Content Placeholder 2"/>
          <p:cNvSpPr>
            <a:spLocks noGrp="1"/>
          </p:cNvSpPr>
          <p:nvPr>
            <p:ph idx="1"/>
          </p:nvPr>
        </p:nvSpPr>
        <p:spPr>
          <a:xfrm>
            <a:off x="838200" y="2387599"/>
            <a:ext cx="10515600" cy="3789363"/>
          </a:xfrm>
        </p:spPr>
        <p:txBody>
          <a:bodyPr>
            <a:normAutofit fontScale="62500" lnSpcReduction="20000"/>
          </a:bodyPr>
          <a:lstStyle/>
          <a:p>
            <a:pPr fontAlgn="base"/>
            <a:r>
              <a:rPr lang="en-SG" dirty="0"/>
              <a:t>Kawamoto, Toshihiro. 2012. “Cowboy Bebop TV Series Official works Art Book cover.” Sunrise Art Works.  </a:t>
            </a:r>
            <a:r>
              <a:rPr lang="en-SG" u="sng" dirty="0">
                <a:hlinkClick r:id="rId2"/>
              </a:rPr>
              <a:t>https://www.animebooks.com/suartwocobet.html?viewfullsite=1</a:t>
            </a:r>
            <a:endParaRPr lang="en-SG" dirty="0"/>
          </a:p>
          <a:p>
            <a:pPr fontAlgn="base"/>
            <a:r>
              <a:rPr lang="en-SG" b="1" dirty="0"/>
              <a:t>[Hunter x Hunter HD Wallpaper]. </a:t>
            </a:r>
            <a:r>
              <a:rPr lang="en-SG" dirty="0"/>
              <a:t>1998.  Wallpaper Flare. </a:t>
            </a:r>
            <a:r>
              <a:rPr lang="en-SG" u="sng" dirty="0">
                <a:hlinkClick r:id="rId3"/>
              </a:rPr>
              <a:t>https://www.wallpaperflare.com/hunter-x-hunter-multi-colored-group-of-people-variation-wallpaper-mshjc</a:t>
            </a:r>
            <a:endParaRPr lang="en-SG" dirty="0"/>
          </a:p>
          <a:p>
            <a:pPr fontAlgn="base"/>
            <a:r>
              <a:rPr lang="en-SG" dirty="0"/>
              <a:t>Adachi, Shingo. 2012. “Character Design for Kirito in the Sword Art Online Anime.” Sword Art Online wiki.  </a:t>
            </a:r>
            <a:r>
              <a:rPr lang="en-SG" u="sng" dirty="0">
                <a:hlinkClick r:id="rId4"/>
              </a:rPr>
              <a:t>https://swordartonline.fandom.com/wiki/Kirigaya_Kazuto/Image_Gallery?file=Kirito_ACD_1.png</a:t>
            </a:r>
            <a:endParaRPr lang="en-SG" dirty="0"/>
          </a:p>
          <a:p>
            <a:pPr fontAlgn="base"/>
            <a:r>
              <a:rPr lang="en-SG" dirty="0"/>
              <a:t>Ishihara, Mitsuru. 2002. “</a:t>
            </a:r>
            <a:r>
              <a:rPr lang="en-SG" b="1" dirty="0" err="1"/>
              <a:t>MegaMan</a:t>
            </a:r>
            <a:r>
              <a:rPr lang="en-SG" b="1" dirty="0"/>
              <a:t> NT Warrior - Sketch [Character </a:t>
            </a:r>
            <a:r>
              <a:rPr lang="en-SG" b="1" dirty="0" err="1"/>
              <a:t>lineup</a:t>
            </a:r>
            <a:r>
              <a:rPr lang="en-SG" b="1" dirty="0"/>
              <a:t>]</a:t>
            </a:r>
            <a:r>
              <a:rPr lang="en-SG" dirty="0"/>
              <a:t>.” </a:t>
            </a:r>
            <a:r>
              <a:rPr lang="en-SG" dirty="0" err="1"/>
              <a:t>Megaman</a:t>
            </a:r>
            <a:r>
              <a:rPr lang="en-SG" dirty="0"/>
              <a:t> Knowledge Base. </a:t>
            </a:r>
            <a:r>
              <a:rPr lang="en-SG" u="sng" dirty="0">
                <a:hlinkClick r:id="rId5"/>
              </a:rPr>
              <a:t>https://megaman.fandom.com/wiki/MegaMan_NT_Warrior?file=MegaMan_NT_Warrior_-_Sketch_-1.jpg</a:t>
            </a:r>
            <a:endParaRPr lang="en-SG" dirty="0"/>
          </a:p>
          <a:p>
            <a:pPr fontAlgn="base"/>
            <a:r>
              <a:rPr lang="en-SG" dirty="0" err="1"/>
              <a:t>MegaCon</a:t>
            </a:r>
            <a:r>
              <a:rPr lang="en-SG" dirty="0"/>
              <a:t> Orlando. 2020. “[</a:t>
            </a:r>
            <a:r>
              <a:rPr lang="en-SG" dirty="0" err="1"/>
              <a:t>Megacon</a:t>
            </a:r>
            <a:r>
              <a:rPr lang="en-SG" dirty="0"/>
              <a:t> Orlando logo.]” </a:t>
            </a:r>
            <a:r>
              <a:rPr lang="en-SG" dirty="0" err="1"/>
              <a:t>MegaCon</a:t>
            </a:r>
            <a:r>
              <a:rPr lang="en-SG" dirty="0"/>
              <a:t> Orlando. </a:t>
            </a:r>
            <a:r>
              <a:rPr lang="en-SG" u="sng" dirty="0">
                <a:hlinkClick r:id="rId6"/>
              </a:rPr>
              <a:t>https://www.megaconorlando.com/en/home.html</a:t>
            </a:r>
            <a:endParaRPr lang="en-SG" dirty="0"/>
          </a:p>
          <a:p>
            <a:pPr fontAlgn="base"/>
            <a:r>
              <a:rPr lang="en-SG" dirty="0" err="1"/>
              <a:t>Mizucon</a:t>
            </a:r>
            <a:r>
              <a:rPr lang="en-SG" dirty="0"/>
              <a:t>. 2020. “[</a:t>
            </a:r>
            <a:r>
              <a:rPr lang="en-SG" dirty="0" err="1"/>
              <a:t>Mizucon</a:t>
            </a:r>
            <a:r>
              <a:rPr lang="en-SG" dirty="0"/>
              <a:t> logo.]” </a:t>
            </a:r>
            <a:r>
              <a:rPr lang="en-SG" dirty="0" err="1"/>
              <a:t>MizuCon</a:t>
            </a:r>
            <a:r>
              <a:rPr lang="en-SG" dirty="0"/>
              <a:t>. </a:t>
            </a:r>
            <a:r>
              <a:rPr lang="en-SG" dirty="0">
                <a:hlinkClick r:id="rId7"/>
              </a:rPr>
              <a:t>https://mizucon.com/</a:t>
            </a:r>
            <a:endParaRPr lang="en-SG" dirty="0"/>
          </a:p>
          <a:p>
            <a:pPr marL="0" indent="0" fontAlgn="base">
              <a:buNone/>
            </a:pPr>
            <a:br>
              <a:rPr lang="en-SG" dirty="0"/>
            </a:br>
            <a:endParaRPr lang="en-AU" sz="2000" dirty="0">
              <a:latin typeface="Corbel" panose="020B0503020204020204" pitchFamily="34" charset="0"/>
            </a:endParaRPr>
          </a:p>
        </p:txBody>
      </p:sp>
      <p:sp>
        <p:nvSpPr>
          <p:cNvPr id="5" name="Rectangle 4"/>
          <p:cNvSpPr/>
          <p:nvPr/>
        </p:nvSpPr>
        <p:spPr>
          <a:xfrm>
            <a:off x="838200" y="1464269"/>
            <a:ext cx="10147300" cy="646331"/>
          </a:xfrm>
          <a:prstGeom prst="rect">
            <a:avLst/>
          </a:prstGeom>
        </p:spPr>
        <p:txBody>
          <a:bodyPr wrap="square">
            <a:spAutoFit/>
          </a:bodyPr>
          <a:lstStyle/>
          <a:p>
            <a:r>
              <a:rPr lang="en-AU" dirty="0">
                <a:latin typeface="Corbel" panose="020B0503020204020204" pitchFamily="34" charset="0"/>
              </a:rPr>
              <a:t>Refer to the below link for the Chicago Author-Date Referencing style</a:t>
            </a:r>
          </a:p>
          <a:p>
            <a:r>
              <a:rPr lang="en-AU" dirty="0">
                <a:latin typeface="Corbel" panose="020B0503020204020204" pitchFamily="34" charset="0"/>
                <a:hlinkClick r:id="rId8"/>
              </a:rPr>
              <a:t>http://libguides.library.curtin.edu.au/referencing/chicago</a:t>
            </a:r>
            <a:r>
              <a:rPr lang="en-AU" dirty="0">
                <a:latin typeface="Corbel" panose="020B0503020204020204" pitchFamily="34" charset="0"/>
              </a:rPr>
              <a:t> </a:t>
            </a:r>
          </a:p>
        </p:txBody>
      </p:sp>
      <p:sp>
        <p:nvSpPr>
          <p:cNvPr id="8" name="TextBox 7"/>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9" name="TextBox 8">
            <a:extLst>
              <a:ext uri="{FF2B5EF4-FFF2-40B4-BE49-F238E27FC236}">
                <a16:creationId xmlns:a16="http://schemas.microsoft.com/office/drawing/2014/main" id="{0357EC51-1EEF-49A5-8B69-63D7AB6643C1}"/>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22704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 (Images 3 of 3)</a:t>
            </a:r>
          </a:p>
        </p:txBody>
      </p:sp>
      <p:sp>
        <p:nvSpPr>
          <p:cNvPr id="3" name="Content Placeholder 2"/>
          <p:cNvSpPr>
            <a:spLocks noGrp="1"/>
          </p:cNvSpPr>
          <p:nvPr>
            <p:ph idx="1"/>
          </p:nvPr>
        </p:nvSpPr>
        <p:spPr>
          <a:xfrm>
            <a:off x="838200" y="2387599"/>
            <a:ext cx="10515600" cy="3789363"/>
          </a:xfrm>
        </p:spPr>
        <p:txBody>
          <a:bodyPr>
            <a:normAutofit fontScale="85000" lnSpcReduction="20000"/>
          </a:bodyPr>
          <a:lstStyle/>
          <a:p>
            <a:pPr fontAlgn="base"/>
            <a:r>
              <a:rPr lang="en-SG" sz="2300" dirty="0" err="1"/>
              <a:t>UltimatemaverickX</a:t>
            </a:r>
            <a:r>
              <a:rPr lang="en-SG" sz="2300" dirty="0"/>
              <a:t>. 2014.”.EXE.” DeviantArt, September 17, 2014. </a:t>
            </a:r>
            <a:r>
              <a:rPr lang="en-SG" sz="2300" u="sng" dirty="0">
                <a:hlinkClick r:id="rId2"/>
              </a:rPr>
              <a:t>http://fav.me/d7xxad6</a:t>
            </a:r>
            <a:endParaRPr lang="en-SG" sz="2300" dirty="0"/>
          </a:p>
          <a:p>
            <a:pPr fontAlgn="base"/>
            <a:r>
              <a:rPr lang="en-SG" sz="2300" dirty="0" err="1"/>
              <a:t>Maxieprodmoore</a:t>
            </a:r>
            <a:r>
              <a:rPr lang="en-SG" sz="2300" dirty="0"/>
              <a:t>. 2019. “my Key Kid: Maxie.” Twitter, November 2, 2019. </a:t>
            </a:r>
            <a:r>
              <a:rPr lang="en-SG" sz="2300" u="sng" dirty="0">
                <a:hlinkClick r:id="rId3"/>
              </a:rPr>
              <a:t>https://twitter.com/Maxieprodmoore/status/1190628356473016320</a:t>
            </a:r>
            <a:endParaRPr lang="en-SG" sz="2300" dirty="0"/>
          </a:p>
          <a:p>
            <a:pPr fontAlgn="base"/>
            <a:r>
              <a:rPr lang="en-SG" sz="2300" dirty="0" err="1"/>
              <a:t>WiaVi</a:t>
            </a:r>
            <a:r>
              <a:rPr lang="en-SG" sz="2300" dirty="0"/>
              <a:t>. 2020. “Shin Majin Vergil.” Twitter, May 31, 2020.  </a:t>
            </a:r>
            <a:r>
              <a:rPr lang="en-SG" sz="2300" dirty="0">
                <a:hlinkClick r:id="rId4"/>
              </a:rPr>
              <a:t>https://twitter.com/Wia_vi/status/1266887260923785218</a:t>
            </a:r>
            <a:endParaRPr lang="en-SG" sz="2300" dirty="0"/>
          </a:p>
          <a:p>
            <a:r>
              <a:rPr lang="en-SG" sz="2300" dirty="0"/>
              <a:t>han960691. 2017. “Bond between us - Monster Hunter Stories.” </a:t>
            </a:r>
            <a:r>
              <a:rPr lang="en-SG" sz="2300" dirty="0" err="1"/>
              <a:t>Deviantart</a:t>
            </a:r>
            <a:r>
              <a:rPr lang="en-SG" sz="2300" dirty="0"/>
              <a:t>, June 17, 2017.  </a:t>
            </a:r>
            <a:r>
              <a:rPr lang="en-SG" sz="2300" u="sng" dirty="0">
                <a:hlinkClick r:id="rId5"/>
              </a:rPr>
              <a:t>https://www.deviantart.com/han960691/art/Bond-between-us-Monster-Hunter-Stories-686959756</a:t>
            </a:r>
            <a:endParaRPr lang="en-SG" sz="2300" dirty="0"/>
          </a:p>
          <a:p>
            <a:pPr fontAlgn="base"/>
            <a:r>
              <a:rPr lang="en-SG" sz="2300" dirty="0" err="1"/>
              <a:t>Maxieprodmoore</a:t>
            </a:r>
            <a:r>
              <a:rPr lang="en-SG" sz="2300" b="1" dirty="0"/>
              <a:t>. </a:t>
            </a:r>
            <a:r>
              <a:rPr lang="en-SG" sz="2300" dirty="0"/>
              <a:t>2019. “[Man Sitting on Chair Painting Inside Room].” Twitter, October 22, 2019. </a:t>
            </a:r>
            <a:r>
              <a:rPr lang="en-SG" sz="2300" u="sng" dirty="0">
                <a:hlinkClick r:id="rId6"/>
              </a:rPr>
              <a:t>https://twitter.com/Maxieprodmoore/status/1186556929595723777</a:t>
            </a:r>
            <a:endParaRPr lang="en-SG" sz="2300" dirty="0"/>
          </a:p>
          <a:p>
            <a:pPr marL="0" indent="0">
              <a:buNone/>
            </a:pPr>
            <a:br>
              <a:rPr lang="en-SG" dirty="0"/>
            </a:br>
            <a:br>
              <a:rPr lang="en-SG" dirty="0"/>
            </a:br>
            <a:endParaRPr lang="en-AU" sz="2000" dirty="0">
              <a:latin typeface="Corbel" panose="020B0503020204020204" pitchFamily="34" charset="0"/>
            </a:endParaRPr>
          </a:p>
        </p:txBody>
      </p:sp>
      <p:sp>
        <p:nvSpPr>
          <p:cNvPr id="5" name="Rectangle 4"/>
          <p:cNvSpPr/>
          <p:nvPr/>
        </p:nvSpPr>
        <p:spPr>
          <a:xfrm>
            <a:off x="838200" y="1464269"/>
            <a:ext cx="10147300" cy="646331"/>
          </a:xfrm>
          <a:prstGeom prst="rect">
            <a:avLst/>
          </a:prstGeom>
        </p:spPr>
        <p:txBody>
          <a:bodyPr wrap="square">
            <a:spAutoFit/>
          </a:bodyPr>
          <a:lstStyle/>
          <a:p>
            <a:r>
              <a:rPr lang="en-AU" dirty="0">
                <a:latin typeface="Corbel" panose="020B0503020204020204" pitchFamily="34" charset="0"/>
              </a:rPr>
              <a:t>Refer to the below link for the Chicago Author-Date Referencing style</a:t>
            </a:r>
          </a:p>
          <a:p>
            <a:r>
              <a:rPr lang="en-AU" dirty="0">
                <a:latin typeface="Corbel" panose="020B0503020204020204" pitchFamily="34" charset="0"/>
                <a:hlinkClick r:id="rId7"/>
              </a:rPr>
              <a:t>http://libguides.library.curtin.edu.au/referencing/chicago</a:t>
            </a:r>
            <a:r>
              <a:rPr lang="en-AU" dirty="0">
                <a:latin typeface="Corbel" panose="020B0503020204020204" pitchFamily="34" charset="0"/>
              </a:rPr>
              <a:t> </a:t>
            </a:r>
          </a:p>
        </p:txBody>
      </p:sp>
      <p:sp>
        <p:nvSpPr>
          <p:cNvPr id="8" name="TextBox 7"/>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9" name="TextBox 8">
            <a:extLst>
              <a:ext uri="{FF2B5EF4-FFF2-40B4-BE49-F238E27FC236}">
                <a16:creationId xmlns:a16="http://schemas.microsoft.com/office/drawing/2014/main" id="{0357EC51-1EEF-49A5-8B69-63D7AB6643C1}"/>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92217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29655521"/>
              </p:ext>
            </p:extLst>
          </p:nvPr>
        </p:nvGraphicFramePr>
        <p:xfrm>
          <a:off x="2229393" y="954160"/>
          <a:ext cx="7733214" cy="3659960"/>
        </p:xfrm>
        <a:graphic>
          <a:graphicData uri="http://schemas.openxmlformats.org/drawingml/2006/table">
            <a:tbl>
              <a:tblPr firstRow="1" bandRow="1">
                <a:tableStyleId>{E8034E78-7F5D-4C2E-B375-FC64B27BC917}</a:tableStyleId>
              </a:tblPr>
              <a:tblGrid>
                <a:gridCol w="7733214">
                  <a:extLst>
                    <a:ext uri="{9D8B030D-6E8A-4147-A177-3AD203B41FA5}">
                      <a16:colId xmlns:a16="http://schemas.microsoft.com/office/drawing/2014/main" val="20000"/>
                    </a:ext>
                  </a:extLst>
                </a:gridCol>
              </a:tblGrid>
              <a:tr h="276680">
                <a:tc>
                  <a:txBody>
                    <a:bodyPr/>
                    <a:lstStyle/>
                    <a:p>
                      <a:r>
                        <a:rPr lang="en-AU" sz="1200" b="1" kern="1200" dirty="0">
                          <a:solidFill>
                            <a:schemeClr val="lt1"/>
                          </a:solidFill>
                          <a:effectLst/>
                          <a:latin typeface="Arial" panose="020B0604020202020204" pitchFamily="34" charset="0"/>
                          <a:ea typeface="+mn-ea"/>
                          <a:cs typeface="Arial" panose="020B0604020202020204" pitchFamily="34" charset="0"/>
                        </a:rPr>
                        <a:t>OPTIONAL: </a:t>
                      </a:r>
                      <a:r>
                        <a:rPr lang="en-AU" sz="1200" b="0" kern="1200" dirty="0">
                          <a:solidFill>
                            <a:schemeClr val="lt1"/>
                          </a:solidFill>
                          <a:effectLst/>
                          <a:latin typeface="Arial" panose="020B0604020202020204" pitchFamily="34" charset="0"/>
                          <a:ea typeface="+mn-ea"/>
                          <a:cs typeface="Arial" panose="020B0604020202020204" pitchFamily="34" charset="0"/>
                        </a:rPr>
                        <a:t>Consent to use Images of Artistic Work</a:t>
                      </a:r>
                      <a:r>
                        <a:rPr lang="en-US" sz="1200" b="0" dirty="0">
                          <a:solidFill>
                            <a:schemeClr val="bg1"/>
                          </a:solidFill>
                          <a:latin typeface="Arial" panose="020B0604020202020204" pitchFamily="34" charset="0"/>
                          <a:cs typeface="Arial" panose="020B0604020202020204" pitchFamily="34" charset="0"/>
                        </a:rPr>
                        <a:t>:</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578348">
                <a:tc>
                  <a:txBody>
                    <a:bodyPr/>
                    <a:lstStyle/>
                    <a:p>
                      <a:r>
                        <a:rPr lang="en-US" sz="1200" b="0" dirty="0">
                          <a:solidFill>
                            <a:srgbClr val="000000"/>
                          </a:solidFill>
                          <a:latin typeface="Arial" panose="020B0604020202020204" pitchFamily="34" charset="0"/>
                          <a:cs typeface="Arial" panose="020B0604020202020204" pitchFamily="34" charset="0"/>
                        </a:rPr>
                        <a:t>The University and the artist/student agree that:</a:t>
                      </a:r>
                    </a:p>
                    <a:p>
                      <a:endParaRPr lang="en-US" sz="1200" b="0" dirty="0">
                        <a:solidFill>
                          <a:srgbClr val="000000"/>
                        </a:solidFill>
                        <a:latin typeface="Arial" panose="020B0604020202020204" pitchFamily="34" charset="0"/>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An Image or Images of the said Work can be used for educational and non-commercial purposes for teaching and advertising of Curtin University of Technology courses. </a:t>
                      </a: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The University may reproduce the image/work of the Student in accordance with the licence rights under this Agreement for a term of five (5) years from the date of signing of this Agreement by the Student.</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 The University will acknowledge the Artist/Student as the creator and owner of the Image/work. The University will publish copyright by-line with all permitted uses of the Image of the work where ever possible as follows: “Reproduced with the permission of   ___</a:t>
                      </a:r>
                      <a:r>
                        <a:rPr lang="en-AU" sz="1200" u="sng" kern="1200" dirty="0">
                          <a:solidFill>
                            <a:schemeClr val="tx1"/>
                          </a:solidFill>
                          <a:effectLst/>
                          <a:latin typeface="Arial" panose="020B0604020202020204" pitchFamily="34" charset="0"/>
                          <a:ea typeface="+mn-ea"/>
                          <a:cs typeface="Arial" panose="020B0604020202020204" pitchFamily="34" charset="0"/>
                        </a:rPr>
                        <a:t>Ho Bing Lin</a:t>
                      </a:r>
                      <a:r>
                        <a:rPr lang="en-AU" sz="1200" kern="1200" dirty="0">
                          <a:solidFill>
                            <a:schemeClr val="tx1"/>
                          </a:solidFill>
                          <a:effectLst/>
                          <a:latin typeface="Arial" panose="020B0604020202020204" pitchFamily="34" charset="0"/>
                          <a:ea typeface="+mn-ea"/>
                          <a:cs typeface="Arial" panose="020B0604020202020204" pitchFamily="34" charset="0"/>
                        </a:rPr>
                        <a:t>_________ (insert student name).</a:t>
                      </a:r>
                      <a:r>
                        <a:rPr lang="en-AU" sz="1200" kern="1200" dirty="0">
                          <a:solidFill>
                            <a:schemeClr val="lt1"/>
                          </a:solidFill>
                          <a:effectLst/>
                          <a:latin typeface="Arial" panose="020B0604020202020204" pitchFamily="34" charset="0"/>
                          <a:ea typeface="+mn-ea"/>
                          <a:cs typeface="Arial" panose="020B0604020202020204" pitchFamily="34" charset="0"/>
                        </a:rPr>
                        <a:t>)</a:t>
                      </a:r>
                    </a:p>
                    <a:p>
                      <a:pPr marL="228600" indent="-228600">
                        <a:buFont typeface="+mj-lt"/>
                        <a:buAutoNum type="arabicPeriod"/>
                      </a:pPr>
                      <a:r>
                        <a:rPr lang="en-US" sz="1200" kern="1200" dirty="0">
                          <a:solidFill>
                            <a:schemeClr val="tx1"/>
                          </a:solidFill>
                          <a:effectLst/>
                          <a:latin typeface="Arial" panose="020B0604020202020204" pitchFamily="34" charset="0"/>
                          <a:ea typeface="+mn-ea"/>
                          <a:cs typeface="Arial" panose="020B0604020202020204" pitchFamily="34" charset="0"/>
                        </a:rPr>
                        <a:t>The Artist/Student warrants that: </a:t>
                      </a:r>
                      <a:r>
                        <a:rPr lang="en-AU" sz="1200" kern="1200" dirty="0">
                          <a:solidFill>
                            <a:schemeClr val="tx1"/>
                          </a:solidFill>
                          <a:effectLst/>
                          <a:latin typeface="Arial" panose="020B0604020202020204" pitchFamily="34" charset="0"/>
                          <a:ea typeface="+mn-ea"/>
                          <a:cs typeface="Arial" panose="020B0604020202020204" pitchFamily="34" charset="0"/>
                        </a:rPr>
                        <a:t>They are the sole author of the work and that it is original and does not infringe the copyright or other rights of any third person. Where third-party sources have been used (images, quotes, text not written or created by the student), the content is appropriately referenced.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b="1" kern="1200" dirty="0">
                          <a:solidFill>
                            <a:schemeClr val="tx1"/>
                          </a:solidFill>
                          <a:effectLst/>
                          <a:latin typeface="Arial" panose="020B0604020202020204" pitchFamily="34" charset="0"/>
                          <a:ea typeface="+mn-ea"/>
                          <a:cs typeface="Arial" panose="020B0604020202020204" pitchFamily="34" charset="0"/>
                        </a:rPr>
                        <a:t>Acknowledged and agreed by: </a:t>
                      </a:r>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__</a:t>
                      </a:r>
                      <a:r>
                        <a:rPr lang="en-AU" sz="1200" u="sng" kern="1200" dirty="0">
                          <a:solidFill>
                            <a:schemeClr val="tx1"/>
                          </a:solidFill>
                          <a:effectLst/>
                          <a:latin typeface="Arial" panose="020B0604020202020204" pitchFamily="34" charset="0"/>
                          <a:ea typeface="+mn-ea"/>
                          <a:cs typeface="Arial" panose="020B0604020202020204" pitchFamily="34" charset="0"/>
                        </a:rPr>
                        <a:t>Ho Bing </a:t>
                      </a:r>
                      <a:r>
                        <a:rPr lang="en-AU" sz="1200" u="sng" kern="1200" dirty="0" err="1">
                          <a:solidFill>
                            <a:schemeClr val="tx1"/>
                          </a:solidFill>
                          <a:effectLst/>
                          <a:latin typeface="Arial" panose="020B0604020202020204" pitchFamily="34" charset="0"/>
                          <a:ea typeface="+mn-ea"/>
                          <a:cs typeface="Arial" panose="020B0604020202020204" pitchFamily="34" charset="0"/>
                        </a:rPr>
                        <a:t>Lin</a:t>
                      </a:r>
                      <a:r>
                        <a:rPr lang="en-AU" sz="1200" kern="1200" dirty="0" err="1">
                          <a:solidFill>
                            <a:schemeClr val="tx1"/>
                          </a:solidFill>
                          <a:effectLst/>
                          <a:latin typeface="Arial" panose="020B0604020202020204" pitchFamily="34" charset="0"/>
                          <a:ea typeface="+mn-ea"/>
                          <a:cs typeface="Arial" panose="020B0604020202020204" pitchFamily="34" charset="0"/>
                        </a:rPr>
                        <a:t>____</a:t>
                      </a:r>
                      <a:r>
                        <a:rPr lang="en-AU" sz="1200" b="1" u="sng" kern="1200" dirty="0" err="1">
                          <a:solidFill>
                            <a:schemeClr val="tx1"/>
                          </a:solidFill>
                          <a:effectLst/>
                          <a:latin typeface="Forte" panose="03060902040502070203" pitchFamily="66" charset="0"/>
                          <a:ea typeface="+mn-ea"/>
                          <a:cs typeface="Arial" panose="020B0604020202020204" pitchFamily="34" charset="0"/>
                        </a:rPr>
                        <a:t>Bing</a:t>
                      </a:r>
                      <a:r>
                        <a:rPr lang="en-AU" sz="1200" kern="1200" dirty="0">
                          <a:solidFill>
                            <a:schemeClr val="tx1"/>
                          </a:solidFill>
                          <a:effectLst/>
                          <a:latin typeface="Arial" panose="020B0604020202020204" pitchFamily="34" charset="0"/>
                          <a:ea typeface="+mn-ea"/>
                          <a:cs typeface="Arial" panose="020B0604020202020204" pitchFamily="34" charset="0"/>
                        </a:rPr>
                        <a:t>_________                        __</a:t>
                      </a:r>
                      <a:r>
                        <a:rPr lang="en-AU" sz="1200" u="sng" kern="1200" dirty="0">
                          <a:solidFill>
                            <a:schemeClr val="tx1"/>
                          </a:solidFill>
                          <a:effectLst/>
                          <a:latin typeface="Arial" panose="020B0604020202020204" pitchFamily="34" charset="0"/>
                          <a:ea typeface="+mn-ea"/>
                          <a:cs typeface="Arial" panose="020B0604020202020204" pitchFamily="34" charset="0"/>
                        </a:rPr>
                        <a:t>7/6/2020</a:t>
                      </a:r>
                      <a:r>
                        <a:rPr lang="en-AU" sz="1200" kern="1200" dirty="0">
                          <a:solidFill>
                            <a:schemeClr val="tx1"/>
                          </a:solidFill>
                          <a:effectLst/>
                          <a:latin typeface="Arial" panose="020B0604020202020204" pitchFamily="34" charset="0"/>
                          <a:ea typeface="+mn-ea"/>
                          <a:cs typeface="Arial" panose="020B0604020202020204" pitchFamily="34" charset="0"/>
                        </a:rPr>
                        <a:t>___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Student Name/ Signature 			  Date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b="0" dirty="0">
                        <a:solidFill>
                          <a:srgbClr val="000000"/>
                        </a:solidFill>
                        <a:latin typeface="Arial" panose="020B0604020202020204" pitchFamily="34" charset="0"/>
                        <a:cs typeface="Arial" panose="020B0604020202020204" pitchFamily="34" charset="0"/>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7" name="Slide Number Placeholder 16"/>
          <p:cNvSpPr>
            <a:spLocks noGrp="1"/>
          </p:cNvSpPr>
          <p:nvPr>
            <p:ph type="sldNum" sz="quarter" idx="12"/>
          </p:nvPr>
        </p:nvSpPr>
        <p:spPr/>
        <p:txBody>
          <a:bodyPr/>
          <a:lstStyle/>
          <a:p>
            <a:fld id="{80B911B7-BBD2-1946-BDD6-C68371E90579}" type="slidenum">
              <a:rPr lang="en-US" smtClean="0"/>
              <a:pPr/>
              <a:t>2</a:t>
            </a:fld>
            <a:endParaRPr lang="en-US"/>
          </a:p>
        </p:txBody>
      </p:sp>
    </p:spTree>
    <p:extLst>
      <p:ext uri="{BB962C8B-B14F-4D97-AF65-F5344CB8AC3E}">
        <p14:creationId xmlns:p14="http://schemas.microsoft.com/office/powerpoint/2010/main" val="14030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8" name="Content Placeholder 2">
            <a:extLst>
              <a:ext uri="{FF2B5EF4-FFF2-40B4-BE49-F238E27FC236}">
                <a16:creationId xmlns:a16="http://schemas.microsoft.com/office/drawing/2014/main" id="{674174A6-6332-3C47-945D-3807A7C3FAB5}"/>
              </a:ext>
            </a:extLst>
          </p:cNvPr>
          <p:cNvSpPr txBox="1">
            <a:spLocks/>
          </p:cNvSpPr>
          <p:nvPr/>
        </p:nvSpPr>
        <p:spPr>
          <a:xfrm>
            <a:off x="3102280" y="5191949"/>
            <a:ext cx="3210838"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latin typeface="+mj-lt"/>
                <a:ea typeface="Helvetica Neue Thin" panose="020B0403020202020204" pitchFamily="34" charset="0"/>
              </a:rPr>
              <a:t>Behind schedule</a:t>
            </a:r>
            <a:r>
              <a:rPr lang="en-US" sz="2000" dirty="0">
                <a:latin typeface="+mj-lt"/>
                <a:ea typeface="Helvetica Neue Thin" panose="020B0403020202020204" pitchFamily="34" charset="0"/>
              </a:rPr>
              <a:t> / </a:t>
            </a:r>
            <a:r>
              <a:rPr lang="en-US" sz="2000" dirty="0">
                <a:solidFill>
                  <a:srgbClr val="00B050"/>
                </a:solidFill>
                <a:latin typeface="+mj-lt"/>
                <a:ea typeface="Helvetica Neue Thin" panose="020B0403020202020204" pitchFamily="34" charset="0"/>
              </a:rPr>
              <a:t>Complete</a:t>
            </a:r>
            <a:endParaRPr lang="en-AU" sz="2000" dirty="0">
              <a:solidFill>
                <a:srgbClr val="00B050"/>
              </a:solidFill>
              <a:latin typeface="+mj-lt"/>
              <a:ea typeface="Helvetica Neue Thin" panose="020B0403020202020204" pitchFamily="34" charset="0"/>
            </a:endParaRPr>
          </a:p>
        </p:txBody>
      </p:sp>
      <p:sp>
        <p:nvSpPr>
          <p:cNvPr id="13" name="Content Placeholder 2">
            <a:extLst>
              <a:ext uri="{FF2B5EF4-FFF2-40B4-BE49-F238E27FC236}">
                <a16:creationId xmlns:a16="http://schemas.microsoft.com/office/drawing/2014/main" id="{055F3BF3-4B63-D84D-98D2-678D64B57B2A}"/>
              </a:ext>
            </a:extLst>
          </p:cNvPr>
          <p:cNvSpPr txBox="1">
            <a:spLocks/>
          </p:cNvSpPr>
          <p:nvPr/>
        </p:nvSpPr>
        <p:spPr>
          <a:xfrm>
            <a:off x="2961193" y="5711239"/>
            <a:ext cx="3660025" cy="36133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hlinkClick r:id="rId3"/>
              </a:rPr>
              <a:t>https://anivault.000webhostapp.com/</a:t>
            </a:r>
            <a:endParaRPr lang="en-AU" sz="2000" dirty="0">
              <a:solidFill>
                <a:schemeClr val="tx1">
                  <a:lumMod val="50000"/>
                  <a:lumOff val="50000"/>
                </a:schemeClr>
              </a:solidFill>
              <a:latin typeface="+mj-lt"/>
              <a:ea typeface="Helvetica Neue Thin" panose="020B0403020202020204" pitchFamily="34" charset="0"/>
            </a:endParaRPr>
          </a:p>
        </p:txBody>
      </p:sp>
      <p:sp>
        <p:nvSpPr>
          <p:cNvPr id="14" name="Content Placeholder 2">
            <a:extLst>
              <a:ext uri="{FF2B5EF4-FFF2-40B4-BE49-F238E27FC236}">
                <a16:creationId xmlns:a16="http://schemas.microsoft.com/office/drawing/2014/main" id="{BD94CD46-8A55-F345-88D8-E8513B03CE60}"/>
              </a:ext>
            </a:extLst>
          </p:cNvPr>
          <p:cNvSpPr txBox="1">
            <a:spLocks/>
          </p:cNvSpPr>
          <p:nvPr/>
        </p:nvSpPr>
        <p:spPr>
          <a:xfrm>
            <a:off x="751562" y="5191949"/>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cs typeface="Helvetica Neue" panose="02000503000000020004" pitchFamily="2" charset="0"/>
              </a:rPr>
              <a:t>Status:</a:t>
            </a:r>
            <a:endParaRPr lang="en-AU" sz="2000" dirty="0">
              <a:latin typeface="+mj-lt"/>
              <a:ea typeface="Helvetica Neue Thin" panose="020B0403020202020204" pitchFamily="34" charset="0"/>
              <a:cs typeface="Helvetica Neue" panose="02000503000000020004" pitchFamily="2" charset="0"/>
            </a:endParaRPr>
          </a:p>
        </p:txBody>
      </p:sp>
      <p:sp>
        <p:nvSpPr>
          <p:cNvPr id="15" name="Content Placeholder 2">
            <a:extLst>
              <a:ext uri="{FF2B5EF4-FFF2-40B4-BE49-F238E27FC236}">
                <a16:creationId xmlns:a16="http://schemas.microsoft.com/office/drawing/2014/main" id="{502F19EB-E829-D044-AD06-AA7681C81B72}"/>
              </a:ext>
            </a:extLst>
          </p:cNvPr>
          <p:cNvSpPr txBox="1">
            <a:spLocks/>
          </p:cNvSpPr>
          <p:nvPr/>
        </p:nvSpPr>
        <p:spPr>
          <a:xfrm>
            <a:off x="751562" y="5646061"/>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rPr>
              <a:t>URL for live site:</a:t>
            </a:r>
            <a:endParaRPr lang="en-AU" sz="2000" dirty="0">
              <a:latin typeface="+mj-lt"/>
              <a:ea typeface="Helvetica Neue Thin" panose="020B0403020202020204" pitchFamily="34" charset="0"/>
            </a:endParaRPr>
          </a:p>
        </p:txBody>
      </p:sp>
      <p:cxnSp>
        <p:nvCxnSpPr>
          <p:cNvPr id="19" name="Straight Connector 18">
            <a:extLst>
              <a:ext uri="{FF2B5EF4-FFF2-40B4-BE49-F238E27FC236}">
                <a16:creationId xmlns:a16="http://schemas.microsoft.com/office/drawing/2014/main" id="{D0808C53-B5EE-5349-B118-EAB944B35209}"/>
              </a:ext>
            </a:extLst>
          </p:cNvPr>
          <p:cNvCxnSpPr>
            <a:cxnSpLocks/>
          </p:cNvCxnSpPr>
          <p:nvPr/>
        </p:nvCxnSpPr>
        <p:spPr>
          <a:xfrm>
            <a:off x="2793305" y="5191949"/>
            <a:ext cx="0" cy="945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21">
            <a:extLst>
              <a:ext uri="{FF2B5EF4-FFF2-40B4-BE49-F238E27FC236}">
                <a16:creationId xmlns:a16="http://schemas.microsoft.com/office/drawing/2014/main" id="{07423228-75F3-AB4F-A117-9881E721D6BF}"/>
              </a:ext>
            </a:extLst>
          </p:cNvPr>
          <p:cNvSpPr>
            <a:spLocks noGrp="1"/>
          </p:cNvSpPr>
          <p:nvPr>
            <p:ph type="ctrTitle"/>
          </p:nvPr>
        </p:nvSpPr>
        <p:spPr>
          <a:xfrm>
            <a:off x="1524000" y="1853851"/>
            <a:ext cx="9144000" cy="1568429"/>
          </a:xfrm>
        </p:spPr>
        <p:txBody>
          <a:bodyPr/>
          <a:lstStyle/>
          <a:p>
            <a:r>
              <a:rPr lang="en-US" dirty="0"/>
              <a:t>Anime Resources Website</a:t>
            </a:r>
          </a:p>
        </p:txBody>
      </p:sp>
      <p:sp>
        <p:nvSpPr>
          <p:cNvPr id="23" name="Subtitle 22">
            <a:extLst>
              <a:ext uri="{FF2B5EF4-FFF2-40B4-BE49-F238E27FC236}">
                <a16:creationId xmlns:a16="http://schemas.microsoft.com/office/drawing/2014/main" id="{8ED78F70-B985-E740-8F7F-5C77CC6B2F08}"/>
              </a:ext>
            </a:extLst>
          </p:cNvPr>
          <p:cNvSpPr>
            <a:spLocks noGrp="1"/>
          </p:cNvSpPr>
          <p:nvPr>
            <p:ph type="subTitle" idx="1"/>
          </p:nvPr>
        </p:nvSpPr>
        <p:spPr>
          <a:xfrm>
            <a:off x="1524000" y="3514356"/>
            <a:ext cx="9144000" cy="857228"/>
          </a:xfrm>
        </p:spPr>
        <p:txBody>
          <a:bodyPr anchor="ctr">
            <a:normAutofit/>
          </a:bodyPr>
          <a:lstStyle/>
          <a:p>
            <a:r>
              <a:rPr lang="en-US" sz="3600" dirty="0" err="1">
                <a:latin typeface="Forte" panose="03060902040502070203" pitchFamily="66" charset="0"/>
              </a:rPr>
              <a:t>AniVerse</a:t>
            </a:r>
            <a:endParaRPr lang="en-US" sz="3600" dirty="0">
              <a:latin typeface="Forte" panose="03060902040502070203" pitchFamily="66" charset="0"/>
            </a:endParaRPr>
          </a:p>
        </p:txBody>
      </p:sp>
      <p:sp>
        <p:nvSpPr>
          <p:cNvPr id="12" name="TextBox 11">
            <a:extLst>
              <a:ext uri="{FF2B5EF4-FFF2-40B4-BE49-F238E27FC236}">
                <a16:creationId xmlns:a16="http://schemas.microsoft.com/office/drawing/2014/main" id="{A089AF79-4A8D-4764-BF1C-53C878F683D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 Process: Deviations</a:t>
            </a:r>
          </a:p>
        </p:txBody>
      </p:sp>
      <p:sp>
        <p:nvSpPr>
          <p:cNvPr id="3" name="Content Placeholder 2"/>
          <p:cNvSpPr>
            <a:spLocks noGrp="1"/>
          </p:cNvSpPr>
          <p:nvPr>
            <p:ph idx="1"/>
          </p:nvPr>
        </p:nvSpPr>
        <p:spPr/>
        <p:txBody>
          <a:bodyPr/>
          <a:lstStyle/>
          <a:p>
            <a:r>
              <a:rPr lang="en-US" dirty="0"/>
              <a:t>Design is an iterative process, so this is where you can show how your project developed as you learnt more and implemented tutor and peer feedback. What changed between A2 and A3?</a:t>
            </a:r>
          </a:p>
          <a:p>
            <a:r>
              <a:rPr lang="en-US" sz="1400" dirty="0"/>
              <a:t>One of the first things that end up being changed right from the get go is the change of the background </a:t>
            </a:r>
            <a:r>
              <a:rPr lang="en-US" sz="1400" dirty="0" err="1"/>
              <a:t>colour</a:t>
            </a:r>
            <a:r>
              <a:rPr lang="en-US" sz="1400" dirty="0"/>
              <a:t> for the pages and the banner to light grey and Dark Grey respectively. The </a:t>
            </a:r>
            <a:r>
              <a:rPr lang="en-US" sz="1400" dirty="0" err="1"/>
              <a:t>colour</a:t>
            </a:r>
            <a:r>
              <a:rPr lang="en-US" sz="1400" dirty="0"/>
              <a:t> of the navigation tab was also changed to a cream </a:t>
            </a:r>
            <a:r>
              <a:rPr lang="en-US" sz="1400" dirty="0" err="1"/>
              <a:t>colour</a:t>
            </a:r>
            <a:r>
              <a:rPr lang="en-US" sz="1400" dirty="0"/>
              <a:t> and the </a:t>
            </a:r>
            <a:r>
              <a:rPr lang="en-US" sz="1400" dirty="0" err="1"/>
              <a:t>colour</a:t>
            </a:r>
            <a:r>
              <a:rPr lang="en-US" sz="1400" dirty="0"/>
              <a:t> of the test is made black. These changes were made to give the website a more modern feel for the Youth audience I’m targeting.</a:t>
            </a:r>
          </a:p>
          <a:p>
            <a:r>
              <a:rPr lang="en-US" sz="1400" dirty="0"/>
              <a:t>The Button fonts were also changed to Forum as well because of the way it stands out when staring at the title page.</a:t>
            </a:r>
          </a:p>
          <a:p>
            <a:r>
              <a:rPr lang="en-US" sz="1400" dirty="0"/>
              <a:t>Thanks to code suggestions from </a:t>
            </a:r>
            <a:r>
              <a:rPr lang="en-US" sz="1400" dirty="0" err="1"/>
              <a:t>Ms</a:t>
            </a:r>
            <a:r>
              <a:rPr lang="en-US" sz="1400" dirty="0"/>
              <a:t> Chantelle, I’ve decided that the white space that would be used to display the latest bits of information in each webpage segment to prove that the site is active would be an active CSS Slideshow, code provided by Roko C </a:t>
            </a:r>
            <a:r>
              <a:rPr lang="en-US" sz="1400" dirty="0" err="1"/>
              <a:t>Buljan</a:t>
            </a:r>
            <a:r>
              <a:rPr lang="en-US" sz="1400" dirty="0"/>
              <a:t> on </a:t>
            </a:r>
            <a:r>
              <a:rPr lang="en-US" sz="1400" dirty="0" err="1"/>
              <a:t>Codepen</a:t>
            </a:r>
            <a:r>
              <a:rPr lang="en-US" sz="1400" dirty="0"/>
              <a:t>.</a:t>
            </a:r>
          </a:p>
          <a:p>
            <a:r>
              <a:rPr lang="en-US" sz="1400" dirty="0"/>
              <a:t>The need for the filter buttons is also removed altogether  through the provision of the </a:t>
            </a:r>
            <a:r>
              <a:rPr lang="en-US" sz="1400" dirty="0" err="1"/>
              <a:t>Javascript</a:t>
            </a:r>
            <a:r>
              <a:rPr lang="en-US" sz="1400" dirty="0"/>
              <a:t> Tab Headers to showcase the latest items for the shop/events per region. This also helped to keep the webpage from going on too long and cause people to lose interest in the website.</a:t>
            </a:r>
          </a:p>
          <a:p>
            <a:pPr>
              <a:buNone/>
            </a:pPr>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2B54426B-599D-49AA-AF5C-EE14486C9308}"/>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Website Rationale</a:t>
            </a:r>
          </a:p>
        </p:txBody>
      </p:sp>
      <p:sp>
        <p:nvSpPr>
          <p:cNvPr id="3" name="Content Placeholder 2"/>
          <p:cNvSpPr>
            <a:spLocks noGrp="1"/>
          </p:cNvSpPr>
          <p:nvPr>
            <p:ph idx="1"/>
          </p:nvPr>
        </p:nvSpPr>
        <p:spPr/>
        <p:txBody>
          <a:bodyPr/>
          <a:lstStyle/>
          <a:p>
            <a:r>
              <a:rPr lang="en-US" dirty="0"/>
              <a:t>Your final rationale of the project. Identify the primary elements of your design i.e. colour scheme, typography, logo, icons, characters, etc. and in a succinct and professional manner explain why they were the best solution. Consider your audience/client and how they will engage with the final production. Consider if these design choices contribute to the overall productions purpose and tone of voice.</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E6F4721A-47EA-4B4F-A83A-FF15AC52F59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Website Rationale</a:t>
            </a:r>
          </a:p>
        </p:txBody>
      </p:sp>
      <p:sp>
        <p:nvSpPr>
          <p:cNvPr id="3" name="Content Placeholder 2"/>
          <p:cNvSpPr>
            <a:spLocks noGrp="1"/>
          </p:cNvSpPr>
          <p:nvPr>
            <p:ph idx="1"/>
          </p:nvPr>
        </p:nvSpPr>
        <p:spPr>
          <a:xfrm>
            <a:off x="838200" y="1381760"/>
            <a:ext cx="10515600" cy="5111115"/>
          </a:xfrm>
        </p:spPr>
        <p:txBody>
          <a:bodyPr>
            <a:normAutofit fontScale="77500" lnSpcReduction="20000"/>
          </a:bodyPr>
          <a:lstStyle/>
          <a:p>
            <a:pPr marL="0" indent="0">
              <a:buNone/>
            </a:pPr>
            <a:r>
              <a:rPr lang="en-US" sz="2000" dirty="0"/>
              <a:t>The overall </a:t>
            </a:r>
            <a:r>
              <a:rPr lang="en-US" sz="2000" dirty="0" err="1"/>
              <a:t>colour</a:t>
            </a:r>
            <a:r>
              <a:rPr lang="en-US" sz="2000" dirty="0"/>
              <a:t> scheme for the website now consists of Greys, blacks, a cream yellow and blue. These </a:t>
            </a:r>
            <a:r>
              <a:rPr lang="en-US" sz="2000" dirty="0" err="1"/>
              <a:t>colours</a:t>
            </a:r>
            <a:r>
              <a:rPr lang="en-US" sz="2000" dirty="0"/>
              <a:t> are chosen for the youthful aesthetic that it gives, for the youths this website is meant to attract. This is a slight change from my originally proposed </a:t>
            </a:r>
            <a:r>
              <a:rPr lang="en-US" sz="2000" dirty="0" err="1"/>
              <a:t>colour</a:t>
            </a:r>
            <a:r>
              <a:rPr lang="en-US" sz="2000" dirty="0"/>
              <a:t> scheme as while the </a:t>
            </a:r>
            <a:r>
              <a:rPr lang="en-US" sz="2000" dirty="0" err="1"/>
              <a:t>colours</a:t>
            </a:r>
            <a:r>
              <a:rPr lang="en-US" sz="2000" dirty="0"/>
              <a:t> there had given a youthful look, all the </a:t>
            </a:r>
            <a:r>
              <a:rPr lang="en-US" sz="2000" dirty="0" err="1"/>
              <a:t>colours</a:t>
            </a:r>
            <a:r>
              <a:rPr lang="en-US" sz="2000" dirty="0"/>
              <a:t> compiled together were too distracting and not always in line with the occasional darker themes that the youth might enjoy.</a:t>
            </a:r>
          </a:p>
          <a:p>
            <a:pPr marL="0" indent="0">
              <a:buNone/>
            </a:pPr>
            <a:r>
              <a:rPr lang="en-US" sz="2000" dirty="0"/>
              <a:t> </a:t>
            </a:r>
          </a:p>
          <a:p>
            <a:pPr marL="0" indent="0">
              <a:buNone/>
            </a:pPr>
            <a:r>
              <a:rPr lang="en-US" sz="2000" dirty="0"/>
              <a:t>The typeface </a:t>
            </a:r>
            <a:r>
              <a:rPr lang="en-US" sz="2000" dirty="0" err="1"/>
              <a:t>Lemonada</a:t>
            </a:r>
            <a:r>
              <a:rPr lang="en-US" sz="2000" dirty="0"/>
              <a:t> was chosen for the Creative vibe that it emits – particularly for the Brushstroke like appearance of the letters of the font when seen in large sizes. Exo2Black and Forum were two complimentary fonts chosen as the second layer of the header font and the font for the links and paragraph texts respectively.</a:t>
            </a:r>
          </a:p>
          <a:p>
            <a:pPr marL="0" indent="0">
              <a:buNone/>
            </a:pPr>
            <a:endParaRPr lang="en-US" sz="2000" dirty="0"/>
          </a:p>
          <a:p>
            <a:pPr marL="0" indent="0">
              <a:buNone/>
            </a:pPr>
            <a:r>
              <a:rPr lang="en-US" sz="2000" dirty="0"/>
              <a:t>I’ve decided to implement using the tab headers as a pseudo-filtering system for certain items for the sake of keeping the elements more compartmentalized and easier to scroll through and find the things they want. This is particularly important since according to Nielson’s and Akita’s research on Users’ Experiences for Teenagers in 2019, Teenagers are often easily distracted and lack the patience to scroll through the website. A cluster of information is also a big turn off for teenagers. Yet, as of this writing, I have yet to figure out how to accommodate this aspect without it feeling off when a visitor switches between Mobiles/Tablets and their computers to view the same website.</a:t>
            </a:r>
          </a:p>
          <a:p>
            <a:pPr marL="0" indent="0">
              <a:buNone/>
            </a:pPr>
            <a:endParaRPr lang="en-US" sz="2000" dirty="0"/>
          </a:p>
          <a:p>
            <a:pPr marL="0" indent="0">
              <a:buNone/>
            </a:pPr>
            <a:r>
              <a:rPr lang="en-US" sz="2000" dirty="0"/>
              <a:t>According to </a:t>
            </a:r>
            <a:r>
              <a:rPr lang="en-US" sz="2000" dirty="0" err="1"/>
              <a:t>Scacca’s</a:t>
            </a:r>
            <a:r>
              <a:rPr lang="en-US" sz="2000" dirty="0"/>
              <a:t> </a:t>
            </a:r>
            <a:r>
              <a:rPr lang="en-US" sz="2000" dirty="0" err="1"/>
              <a:t>Wpmudev</a:t>
            </a:r>
            <a:r>
              <a:rPr lang="en-US" sz="2000" dirty="0"/>
              <a:t> article on Designing effective websites for different age groups in 2016, Teenagers would need bright </a:t>
            </a:r>
            <a:r>
              <a:rPr lang="en-US" sz="2000" dirty="0" err="1"/>
              <a:t>colours</a:t>
            </a:r>
            <a:r>
              <a:rPr lang="en-US" sz="2000" dirty="0"/>
              <a:t> to attract them to the things that you want them to find. As  such, I made the hover and selected tabs’ </a:t>
            </a:r>
            <a:r>
              <a:rPr lang="en-US" sz="2000" dirty="0" err="1"/>
              <a:t>colour</a:t>
            </a:r>
            <a:r>
              <a:rPr lang="en-US" sz="2000" dirty="0"/>
              <a:t> change to a different </a:t>
            </a:r>
            <a:r>
              <a:rPr lang="en-US" sz="2000" dirty="0" err="1"/>
              <a:t>colour</a:t>
            </a:r>
            <a:r>
              <a:rPr lang="en-US" sz="2000" dirty="0"/>
              <a:t> so that he knows that it is currently active.</a:t>
            </a:r>
          </a:p>
          <a:p>
            <a:pPr marL="0" indent="0">
              <a:buNone/>
            </a:pPr>
            <a:endParaRPr lang="en-US" sz="2000" dirty="0"/>
          </a:p>
          <a:p>
            <a:pPr marL="0" indent="0">
              <a:buNone/>
            </a:pPr>
            <a:r>
              <a:rPr lang="en-US" sz="2000" dirty="0"/>
              <a:t>Most of the images I’ve chosen goes for the theming of Anime and the creation of Art pieces inspired by Anime – Cosplay included. All of the anime related pictures were selected based off  a list of the top Anime series of all time in 2020.</a:t>
            </a:r>
          </a:p>
          <a:p>
            <a:pPr marL="0" indent="0">
              <a:buNone/>
            </a:pPr>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E6F4721A-47EA-4B4F-A83A-FF15AC52F59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39414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Submission Checklist</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graphicFrame>
        <p:nvGraphicFramePr>
          <p:cNvPr id="10" name="Table 9"/>
          <p:cNvGraphicFramePr>
            <a:graphicFrameLocks noGrp="1"/>
          </p:cNvGraphicFramePr>
          <p:nvPr>
            <p:extLst>
              <p:ext uri="{D42A27DB-BD31-4B8C-83A1-F6EECF244321}">
                <p14:modId xmlns:p14="http://schemas.microsoft.com/office/powerpoint/2010/main" val="2818548955"/>
              </p:ext>
            </p:extLst>
          </p:nvPr>
        </p:nvGraphicFramePr>
        <p:xfrm>
          <a:off x="973720" y="1778096"/>
          <a:ext cx="10206687" cy="4450080"/>
        </p:xfrm>
        <a:graphic>
          <a:graphicData uri="http://schemas.openxmlformats.org/drawingml/2006/table">
            <a:tbl>
              <a:tblPr firstRow="1" bandRow="1">
                <a:tableStyleId>{5C22544A-7EE6-4342-B048-85BDC9FD1C3A}</a:tableStyleId>
              </a:tblPr>
              <a:tblGrid>
                <a:gridCol w="7193706">
                  <a:extLst>
                    <a:ext uri="{9D8B030D-6E8A-4147-A177-3AD203B41FA5}">
                      <a16:colId xmlns:a16="http://schemas.microsoft.com/office/drawing/2014/main" val="20000"/>
                    </a:ext>
                  </a:extLst>
                </a:gridCol>
                <a:gridCol w="1004327">
                  <a:extLst>
                    <a:ext uri="{9D8B030D-6E8A-4147-A177-3AD203B41FA5}">
                      <a16:colId xmlns:a16="http://schemas.microsoft.com/office/drawing/2014/main" val="20001"/>
                    </a:ext>
                  </a:extLst>
                </a:gridCol>
                <a:gridCol w="1004327">
                  <a:extLst>
                    <a:ext uri="{9D8B030D-6E8A-4147-A177-3AD203B41FA5}">
                      <a16:colId xmlns:a16="http://schemas.microsoft.com/office/drawing/2014/main" val="20002"/>
                    </a:ext>
                  </a:extLst>
                </a:gridCol>
                <a:gridCol w="1004327">
                  <a:extLst>
                    <a:ext uri="{9D8B030D-6E8A-4147-A177-3AD203B41FA5}">
                      <a16:colId xmlns:a16="http://schemas.microsoft.com/office/drawing/2014/main" val="20003"/>
                    </a:ext>
                  </a:extLst>
                </a:gridCol>
              </a:tblGrid>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UNSURE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1800" dirty="0">
                          <a:solidFill>
                            <a:schemeClr val="tx1"/>
                          </a:solidFill>
                        </a:rPr>
                        <a:t>My website is complete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files have been uploaded to my server space via FTP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live website load correctly (images, layout, text, media, etc.)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submitted a single page scrolling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a:t>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is fully responsive (according to the assignment requirements)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menu is fully linked, consistent and easy for users to navigate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colour scheme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typographic treatment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considered my target audience in the creation of my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completed my Final Progress Report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included a link to my live site in my Final Progress Report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t>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6" name="TextBox 5">
            <a:extLst>
              <a:ext uri="{FF2B5EF4-FFF2-40B4-BE49-F238E27FC236}">
                <a16:creationId xmlns:a16="http://schemas.microsoft.com/office/drawing/2014/main" id="{D272875A-ECF4-4BBE-9CF6-E33A6EBB741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Project Critique</a:t>
            </a:r>
          </a:p>
        </p:txBody>
      </p:sp>
      <p:sp>
        <p:nvSpPr>
          <p:cNvPr id="3" name="Content Placeholder 2"/>
          <p:cNvSpPr>
            <a:spLocks noGrp="1"/>
          </p:cNvSpPr>
          <p:nvPr>
            <p:ph idx="1"/>
          </p:nvPr>
        </p:nvSpPr>
        <p:spPr/>
        <p:txBody>
          <a:bodyPr>
            <a:normAutofit fontScale="92500" lnSpcReduction="10000"/>
          </a:bodyPr>
          <a:lstStyle/>
          <a:p>
            <a:r>
              <a:rPr lang="en-US" dirty="0"/>
              <a:t>What do you feel you did well?</a:t>
            </a:r>
          </a:p>
          <a:p>
            <a:r>
              <a:rPr lang="en-US" sz="2400" dirty="0"/>
              <a:t>I feel that the website has been organized and made much neater and cleaner than the one I had initially planned out.</a:t>
            </a:r>
          </a:p>
          <a:p>
            <a:r>
              <a:rPr lang="en-US" sz="2400" dirty="0"/>
              <a:t>The filtering is also made better than expected thanks to the codes I found online.</a:t>
            </a:r>
          </a:p>
          <a:p>
            <a:r>
              <a:rPr lang="en-US" sz="2400" dirty="0"/>
              <a:t>The venture into the world of </a:t>
            </a:r>
            <a:r>
              <a:rPr lang="en-US" sz="2400" dirty="0" err="1"/>
              <a:t>Javascript</a:t>
            </a:r>
            <a:r>
              <a:rPr lang="en-US" sz="2400" dirty="0"/>
              <a:t> for this assignment went better than I had initially expected.</a:t>
            </a:r>
          </a:p>
          <a:p>
            <a:r>
              <a:rPr lang="en-US" dirty="0"/>
              <a:t>What could be improved upon?</a:t>
            </a:r>
          </a:p>
          <a:p>
            <a:r>
              <a:rPr lang="en-US" sz="2400" dirty="0"/>
              <a:t>I feel that the organization of certain bits of codes could have been done better.</a:t>
            </a:r>
          </a:p>
          <a:p>
            <a:r>
              <a:rPr lang="en-US" sz="2400" dirty="0"/>
              <a:t>Even though the implementation of </a:t>
            </a:r>
            <a:r>
              <a:rPr lang="en-US" sz="2400" dirty="0" err="1"/>
              <a:t>Javascript</a:t>
            </a:r>
            <a:r>
              <a:rPr lang="en-US" sz="2400" dirty="0"/>
              <a:t> is advanced for this module, I feel that there is much I don’t understand about it to have all 3 sliders to not have the buttons disappear when scrolling through the buttons. Or for something else to go wrong with the Tab header filter codes… </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B062EA2D-6B0D-417F-881C-7CD65418BE6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Unit Experience</a:t>
            </a:r>
          </a:p>
        </p:txBody>
      </p:sp>
      <p:sp>
        <p:nvSpPr>
          <p:cNvPr id="3" name="Content Placeholder 2"/>
          <p:cNvSpPr>
            <a:spLocks noGrp="1"/>
          </p:cNvSpPr>
          <p:nvPr>
            <p:ph idx="1"/>
          </p:nvPr>
        </p:nvSpPr>
        <p:spPr>
          <a:xfrm>
            <a:off x="838200" y="1456661"/>
            <a:ext cx="10515600" cy="4395832"/>
          </a:xfrm>
        </p:spPr>
        <p:txBody>
          <a:bodyPr/>
          <a:lstStyle/>
          <a:p>
            <a:r>
              <a:rPr lang="en-US" dirty="0"/>
              <a:t>Going through the Module again, I find that the thing that I enjoyed most is the Digital video tutorials and the video conferencing for the classes. Found that I engaged better in that online aspect better. The videos also helped me to catch up on the things that I felt confused about, so that is a plus for me.</a:t>
            </a:r>
          </a:p>
          <a:p>
            <a:r>
              <a:rPr lang="en-US" dirty="0"/>
              <a:t>I found that for this module, I did not really find anything particularly challenging. The part that I did not manage to resolve well the last time in the module now has a tutorial to resolve this.</a:t>
            </a:r>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p:cNvSpPr txBox="1"/>
          <p:nvPr/>
        </p:nvSpPr>
        <p:spPr>
          <a:xfrm>
            <a:off x="410861" y="6288316"/>
            <a:ext cx="11367165" cy="369332"/>
          </a:xfrm>
          <a:prstGeom prst="rect">
            <a:avLst/>
          </a:prstGeom>
          <a:noFill/>
        </p:spPr>
        <p:txBody>
          <a:bodyPr wrap="square" rtlCol="0">
            <a:spAutoFit/>
          </a:bodyPr>
          <a:lstStyle/>
          <a:p>
            <a:r>
              <a:rPr lang="en-US" i="1" dirty="0"/>
              <a:t>Please take a moment to share your thoughts via the </a:t>
            </a:r>
            <a:r>
              <a:rPr lang="en-US" i="1" dirty="0" err="1"/>
              <a:t>eVALUate</a:t>
            </a:r>
            <a:r>
              <a:rPr lang="en-US" i="1" dirty="0"/>
              <a:t> survey at the end of the Semester as well.</a:t>
            </a:r>
          </a:p>
        </p:txBody>
      </p:sp>
      <p:sp>
        <p:nvSpPr>
          <p:cNvPr id="7" name="TextBox 6">
            <a:extLst>
              <a:ext uri="{FF2B5EF4-FFF2-40B4-BE49-F238E27FC236}">
                <a16:creationId xmlns:a16="http://schemas.microsoft.com/office/drawing/2014/main" id="{3296D26E-7AEA-414B-8009-622FFAF3A4C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2396</Words>
  <Application>Microsoft Office PowerPoint</Application>
  <PresentationFormat>Widescreen</PresentationFormat>
  <Paragraphs>155</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Corbel</vt:lpstr>
      <vt:lpstr>Forte</vt:lpstr>
      <vt:lpstr>Office Theme</vt:lpstr>
      <vt:lpstr>PowerPoint Presentation</vt:lpstr>
      <vt:lpstr>PowerPoint Presentation</vt:lpstr>
      <vt:lpstr>Anime Resources Website</vt:lpstr>
      <vt:lpstr>Design Process: Deviations</vt:lpstr>
      <vt:lpstr>Final Website Rationale</vt:lpstr>
      <vt:lpstr>Final Website Rationale</vt:lpstr>
      <vt:lpstr>Final Submission Checklist</vt:lpstr>
      <vt:lpstr>Final Project Critique</vt:lpstr>
      <vt:lpstr>Unit Experience</vt:lpstr>
      <vt:lpstr>References</vt:lpstr>
      <vt:lpstr>References (Images 1 of 3)</vt:lpstr>
      <vt:lpstr>References (Images 2 of 3)</vt:lpstr>
      <vt:lpstr>References (Images 3 of 3)</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Harriet Perryer</dc:creator>
  <cp:lastModifiedBy>Bing Lin Ho</cp:lastModifiedBy>
  <cp:revision>73</cp:revision>
  <dcterms:created xsi:type="dcterms:W3CDTF">2018-05-08T07:58:07Z</dcterms:created>
  <dcterms:modified xsi:type="dcterms:W3CDTF">2020-06-09T11:16:55Z</dcterms:modified>
</cp:coreProperties>
</file>