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3231e2a8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3231e2a8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15c5407cc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15c5407cc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3231e2a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3231e2a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3231e2a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3231e2a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15c5407cc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15c5407cc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15c5407cc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15c5407cc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15c5407cc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15c5407cc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15c5407cc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15c5407cc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c9a9fa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c9a9fa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3231e2a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3231e2a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15c5407cc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15c5407cc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3231e2a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3231e2a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reensock.com/" TargetMode="External"/><Relationship Id="rId4" Type="http://schemas.openxmlformats.org/officeDocument/2006/relationships/hyperlink" Target="https://shoelace.style/" TargetMode="External"/><Relationship Id="rId5" Type="http://schemas.openxmlformats.org/officeDocument/2006/relationships/hyperlink" Target="https://splidejs.com/" TargetMode="External"/><Relationship Id="rId6" Type="http://schemas.openxmlformats.org/officeDocument/2006/relationships/hyperlink" Target="http://scrollmagic.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pexels.com/photo/photo-of-a-turtle-underwater-847393/" TargetMode="External"/><Relationship Id="rId4" Type="http://schemas.openxmlformats.org/officeDocument/2006/relationships/hyperlink" Target="https://www.pexels.com/photo/school-of-gray-fish-3536511/" TargetMode="External"/><Relationship Id="rId5" Type="http://schemas.openxmlformats.org/officeDocument/2006/relationships/hyperlink" Target="https://www.pexels.com/photo/woman-drinking-at-blue-sports-bottle-outdoors-1325711/" TargetMode="External"/><Relationship Id="rId6" Type="http://schemas.openxmlformats.org/officeDocument/2006/relationships/hyperlink" Target="https://www.pexels.com/photo/content-black-siblings-in-laundry-room-4546161/" TargetMode="External"/><Relationship Id="rId7" Type="http://schemas.openxmlformats.org/officeDocument/2006/relationships/hyperlink" Target="https://www.pexels.com/photo/cheerful-boy-brushing-teeth-against-mirror-454614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pexels.com/photo/pathway-in-between-trees-at-daytime-1112186/" TargetMode="External"/><Relationship Id="rId4" Type="http://schemas.openxmlformats.org/officeDocument/2006/relationships/hyperlink" Target="https://www.pexels.com/photo/white-animal-skull-on-sand-3258243/" TargetMode="External"/><Relationship Id="rId5" Type="http://schemas.openxmlformats.org/officeDocument/2006/relationships/hyperlink" Target="https://www.pub.gov.sg/savewater/at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16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000">
                <a:solidFill>
                  <a:srgbClr val="000000"/>
                </a:solidFill>
              </a:rPr>
              <a:t>Programming for Digital Design Assignment 3: </a:t>
            </a:r>
            <a:endParaRPr sz="4000">
              <a:solidFill>
                <a:srgbClr val="000000"/>
              </a:solidFill>
            </a:endParaRPr>
          </a:p>
          <a:p>
            <a:pPr indent="0" lvl="0" marL="0" rtl="0" algn="l">
              <a:lnSpc>
                <a:spcPct val="115000"/>
              </a:lnSpc>
              <a:spcBef>
                <a:spcPts val="300"/>
              </a:spcBef>
              <a:spcAft>
                <a:spcPts val="300"/>
              </a:spcAft>
              <a:buNone/>
            </a:pPr>
            <a:r>
              <a:rPr lang="en" sz="4000">
                <a:solidFill>
                  <a:srgbClr val="000000"/>
                </a:solidFill>
              </a:rPr>
              <a:t>Water Warriors Singapore</a:t>
            </a:r>
            <a:endParaRPr sz="4000"/>
          </a:p>
        </p:txBody>
      </p:sp>
      <p:sp>
        <p:nvSpPr>
          <p:cNvPr id="87" name="Google Shape;87;p13"/>
          <p:cNvSpPr txBox="1"/>
          <p:nvPr>
            <p:ph idx="1" type="subTitle"/>
          </p:nvPr>
        </p:nvSpPr>
        <p:spPr>
          <a:xfrm>
            <a:off x="826027" y="3578475"/>
            <a:ext cx="7688100" cy="54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rPr>
              <a:t>Production Document by Ho Bing Lin, 19304209</a:t>
            </a:r>
            <a:endParaRPr>
              <a:solidFill>
                <a:srgbClr val="666666"/>
              </a:solidFill>
            </a:endParaRPr>
          </a:p>
          <a:p>
            <a:pPr indent="0" lvl="0" marL="0" rtl="0" algn="l">
              <a:spcBef>
                <a:spcPts val="1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Critical Reflection on Website (Cont.)</a:t>
            </a:r>
            <a:endParaRPr/>
          </a:p>
        </p:txBody>
      </p:sp>
      <p:sp>
        <p:nvSpPr>
          <p:cNvPr id="140" name="Google Shape;140;p22"/>
          <p:cNvSpPr txBox="1"/>
          <p:nvPr>
            <p:ph idx="1" type="body"/>
          </p:nvPr>
        </p:nvSpPr>
        <p:spPr>
          <a:xfrm>
            <a:off x="729450" y="1927300"/>
            <a:ext cx="7688700" cy="310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 the “Sources of water in Singapore”, I was able to successfully </a:t>
            </a:r>
            <a:r>
              <a:rPr lang="en"/>
              <a:t>implement</a:t>
            </a:r>
            <a:r>
              <a:rPr lang="en"/>
              <a:t> and repurpose the animations to create  flip cards to reveal information from the “How water sustains nature” section to the site about the journey of water in Singapore from the wild to the customers’ use through css animation, even though the section needed to be adjusted so they can be aligned side-by-side.</a:t>
            </a:r>
            <a:endParaRPr/>
          </a:p>
          <a:p>
            <a:pPr indent="0" lvl="0" marL="0" rtl="0" algn="l">
              <a:lnSpc>
                <a:spcPct val="100000"/>
              </a:lnSpc>
              <a:spcBef>
                <a:spcPts val="800"/>
              </a:spcBef>
              <a:spcAft>
                <a:spcPts val="0"/>
              </a:spcAft>
              <a:buNone/>
            </a:pPr>
            <a:r>
              <a:rPr lang="en"/>
              <a:t>For the “prevent the contamination of Water supply” section, I implemented a switch to reveal the quiz to the user, with the Javascript used to showcase the quiz questions and switching them to the next at the click of a button, at which point a progress bar also fills up. At the end of the quiz, a dialogue box is triggered to confirm if the user wants to submit the quiz, or to restart it altogether.</a:t>
            </a:r>
            <a:endParaRPr/>
          </a:p>
          <a:p>
            <a:pPr indent="0" lvl="0" marL="0" rtl="0" algn="l">
              <a:lnSpc>
                <a:spcPct val="100000"/>
              </a:lnSpc>
              <a:spcBef>
                <a:spcPts val="800"/>
              </a:spcBef>
              <a:spcAft>
                <a:spcPts val="800"/>
              </a:spcAft>
              <a:buNone/>
            </a:pPr>
            <a:r>
              <a:rPr lang="en"/>
              <a:t>In the end, I feel that, due to the lack of time, resources and other constraints, the website was unable to showcase a much better story for the young children and teenagers to experience while in the site. Nor was it really able to help craft a way for teenagers to feel involved. But otherwise, I feel that it managed to briefly engage them and stimulate some thoughts about their water usage and protecting the environment. I intend to make sure to touch it up for future uses and ensure that it can really educate the people wh come across the site meaningfully.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Reference list</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Code libraries/Scripts/plug-ins</a:t>
            </a:r>
            <a:endParaRPr b="1" u="sng"/>
          </a:p>
          <a:p>
            <a:pPr indent="0" lvl="0" marL="0" rtl="0" algn="l">
              <a:lnSpc>
                <a:spcPct val="100000"/>
              </a:lnSpc>
              <a:spcBef>
                <a:spcPts val="1600"/>
              </a:spcBef>
              <a:spcAft>
                <a:spcPts val="0"/>
              </a:spcAft>
              <a:buNone/>
            </a:pPr>
            <a:r>
              <a:rPr lang="en"/>
              <a:t>Greensock. N.d. “GreenSock”, Greensock, Inc. Accessed November 15, 2020. </a:t>
            </a:r>
            <a:r>
              <a:rPr lang="en" u="sng">
                <a:solidFill>
                  <a:schemeClr val="hlink"/>
                </a:solidFill>
                <a:hlinkClick r:id="rId3"/>
              </a:rPr>
              <a:t>https://greensock.com/</a:t>
            </a:r>
            <a:endParaRPr/>
          </a:p>
          <a:p>
            <a:pPr indent="0" lvl="0" marL="0" rtl="0" algn="l">
              <a:lnSpc>
                <a:spcPct val="100000"/>
              </a:lnSpc>
              <a:spcBef>
                <a:spcPts val="800"/>
              </a:spcBef>
              <a:spcAft>
                <a:spcPts val="0"/>
              </a:spcAft>
              <a:buNone/>
            </a:pPr>
            <a:r>
              <a:rPr lang="en"/>
              <a:t>LaViska, Cory. n.d. Shoelace. Accessed November 15, 2020. </a:t>
            </a:r>
            <a:r>
              <a:rPr lang="en" u="sng">
                <a:solidFill>
                  <a:schemeClr val="hlink"/>
                </a:solidFill>
                <a:hlinkClick r:id="rId4"/>
              </a:rPr>
              <a:t>https://shoelace.style/</a:t>
            </a:r>
            <a:endParaRPr/>
          </a:p>
          <a:p>
            <a:pPr indent="0" lvl="0" marL="0" rtl="0" algn="l">
              <a:lnSpc>
                <a:spcPct val="100000"/>
              </a:lnSpc>
              <a:spcBef>
                <a:spcPts val="800"/>
              </a:spcBef>
              <a:spcAft>
                <a:spcPts val="0"/>
              </a:spcAft>
              <a:buNone/>
            </a:pPr>
            <a:r>
              <a:rPr lang="en"/>
              <a:t>Fujita, Naotoshi. 2019. Splide. </a:t>
            </a:r>
            <a:r>
              <a:rPr lang="en" u="sng">
                <a:solidFill>
                  <a:schemeClr val="hlink"/>
                </a:solidFill>
                <a:hlinkClick r:id="rId5"/>
              </a:rPr>
              <a:t>https://splidejs.com/</a:t>
            </a:r>
            <a:endParaRPr/>
          </a:p>
          <a:p>
            <a:pPr indent="0" lvl="0" marL="0" rtl="0" algn="l">
              <a:lnSpc>
                <a:spcPct val="100000"/>
              </a:lnSpc>
              <a:spcBef>
                <a:spcPts val="800"/>
              </a:spcBef>
              <a:spcAft>
                <a:spcPts val="0"/>
              </a:spcAft>
              <a:buNone/>
            </a:pPr>
            <a:r>
              <a:rPr lang="en"/>
              <a:t>Paepke, </a:t>
            </a:r>
            <a:r>
              <a:rPr lang="en"/>
              <a:t>Jake. N.d. ScrollMagic. Accessed November 22, 2020. </a:t>
            </a:r>
            <a:r>
              <a:rPr lang="en" u="sng">
                <a:solidFill>
                  <a:schemeClr val="hlink"/>
                </a:solidFill>
                <a:hlinkClick r:id="rId6"/>
              </a:rPr>
              <a:t>http://scrollmagic.io/</a:t>
            </a:r>
            <a:r>
              <a:rPr lang="en"/>
              <a:t> </a:t>
            </a:r>
            <a:endParaRPr/>
          </a:p>
          <a:p>
            <a:pPr indent="0" lvl="0" marL="0" rtl="0" algn="l">
              <a:lnSpc>
                <a:spcPct val="100000"/>
              </a:lnSpc>
              <a:spcBef>
                <a:spcPts val="800"/>
              </a:spcBef>
              <a:spcAft>
                <a:spcPts val="0"/>
              </a:spcAft>
              <a:buNone/>
            </a:pPr>
            <a:r>
              <a:t/>
            </a:r>
            <a:endParaRPr/>
          </a:p>
          <a:p>
            <a:pPr indent="0" lvl="0" marL="0" rtl="0" algn="l">
              <a:lnSpc>
                <a:spcPct val="100000"/>
              </a:lnSpc>
              <a:spcBef>
                <a:spcPts val="800"/>
              </a:spcBef>
              <a:spcAft>
                <a:spcPts val="0"/>
              </a:spcAft>
              <a:buNone/>
            </a:pPr>
            <a:r>
              <a:t/>
            </a:r>
            <a:endParaRPr/>
          </a:p>
          <a:p>
            <a:pPr indent="0" lvl="0" marL="0" rtl="0" algn="l">
              <a:spcBef>
                <a:spcPts val="8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Reference list</a:t>
            </a:r>
            <a:endParaRPr/>
          </a:p>
        </p:txBody>
      </p:sp>
      <p:sp>
        <p:nvSpPr>
          <p:cNvPr id="152" name="Google Shape;152;p24"/>
          <p:cNvSpPr txBox="1"/>
          <p:nvPr>
            <p:ph idx="1" type="body"/>
          </p:nvPr>
        </p:nvSpPr>
        <p:spPr>
          <a:xfrm>
            <a:off x="727650" y="1886475"/>
            <a:ext cx="7688700" cy="289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u="sng"/>
              <a:t>Images:</a:t>
            </a:r>
            <a:endParaRPr b="1" u="sng"/>
          </a:p>
          <a:p>
            <a:pPr indent="0" lvl="0" marL="0" rtl="0" algn="l">
              <a:lnSpc>
                <a:spcPct val="100000"/>
              </a:lnSpc>
              <a:spcBef>
                <a:spcPts val="800"/>
              </a:spcBef>
              <a:spcAft>
                <a:spcPts val="0"/>
              </a:spcAft>
              <a:buNone/>
            </a:pPr>
            <a:r>
              <a:rPr lang="en"/>
              <a:t>Co, Belle. 2018. “Photo of a turtle underwater.” Pexels. </a:t>
            </a:r>
            <a:r>
              <a:rPr lang="en" u="sng">
                <a:solidFill>
                  <a:schemeClr val="hlink"/>
                </a:solidFill>
                <a:hlinkClick r:id="rId3"/>
              </a:rPr>
              <a:t>https://www.pexels.com/photo/photo-of-a-turtle-underwater-847393/</a:t>
            </a:r>
            <a:endParaRPr/>
          </a:p>
          <a:p>
            <a:pPr indent="0" lvl="0" marL="0" rtl="0" algn="l">
              <a:lnSpc>
                <a:spcPct val="100000"/>
              </a:lnSpc>
              <a:spcBef>
                <a:spcPts val="800"/>
              </a:spcBef>
              <a:spcAft>
                <a:spcPts val="0"/>
              </a:spcAft>
              <a:buNone/>
            </a:pPr>
            <a:r>
              <a:rPr lang="en"/>
              <a:t>Haines, Harrison. 2020. “School of Grey fish.” Pexels. </a:t>
            </a:r>
            <a:r>
              <a:rPr lang="en" u="sng">
                <a:solidFill>
                  <a:schemeClr val="hlink"/>
                </a:solidFill>
                <a:hlinkClick r:id="rId4"/>
              </a:rPr>
              <a:t>https://www.pexels.com/photo/school-of-gray-fish-3536511/</a:t>
            </a:r>
            <a:endParaRPr/>
          </a:p>
          <a:p>
            <a:pPr indent="0" lvl="0" marL="0" rtl="0" algn="l">
              <a:lnSpc>
                <a:spcPct val="100000"/>
              </a:lnSpc>
              <a:spcBef>
                <a:spcPts val="800"/>
              </a:spcBef>
              <a:spcAft>
                <a:spcPts val="0"/>
              </a:spcAft>
              <a:buNone/>
            </a:pPr>
            <a:r>
              <a:rPr lang="en"/>
              <a:t>Jopwell. 2018. “Woman drinking at blue sports bottle outdoors.” Pexels. </a:t>
            </a:r>
            <a:r>
              <a:rPr lang="en" u="sng">
                <a:solidFill>
                  <a:schemeClr val="hlink"/>
                </a:solidFill>
                <a:hlinkClick r:id="rId5"/>
              </a:rPr>
              <a:t>https://www.pexels.com/photo/woman-drinking-at-blue-sports-bottle-outdoors-1325711/</a:t>
            </a:r>
            <a:endParaRPr/>
          </a:p>
          <a:p>
            <a:pPr indent="0" lvl="0" marL="0" rtl="0" algn="l">
              <a:lnSpc>
                <a:spcPct val="100000"/>
              </a:lnSpc>
              <a:spcBef>
                <a:spcPts val="800"/>
              </a:spcBef>
              <a:spcAft>
                <a:spcPts val="0"/>
              </a:spcAft>
              <a:buNone/>
            </a:pPr>
            <a:r>
              <a:rPr lang="en"/>
              <a:t>Subiyanto, Ketut. 2020. “Content black siblings in laundry room.” Pexels. </a:t>
            </a:r>
            <a:r>
              <a:rPr lang="en" u="sng">
                <a:solidFill>
                  <a:schemeClr val="hlink"/>
                </a:solidFill>
                <a:hlinkClick r:id="rId6"/>
              </a:rPr>
              <a:t>https://www.pexels.com/photo/content-black-siblings-in-laundry-room-4546161/</a:t>
            </a:r>
            <a:endParaRPr/>
          </a:p>
          <a:p>
            <a:pPr indent="0" lvl="0" marL="0" rtl="0" algn="l">
              <a:lnSpc>
                <a:spcPct val="100000"/>
              </a:lnSpc>
              <a:spcBef>
                <a:spcPts val="800"/>
              </a:spcBef>
              <a:spcAft>
                <a:spcPts val="0"/>
              </a:spcAft>
              <a:buNone/>
            </a:pPr>
            <a:r>
              <a:rPr lang="en"/>
              <a:t>Subiyanto, Ketut. 2020. “Cheerful boy brushing teeth against mirror.” Pexels. </a:t>
            </a:r>
            <a:r>
              <a:rPr lang="en" u="sng">
                <a:solidFill>
                  <a:schemeClr val="hlink"/>
                </a:solidFill>
                <a:hlinkClick r:id="rId7"/>
              </a:rPr>
              <a:t>https://www.pexels.com/photo/cheerful-boy-brushing-teeth-against-mirror-4546141/</a:t>
            </a:r>
            <a:endParaRPr/>
          </a:p>
          <a:p>
            <a:pPr indent="0" lvl="0" marL="0" rtl="0" algn="l">
              <a:lnSpc>
                <a:spcPct val="100000"/>
              </a:lnSpc>
              <a:spcBef>
                <a:spcPts val="800"/>
              </a:spcBef>
              <a:spcAft>
                <a:spcPts val="0"/>
              </a:spcAft>
              <a:buNone/>
            </a:pPr>
            <a:r>
              <a:t/>
            </a:r>
            <a:endParaRPr/>
          </a:p>
          <a:p>
            <a:pPr indent="0" lvl="0" marL="0" rtl="0" algn="l">
              <a:lnSpc>
                <a:spcPct val="100000"/>
              </a:lnSpc>
              <a:spcBef>
                <a:spcPts val="800"/>
              </a:spcBef>
              <a:spcAft>
                <a:spcPts val="0"/>
              </a:spcAft>
              <a:buNone/>
            </a:pPr>
            <a:r>
              <a:t/>
            </a:r>
            <a:endParaRPr/>
          </a:p>
          <a:p>
            <a:pPr indent="0" lvl="0" marL="0" rtl="0" algn="l">
              <a:lnSpc>
                <a:spcPct val="100000"/>
              </a:lnSpc>
              <a:spcBef>
                <a:spcPts val="800"/>
              </a:spcBef>
              <a:spcAft>
                <a:spcPts val="0"/>
              </a:spcAft>
              <a:buNone/>
            </a:pPr>
            <a:r>
              <a:t/>
            </a:r>
            <a:endParaRPr/>
          </a:p>
          <a:p>
            <a:pPr indent="0" lvl="0" marL="0" rtl="0" algn="l">
              <a:lnSpc>
                <a:spcPct val="100000"/>
              </a:lnSpc>
              <a:spcBef>
                <a:spcPts val="800"/>
              </a:spcBef>
              <a:spcAft>
                <a:spcPts val="0"/>
              </a:spcAft>
              <a:buNone/>
            </a:pPr>
            <a:r>
              <a:t/>
            </a:r>
            <a:endParaRPr/>
          </a:p>
          <a:p>
            <a:pPr indent="0" lvl="0" marL="0" rtl="0" algn="l">
              <a:spcBef>
                <a:spcPts val="8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Reference list (Cont.)</a:t>
            </a:r>
            <a:endParaRPr/>
          </a:p>
        </p:txBody>
      </p:sp>
      <p:sp>
        <p:nvSpPr>
          <p:cNvPr id="158" name="Google Shape;158;p25"/>
          <p:cNvSpPr txBox="1"/>
          <p:nvPr>
            <p:ph idx="1" type="body"/>
          </p:nvPr>
        </p:nvSpPr>
        <p:spPr>
          <a:xfrm>
            <a:off x="729450" y="2078875"/>
            <a:ext cx="7688700" cy="283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HoliHo. 2018. “Pathway in between Trees at Daytime.” Pexels. </a:t>
            </a:r>
            <a:r>
              <a:rPr lang="en" u="sng">
                <a:solidFill>
                  <a:schemeClr val="hlink"/>
                </a:solidFill>
                <a:hlinkClick r:id="rId3"/>
              </a:rPr>
              <a:t>https://www.pexels.com/photo/pathway-in-between-trees-at-daytime-1112186/</a:t>
            </a:r>
            <a:endParaRPr/>
          </a:p>
          <a:p>
            <a:pPr indent="0" lvl="0" marL="0" rtl="0" algn="l">
              <a:lnSpc>
                <a:spcPct val="100000"/>
              </a:lnSpc>
              <a:spcBef>
                <a:spcPts val="1600"/>
              </a:spcBef>
              <a:spcAft>
                <a:spcPts val="0"/>
              </a:spcAft>
              <a:buNone/>
            </a:pPr>
            <a:r>
              <a:rPr lang="en"/>
              <a:t>M.A. Janssen, Vincent. 2019. “White Animal skull on sand,” Pexels. </a:t>
            </a:r>
            <a:r>
              <a:rPr lang="en" u="sng">
                <a:solidFill>
                  <a:schemeClr val="hlink"/>
                </a:solidFill>
                <a:hlinkClick r:id="rId4"/>
              </a:rPr>
              <a:t>https://www.pexels.com/photo/white-animal-skull-on-sand-3258243/</a:t>
            </a:r>
            <a:endParaRPr/>
          </a:p>
          <a:p>
            <a:pPr indent="0" lvl="0" marL="0" rtl="0" algn="l">
              <a:lnSpc>
                <a:spcPct val="100000"/>
              </a:lnSpc>
              <a:spcBef>
                <a:spcPts val="1600"/>
              </a:spcBef>
              <a:spcAft>
                <a:spcPts val="0"/>
              </a:spcAft>
              <a:buNone/>
            </a:pPr>
            <a:r>
              <a:rPr lang="en"/>
              <a:t>PUB. n.d. “Water usage Pie Chart.” PUB. Accessed on 23 November 2020. </a:t>
            </a:r>
            <a:r>
              <a:rPr lang="en" u="sng">
                <a:solidFill>
                  <a:schemeClr val="hlink"/>
                </a:solidFill>
                <a:hlinkClick r:id="rId5"/>
              </a:rPr>
              <a:t>https://www.pub.gov.sg/savewater/athome</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Pseudocode</a:t>
            </a:r>
            <a:endParaRPr sz="1400"/>
          </a:p>
          <a:p>
            <a:pPr indent="-317500" lvl="0" marL="457200" rtl="0" algn="l">
              <a:spcBef>
                <a:spcPts val="0"/>
              </a:spcBef>
              <a:spcAft>
                <a:spcPts val="0"/>
              </a:spcAft>
              <a:buSzPts val="1400"/>
              <a:buAutoNum type="arabicPeriod"/>
            </a:pPr>
            <a:r>
              <a:rPr lang="en" sz="1400"/>
              <a:t>Critical Reflection</a:t>
            </a:r>
            <a:endParaRPr sz="1400"/>
          </a:p>
          <a:p>
            <a:pPr indent="-317500" lvl="0" marL="457200" rtl="0" algn="l">
              <a:spcBef>
                <a:spcPts val="0"/>
              </a:spcBef>
              <a:spcAft>
                <a:spcPts val="0"/>
              </a:spcAft>
              <a:buSzPts val="1400"/>
              <a:buAutoNum type="arabicPeriod"/>
            </a:pPr>
            <a:r>
              <a:rPr lang="en" sz="1400"/>
              <a:t>Reference list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22450"/>
            <a:ext cx="76884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 Value of Water_Water we have</a:t>
            </a:r>
            <a:endParaRPr/>
          </a:p>
        </p:txBody>
      </p:sp>
      <p:sp>
        <p:nvSpPr>
          <p:cNvPr id="104" name="Google Shape;104;p16"/>
          <p:cNvSpPr txBox="1"/>
          <p:nvPr>
            <p:ph idx="1" type="body"/>
          </p:nvPr>
        </p:nvSpPr>
        <p:spPr>
          <a:xfrm>
            <a:off x="729450" y="1853850"/>
            <a:ext cx="7688700" cy="328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Set waterStats </a:t>
            </a:r>
            <a:endParaRPr sz="1000"/>
          </a:p>
          <a:p>
            <a:pPr indent="0" lvl="0" marL="0" rtl="0" algn="l">
              <a:lnSpc>
                <a:spcPct val="100000"/>
              </a:lnSpc>
              <a:spcBef>
                <a:spcPts val="800"/>
              </a:spcBef>
              <a:spcAft>
                <a:spcPts val="0"/>
              </a:spcAft>
              <a:buNone/>
            </a:pPr>
            <a:r>
              <a:rPr lang="en" sz="1000"/>
              <a:t>waterTaps {</a:t>
            </a:r>
            <a:endParaRPr sz="1000"/>
          </a:p>
          <a:p>
            <a:pPr indent="0" lvl="0" marL="0" rtl="0" algn="l">
              <a:lnSpc>
                <a:spcPct val="100000"/>
              </a:lnSpc>
              <a:spcBef>
                <a:spcPts val="800"/>
              </a:spcBef>
              <a:spcAft>
                <a:spcPts val="0"/>
              </a:spcAft>
              <a:buNone/>
            </a:pPr>
            <a:r>
              <a:rPr lang="en" sz="1000"/>
              <a:t>Check Checkbox desalinated</a:t>
            </a:r>
            <a:endParaRPr sz="1000"/>
          </a:p>
          <a:p>
            <a:pPr indent="0" lvl="0" marL="0" rtl="0" algn="l">
              <a:lnSpc>
                <a:spcPct val="100000"/>
              </a:lnSpc>
              <a:spcBef>
                <a:spcPts val="0"/>
              </a:spcBef>
              <a:spcAft>
                <a:spcPts val="0"/>
              </a:spcAft>
              <a:buNone/>
            </a:pPr>
            <a:r>
              <a:rPr lang="en" sz="1000"/>
              <a:t>	If checked, set desalinated = (25%)</a:t>
            </a:r>
            <a:endParaRPr sz="1000"/>
          </a:p>
          <a:p>
            <a:pPr indent="0" lvl="0" marL="0" rtl="0" algn="l">
              <a:lnSpc>
                <a:spcPct val="100000"/>
              </a:lnSpc>
              <a:spcBef>
                <a:spcPts val="0"/>
              </a:spcBef>
              <a:spcAft>
                <a:spcPts val="0"/>
              </a:spcAft>
              <a:buNone/>
            </a:pPr>
            <a:r>
              <a:rPr lang="en" sz="1000"/>
              <a:t>	Else set desalinated = 0</a:t>
            </a:r>
            <a:endParaRPr sz="1000"/>
          </a:p>
          <a:p>
            <a:pPr indent="0" lvl="0" marL="0" rtl="0" algn="l">
              <a:lnSpc>
                <a:spcPct val="100000"/>
              </a:lnSpc>
              <a:spcBef>
                <a:spcPts val="0"/>
              </a:spcBef>
              <a:spcAft>
                <a:spcPts val="0"/>
              </a:spcAft>
              <a:buNone/>
            </a:pPr>
            <a:r>
              <a:rPr lang="en" sz="1000"/>
              <a:t>Check </a:t>
            </a:r>
            <a:r>
              <a:rPr lang="en" sz="1000"/>
              <a:t>Checkbox NEWater</a:t>
            </a:r>
            <a:endParaRPr sz="1000"/>
          </a:p>
          <a:p>
            <a:pPr indent="457200" lvl="0" marL="0" rtl="0" algn="l">
              <a:lnSpc>
                <a:spcPct val="100000"/>
              </a:lnSpc>
              <a:spcBef>
                <a:spcPts val="0"/>
              </a:spcBef>
              <a:spcAft>
                <a:spcPts val="0"/>
              </a:spcAft>
              <a:buNone/>
            </a:pPr>
            <a:r>
              <a:rPr lang="en" sz="1000"/>
              <a:t>If checked, set NEWater= (40%)</a:t>
            </a:r>
            <a:endParaRPr sz="1000"/>
          </a:p>
          <a:p>
            <a:pPr indent="0" lvl="0" marL="0" rtl="0" algn="l">
              <a:lnSpc>
                <a:spcPct val="100000"/>
              </a:lnSpc>
              <a:spcBef>
                <a:spcPts val="0"/>
              </a:spcBef>
              <a:spcAft>
                <a:spcPts val="0"/>
              </a:spcAft>
              <a:buNone/>
            </a:pPr>
            <a:r>
              <a:rPr lang="en" sz="1000"/>
              <a:t>	Else set NEWater= 0</a:t>
            </a:r>
            <a:endParaRPr sz="1000"/>
          </a:p>
          <a:p>
            <a:pPr indent="0" lvl="0" marL="0" rtl="0" algn="l">
              <a:lnSpc>
                <a:spcPct val="100000"/>
              </a:lnSpc>
              <a:spcBef>
                <a:spcPts val="0"/>
              </a:spcBef>
              <a:spcAft>
                <a:spcPts val="0"/>
              </a:spcAft>
              <a:buNone/>
            </a:pPr>
            <a:r>
              <a:rPr lang="en" sz="1000"/>
              <a:t>Check Checkbox imported</a:t>
            </a:r>
            <a:endParaRPr sz="1000"/>
          </a:p>
          <a:p>
            <a:pPr indent="457200" lvl="0" marL="0" rtl="0" algn="l">
              <a:lnSpc>
                <a:spcPct val="100000"/>
              </a:lnSpc>
              <a:spcBef>
                <a:spcPts val="0"/>
              </a:spcBef>
              <a:spcAft>
                <a:spcPts val="0"/>
              </a:spcAft>
              <a:buNone/>
            </a:pPr>
            <a:r>
              <a:rPr lang="en" sz="1000"/>
              <a:t>If checked, set imported= (18%)</a:t>
            </a:r>
            <a:endParaRPr sz="1000"/>
          </a:p>
          <a:p>
            <a:pPr indent="0" lvl="0" marL="0" rtl="0" algn="l">
              <a:lnSpc>
                <a:spcPct val="100000"/>
              </a:lnSpc>
              <a:spcBef>
                <a:spcPts val="0"/>
              </a:spcBef>
              <a:spcAft>
                <a:spcPts val="0"/>
              </a:spcAft>
              <a:buNone/>
            </a:pPr>
            <a:r>
              <a:rPr lang="en" sz="1000"/>
              <a:t>	Else set imported= 0</a:t>
            </a:r>
            <a:endParaRPr sz="1000"/>
          </a:p>
          <a:p>
            <a:pPr indent="0" lvl="0" marL="0" rtl="0" algn="l">
              <a:lnSpc>
                <a:spcPct val="100000"/>
              </a:lnSpc>
              <a:spcBef>
                <a:spcPts val="0"/>
              </a:spcBef>
              <a:spcAft>
                <a:spcPts val="0"/>
              </a:spcAft>
              <a:buNone/>
            </a:pPr>
            <a:r>
              <a:rPr lang="en" sz="1000"/>
              <a:t>Check Checkbox catchment</a:t>
            </a:r>
            <a:endParaRPr sz="1000"/>
          </a:p>
          <a:p>
            <a:pPr indent="0" lvl="0" marL="0" rtl="0" algn="l">
              <a:lnSpc>
                <a:spcPct val="100000"/>
              </a:lnSpc>
              <a:spcBef>
                <a:spcPts val="0"/>
              </a:spcBef>
              <a:spcAft>
                <a:spcPts val="0"/>
              </a:spcAft>
              <a:buNone/>
            </a:pPr>
            <a:r>
              <a:rPr lang="en" sz="1000"/>
              <a:t>	If checked, set catchment= (17%)</a:t>
            </a:r>
            <a:endParaRPr sz="1000"/>
          </a:p>
          <a:p>
            <a:pPr indent="0" lvl="0" marL="0" rtl="0" algn="l">
              <a:lnSpc>
                <a:spcPct val="100000"/>
              </a:lnSpc>
              <a:spcBef>
                <a:spcPts val="0"/>
              </a:spcBef>
              <a:spcAft>
                <a:spcPts val="0"/>
              </a:spcAft>
              <a:buNone/>
            </a:pPr>
            <a:r>
              <a:rPr lang="en" sz="1000"/>
              <a:t>	Else set catchment= 0</a:t>
            </a:r>
            <a:endParaRPr sz="1000"/>
          </a:p>
          <a:p>
            <a:pPr indent="0" lvl="0" marL="0" rtl="0" algn="l">
              <a:lnSpc>
                <a:spcPct val="100000"/>
              </a:lnSpc>
              <a:spcBef>
                <a:spcPts val="0"/>
              </a:spcBef>
              <a:spcAft>
                <a:spcPts val="0"/>
              </a:spcAft>
              <a:buNone/>
            </a:pPr>
            <a:r>
              <a:rPr lang="en" sz="1000"/>
              <a:t>waterStats = desalinated + NEWater + imported + catchment</a:t>
            </a:r>
            <a:endParaRPr sz="1000"/>
          </a:p>
          <a:p>
            <a:pPr indent="0" lvl="0" marL="0" rtl="0" algn="l">
              <a:lnSpc>
                <a:spcPct val="100000"/>
              </a:lnSpc>
              <a:spcBef>
                <a:spcPts val="800"/>
              </a:spcBef>
              <a:spcAft>
                <a:spcPts val="0"/>
              </a:spcAft>
              <a:buNone/>
            </a:pPr>
            <a:r>
              <a:rPr lang="en" sz="1000"/>
              <a:t>}</a:t>
            </a:r>
            <a:endParaRPr sz="1000"/>
          </a:p>
          <a:p>
            <a:pPr indent="0" lvl="0" marL="0" rtl="0" algn="l">
              <a:lnSpc>
                <a:spcPct val="100000"/>
              </a:lnSpc>
              <a:spcBef>
                <a:spcPts val="800"/>
              </a:spcBef>
              <a:spcAft>
                <a:spcPts val="0"/>
              </a:spcAft>
              <a:buNone/>
            </a:pPr>
            <a:r>
              <a:rPr lang="en" sz="1000"/>
              <a:t>Display Total:  waterStats</a:t>
            </a:r>
            <a:endParaRPr sz="1000"/>
          </a:p>
          <a:p>
            <a:pPr indent="0" lvl="0" marL="0" rtl="0" algn="l">
              <a:lnSpc>
                <a:spcPct val="100000"/>
              </a:lnSpc>
              <a:spcBef>
                <a:spcPts val="0"/>
              </a:spcBef>
              <a:spcAft>
                <a:spcPts val="0"/>
              </a:spcAft>
              <a:buNone/>
            </a:pPr>
            <a:r>
              <a:rPr lang="en" sz="1000"/>
              <a:t>*live updates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 Value of water - Consequences </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Add in controller and scene.</a:t>
            </a:r>
            <a:endParaRPr sz="1000"/>
          </a:p>
          <a:p>
            <a:pPr indent="0" lvl="0" marL="0" rtl="0" algn="l">
              <a:lnSpc>
                <a:spcPct val="100000"/>
              </a:lnSpc>
              <a:spcBef>
                <a:spcPts val="800"/>
              </a:spcBef>
              <a:spcAft>
                <a:spcPts val="0"/>
              </a:spcAft>
              <a:buNone/>
            </a:pPr>
            <a:r>
              <a:rPr lang="en" sz="1000"/>
              <a:t>Get id for images of tap, water scene and animals/</a:t>
            </a:r>
            <a:endParaRPr sz="1000"/>
          </a:p>
          <a:p>
            <a:pPr indent="0" lvl="0" marL="0" rtl="0" algn="l">
              <a:lnSpc>
                <a:spcPct val="100000"/>
              </a:lnSpc>
              <a:spcBef>
                <a:spcPts val="800"/>
              </a:spcBef>
              <a:spcAft>
                <a:spcPts val="0"/>
              </a:spcAft>
              <a:buNone/>
            </a:pPr>
            <a:r>
              <a:rPr lang="en" sz="1000"/>
              <a:t>On scrolling, grab images and drag them along with the scroll.</a:t>
            </a:r>
            <a:endParaRPr sz="1000"/>
          </a:p>
          <a:p>
            <a:pPr indent="0" lvl="0" marL="0" rtl="0" algn="l">
              <a:lnSpc>
                <a:spcPct val="100000"/>
              </a:lnSpc>
              <a:spcBef>
                <a:spcPts val="800"/>
              </a:spcBef>
              <a:spcAft>
                <a:spcPts val="0"/>
              </a:spcAft>
              <a:buNone/>
            </a:pPr>
            <a:r>
              <a:rPr lang="en" sz="1000"/>
              <a:t>On the way, image of tap changes from tap running to water rationing, then let go of tap image.</a:t>
            </a:r>
            <a:endParaRPr sz="1000"/>
          </a:p>
          <a:p>
            <a:pPr indent="0" lvl="0" marL="0" rtl="0" algn="l">
              <a:lnSpc>
                <a:spcPct val="100000"/>
              </a:lnSpc>
              <a:spcBef>
                <a:spcPts val="800"/>
              </a:spcBef>
              <a:spcAft>
                <a:spcPts val="0"/>
              </a:spcAft>
              <a:buNone/>
            </a:pPr>
            <a:r>
              <a:rPr lang="en" sz="1000"/>
              <a:t>Further from scroll, trees and background changed into trees dead and dried land .</a:t>
            </a:r>
            <a:endParaRPr sz="1000"/>
          </a:p>
          <a:p>
            <a:pPr indent="0" lvl="0" marL="0" rtl="0" algn="l">
              <a:lnSpc>
                <a:spcPct val="100000"/>
              </a:lnSpc>
              <a:spcBef>
                <a:spcPts val="800"/>
              </a:spcBef>
              <a:spcAft>
                <a:spcPts val="0"/>
              </a:spcAft>
              <a:buNone/>
            </a:pPr>
            <a:r>
              <a:rPr lang="en" sz="1000"/>
              <a:t>Afterwards, birds image disappears.</a:t>
            </a:r>
            <a:endParaRPr sz="1000"/>
          </a:p>
          <a:p>
            <a:pPr indent="0" lvl="0" marL="0" rtl="0" algn="l">
              <a:lnSpc>
                <a:spcPct val="100000"/>
              </a:lnSpc>
              <a:spcBef>
                <a:spcPts val="800"/>
              </a:spcBef>
              <a:spcAft>
                <a:spcPts val="0"/>
              </a:spcAft>
              <a:buNone/>
            </a:pPr>
            <a:r>
              <a:rPr lang="en" sz="1000"/>
              <a:t>Further down the line,  turtle and  deer images are replaced by images of them being dead.</a:t>
            </a:r>
            <a:endParaRPr sz="1000"/>
          </a:p>
          <a:p>
            <a:pPr indent="0" lvl="0" marL="0" rtl="0" algn="l">
              <a:lnSpc>
                <a:spcPct val="100000"/>
              </a:lnSpc>
              <a:spcBef>
                <a:spcPts val="800"/>
              </a:spcBef>
              <a:spcAft>
                <a:spcPts val="800"/>
              </a:spcAft>
              <a:buNone/>
            </a:pPr>
            <a:r>
              <a:rPr lang="en" sz="1000"/>
              <a:t>All the while, text is replaced to showcase </a:t>
            </a:r>
            <a:r>
              <a:rPr lang="en" sz="1000"/>
              <a:t>explanation</a:t>
            </a:r>
            <a:r>
              <a:rPr lang="en" sz="1000"/>
              <a:t> about what is going on.</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242450"/>
            <a:ext cx="7688700" cy="8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 Quiz (Quiz + Progress bar)</a:t>
            </a:r>
            <a:endParaRPr/>
          </a:p>
        </p:txBody>
      </p:sp>
      <p:sp>
        <p:nvSpPr>
          <p:cNvPr id="116" name="Google Shape;116;p18"/>
          <p:cNvSpPr txBox="1"/>
          <p:nvPr>
            <p:ph idx="1" type="body"/>
          </p:nvPr>
        </p:nvSpPr>
        <p:spPr>
          <a:xfrm>
            <a:off x="729450" y="1736625"/>
            <a:ext cx="8039700" cy="310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Get</a:t>
            </a:r>
            <a:r>
              <a:rPr lang="en" sz="1000"/>
              <a:t> id for the quiz question sheet. </a:t>
            </a:r>
            <a:endParaRPr sz="1000"/>
          </a:p>
          <a:p>
            <a:pPr indent="0" lvl="0" marL="0" rtl="0" algn="l">
              <a:lnSpc>
                <a:spcPct val="100000"/>
              </a:lnSpc>
              <a:spcBef>
                <a:spcPts val="800"/>
              </a:spcBef>
              <a:spcAft>
                <a:spcPts val="0"/>
              </a:spcAft>
              <a:buNone/>
            </a:pPr>
            <a:r>
              <a:rPr lang="en" sz="1000"/>
              <a:t>Get ID for the quiz questions and answers</a:t>
            </a:r>
            <a:endParaRPr sz="1000"/>
          </a:p>
          <a:p>
            <a:pPr indent="0" lvl="0" marL="0" rtl="0" algn="l">
              <a:lnSpc>
                <a:spcPct val="100000"/>
              </a:lnSpc>
              <a:spcBef>
                <a:spcPts val="800"/>
              </a:spcBef>
              <a:spcAft>
                <a:spcPts val="0"/>
              </a:spcAft>
              <a:buNone/>
            </a:pPr>
            <a:r>
              <a:rPr lang="en" sz="1000"/>
              <a:t>Get id  for the  Submit quiz answer button.</a:t>
            </a:r>
            <a:endParaRPr sz="1000"/>
          </a:p>
          <a:p>
            <a:pPr indent="0" lvl="0" marL="0" rtl="0" algn="l">
              <a:lnSpc>
                <a:spcPct val="100000"/>
              </a:lnSpc>
              <a:spcBef>
                <a:spcPts val="800"/>
              </a:spcBef>
              <a:spcAft>
                <a:spcPts val="0"/>
              </a:spcAft>
              <a:buNone/>
            </a:pPr>
            <a:r>
              <a:rPr lang="en" sz="1000"/>
              <a:t>Establish Questions and their answers in an array.</a:t>
            </a:r>
            <a:endParaRPr sz="1000"/>
          </a:p>
          <a:p>
            <a:pPr indent="0" lvl="0" marL="0" rtl="0" algn="l">
              <a:lnSpc>
                <a:spcPct val="100000"/>
              </a:lnSpc>
              <a:spcBef>
                <a:spcPts val="800"/>
              </a:spcBef>
              <a:spcAft>
                <a:spcPts val="0"/>
              </a:spcAft>
              <a:buNone/>
            </a:pPr>
            <a:r>
              <a:rPr lang="en" sz="1000"/>
              <a:t>Get id for score</a:t>
            </a:r>
            <a:endParaRPr sz="1000"/>
          </a:p>
          <a:p>
            <a:pPr indent="0" lvl="0" marL="0" rtl="0" algn="l">
              <a:lnSpc>
                <a:spcPct val="100000"/>
              </a:lnSpc>
              <a:spcBef>
                <a:spcPts val="800"/>
              </a:spcBef>
              <a:spcAft>
                <a:spcPts val="0"/>
              </a:spcAft>
              <a:buNone/>
            </a:pPr>
            <a:r>
              <a:rPr lang="en" sz="1000"/>
              <a:t>Get ID for progress bar.</a:t>
            </a:r>
            <a:endParaRPr sz="1000"/>
          </a:p>
          <a:p>
            <a:pPr indent="0" lvl="0" marL="0" rtl="0" algn="l">
              <a:lnSpc>
                <a:spcPct val="100000"/>
              </a:lnSpc>
              <a:spcBef>
                <a:spcPts val="800"/>
              </a:spcBef>
              <a:spcAft>
                <a:spcPts val="0"/>
              </a:spcAft>
              <a:buNone/>
            </a:pPr>
            <a:r>
              <a:rPr lang="en" sz="1000"/>
              <a:t>Set-up  the start of the progress bar and display indicator of progress.</a:t>
            </a:r>
            <a:endParaRPr sz="1000"/>
          </a:p>
          <a:p>
            <a:pPr indent="0" lvl="0" marL="0" rtl="0" algn="l">
              <a:lnSpc>
                <a:spcPct val="100000"/>
              </a:lnSpc>
              <a:spcBef>
                <a:spcPts val="800"/>
              </a:spcBef>
              <a:spcAft>
                <a:spcPts val="0"/>
              </a:spcAft>
              <a:buNone/>
            </a:pPr>
            <a:r>
              <a:rPr lang="en" sz="1000"/>
              <a:t>Set the ending percentage of progress bar.</a:t>
            </a:r>
            <a:endParaRPr sz="1000"/>
          </a:p>
          <a:p>
            <a:pPr indent="0" lvl="0" marL="0" rtl="0" algn="l">
              <a:lnSpc>
                <a:spcPct val="100000"/>
              </a:lnSpc>
              <a:spcBef>
                <a:spcPts val="800"/>
              </a:spcBef>
              <a:spcAft>
                <a:spcPts val="0"/>
              </a:spcAft>
              <a:buNone/>
            </a:pPr>
            <a:r>
              <a:rPr lang="en" sz="1000"/>
              <a:t>Set id for switch </a:t>
            </a:r>
            <a:endParaRPr sz="1000"/>
          </a:p>
          <a:p>
            <a:pPr indent="0" lvl="0" marL="0" rtl="0" algn="l">
              <a:lnSpc>
                <a:spcPct val="100000"/>
              </a:lnSpc>
              <a:spcBef>
                <a:spcPts val="800"/>
              </a:spcBef>
              <a:spcAft>
                <a:spcPts val="0"/>
              </a:spcAft>
              <a:buNone/>
            </a:pPr>
            <a:r>
              <a:rPr lang="en" sz="1000"/>
              <a:t>Display the quiz when user clicks on switch.</a:t>
            </a:r>
            <a:endParaRPr sz="1000"/>
          </a:p>
          <a:p>
            <a:pPr indent="0" lvl="0" marL="0" rtl="0" algn="l">
              <a:lnSpc>
                <a:spcPct val="100000"/>
              </a:lnSpc>
              <a:spcBef>
                <a:spcPts val="800"/>
              </a:spcBef>
              <a:spcAft>
                <a:spcPts val="0"/>
              </a:spcAft>
              <a:buNone/>
            </a:pPr>
            <a:r>
              <a:rPr lang="en" sz="1000"/>
              <a:t>Set up a function so it renders the next set of questions and answers and lets the system know it is at the next page.</a:t>
            </a:r>
            <a:endParaRPr sz="1000"/>
          </a:p>
          <a:p>
            <a:pPr indent="0" lvl="0" marL="0" rtl="0" algn="l">
              <a:lnSpc>
                <a:spcPct val="100000"/>
              </a:lnSpc>
              <a:spcBef>
                <a:spcPts val="800"/>
              </a:spcBef>
              <a:spcAft>
                <a:spcPts val="0"/>
              </a:spcAft>
              <a:buNone/>
            </a:pPr>
            <a:r>
              <a:rPr lang="en" sz="1000"/>
              <a:t>Submit answer button is disabled by default</a:t>
            </a:r>
            <a:endParaRPr sz="1000"/>
          </a:p>
          <a:p>
            <a:pPr indent="0" lvl="0" marL="0" rtl="0" algn="l">
              <a:lnSpc>
                <a:spcPct val="100000"/>
              </a:lnSpc>
              <a:spcBef>
                <a:spcPts val="800"/>
              </a:spcBef>
              <a:spcAft>
                <a:spcPts val="0"/>
              </a:spcAft>
              <a:buNone/>
            </a:pPr>
            <a:r>
              <a:rPr lang="en" sz="1000"/>
              <a:t>When a quiz answer button is activated, set submit button to active</a:t>
            </a:r>
            <a:endParaRPr sz="1000"/>
          </a:p>
          <a:p>
            <a:pPr indent="0" lvl="0" marL="0" rtl="0" algn="l">
              <a:lnSpc>
                <a:spcPct val="100000"/>
              </a:lnSpc>
              <a:spcBef>
                <a:spcPts val="800"/>
              </a:spcBef>
              <a:spcAft>
                <a:spcPts val="0"/>
              </a:spcAft>
              <a:buNone/>
            </a:pPr>
            <a:r>
              <a:t/>
            </a:r>
            <a:endParaRPr sz="1000"/>
          </a:p>
          <a:p>
            <a:pPr indent="0" lvl="0" marL="0" rtl="0" algn="l">
              <a:lnSpc>
                <a:spcPct val="100000"/>
              </a:lnSpc>
              <a:spcBef>
                <a:spcPts val="800"/>
              </a:spcBef>
              <a:spcAft>
                <a:spcPts val="0"/>
              </a:spcAft>
              <a:buNone/>
            </a:pPr>
            <a:r>
              <a:t/>
            </a:r>
            <a:endParaRPr sz="1000"/>
          </a:p>
          <a:p>
            <a:pPr indent="0" lvl="0" marL="0" rtl="0" algn="l">
              <a:lnSpc>
                <a:spcPct val="100000"/>
              </a:lnSpc>
              <a:spcBef>
                <a:spcPts val="800"/>
              </a:spcBef>
              <a:spcAft>
                <a:spcPts val="0"/>
              </a:spcAft>
              <a:buNone/>
            </a:pPr>
            <a:r>
              <a:t/>
            </a:r>
            <a:endParaRPr sz="1000"/>
          </a:p>
          <a:p>
            <a:pPr indent="0" lvl="0" marL="0" rtl="0" algn="l">
              <a:lnSpc>
                <a:spcPct val="100000"/>
              </a:lnSpc>
              <a:spcBef>
                <a:spcPts val="800"/>
              </a:spcBef>
              <a:spcAft>
                <a:spcPts val="0"/>
              </a:spcAft>
              <a:buNone/>
            </a:pPr>
            <a:r>
              <a:rPr lang="en" sz="1000"/>
              <a:t>At end</a:t>
            </a:r>
            <a:endParaRPr sz="1000"/>
          </a:p>
          <a:p>
            <a:pPr indent="0" lvl="0" marL="0" rtl="0" algn="l">
              <a:lnSpc>
                <a:spcPct val="100000"/>
              </a:lnSpc>
              <a:spcBef>
                <a:spcPts val="800"/>
              </a:spcBef>
              <a:spcAft>
                <a:spcPts val="0"/>
              </a:spcAft>
              <a:buNone/>
            </a:pPr>
            <a:r>
              <a:t/>
            </a:r>
            <a:endParaRPr sz="1000"/>
          </a:p>
          <a:p>
            <a:pPr indent="0" lvl="0" marL="0" rtl="0" algn="l">
              <a:lnSpc>
                <a:spcPct val="100000"/>
              </a:lnSpc>
              <a:spcBef>
                <a:spcPts val="800"/>
              </a:spcBef>
              <a:spcAft>
                <a:spcPts val="0"/>
              </a:spcAft>
              <a:buNone/>
            </a:pPr>
            <a:r>
              <a:t/>
            </a:r>
            <a:endParaRPr sz="1000"/>
          </a:p>
          <a:p>
            <a:pPr indent="0" lvl="0" marL="0" rtl="0" algn="l">
              <a:spcBef>
                <a:spcPts val="800"/>
              </a:spcBef>
              <a:spcAft>
                <a:spcPts val="0"/>
              </a:spcAft>
              <a:buNone/>
            </a:pPr>
            <a:r>
              <a:t/>
            </a:r>
            <a:endParaRPr sz="1000"/>
          </a:p>
          <a:p>
            <a:pPr indent="0" lvl="0" marL="0" rtl="0" algn="l">
              <a:spcBef>
                <a:spcPts val="1600"/>
              </a:spcBef>
              <a:spcAft>
                <a:spcPts val="160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242450"/>
            <a:ext cx="7688700" cy="8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 Quiz (Quiz + Progress bar)</a:t>
            </a:r>
            <a:endParaRPr/>
          </a:p>
        </p:txBody>
      </p:sp>
      <p:sp>
        <p:nvSpPr>
          <p:cNvPr id="122" name="Google Shape;122;p19"/>
          <p:cNvSpPr txBox="1"/>
          <p:nvPr>
            <p:ph idx="1" type="body"/>
          </p:nvPr>
        </p:nvSpPr>
        <p:spPr>
          <a:xfrm>
            <a:off x="729450" y="1841050"/>
            <a:ext cx="7688700" cy="310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When button is clicked, check the quiz progress. If quiz is not at end yet,  execute that function and disable the submit button again.</a:t>
            </a:r>
            <a:endParaRPr sz="1000"/>
          </a:p>
          <a:p>
            <a:pPr indent="0" lvl="0" marL="0" rtl="0" algn="l">
              <a:lnSpc>
                <a:spcPct val="100000"/>
              </a:lnSpc>
              <a:spcBef>
                <a:spcPts val="800"/>
              </a:spcBef>
              <a:spcAft>
                <a:spcPts val="0"/>
              </a:spcAft>
              <a:buNone/>
            </a:pPr>
            <a:r>
              <a:rPr lang="en" sz="1000"/>
              <a:t>At the same time, Add x percentage to progress bar.</a:t>
            </a:r>
            <a:endParaRPr sz="1000"/>
          </a:p>
          <a:p>
            <a:pPr indent="0" lvl="0" marL="0" rtl="0" algn="l">
              <a:lnSpc>
                <a:spcPct val="100000"/>
              </a:lnSpc>
              <a:spcBef>
                <a:spcPts val="800"/>
              </a:spcBef>
              <a:spcAft>
                <a:spcPts val="0"/>
              </a:spcAft>
              <a:buNone/>
            </a:pPr>
            <a:r>
              <a:rPr lang="en" sz="1000"/>
              <a:t>Check which quiz answer was selected.</a:t>
            </a:r>
            <a:endParaRPr sz="1000"/>
          </a:p>
          <a:p>
            <a:pPr indent="457200" lvl="0" marL="0" rtl="0" algn="l">
              <a:lnSpc>
                <a:spcPct val="100000"/>
              </a:lnSpc>
              <a:spcBef>
                <a:spcPts val="800"/>
              </a:spcBef>
              <a:spcAft>
                <a:spcPts val="0"/>
              </a:spcAft>
              <a:buNone/>
            </a:pPr>
            <a:r>
              <a:rPr lang="en" sz="1000"/>
              <a:t>If quiz answer is correct, set score + 1.</a:t>
            </a:r>
            <a:endParaRPr sz="1000"/>
          </a:p>
          <a:p>
            <a:pPr indent="457200" lvl="0" marL="0" rtl="0" algn="l">
              <a:lnSpc>
                <a:spcPct val="100000"/>
              </a:lnSpc>
              <a:spcBef>
                <a:spcPts val="800"/>
              </a:spcBef>
              <a:spcAft>
                <a:spcPts val="0"/>
              </a:spcAft>
              <a:buNone/>
            </a:pPr>
            <a:r>
              <a:rPr lang="en" sz="1000"/>
              <a:t>Else Score remains unchanged.</a:t>
            </a:r>
            <a:endParaRPr sz="1000"/>
          </a:p>
          <a:p>
            <a:pPr indent="0" lvl="0" marL="0" rtl="0" algn="l">
              <a:lnSpc>
                <a:spcPct val="100000"/>
              </a:lnSpc>
              <a:spcBef>
                <a:spcPts val="800"/>
              </a:spcBef>
              <a:spcAft>
                <a:spcPts val="0"/>
              </a:spcAft>
              <a:buNone/>
            </a:pPr>
            <a:r>
              <a:rPr lang="en" sz="1000"/>
              <a:t>If quiz is at the end, the button instead shows a dialogue box.</a:t>
            </a:r>
            <a:endParaRPr sz="1000"/>
          </a:p>
          <a:p>
            <a:pPr indent="0" lvl="0" marL="0" rtl="0" algn="l">
              <a:lnSpc>
                <a:spcPct val="100000"/>
              </a:lnSpc>
              <a:spcBef>
                <a:spcPts val="800"/>
              </a:spcBef>
              <a:spcAft>
                <a:spcPts val="0"/>
              </a:spcAft>
              <a:buNone/>
            </a:pPr>
            <a:r>
              <a:rPr lang="en" sz="1000"/>
              <a:t>Dialogue box warns that user is at the end of the quiz and asks if he wants to submit the quiz or go back to start of the quizz.</a:t>
            </a:r>
            <a:endParaRPr sz="1000"/>
          </a:p>
          <a:p>
            <a:pPr indent="0" lvl="0" marL="457200" rtl="0" algn="l">
              <a:lnSpc>
                <a:spcPct val="100000"/>
              </a:lnSpc>
              <a:spcBef>
                <a:spcPts val="800"/>
              </a:spcBef>
              <a:spcAft>
                <a:spcPts val="0"/>
              </a:spcAft>
              <a:buNone/>
            </a:pPr>
            <a:r>
              <a:rPr lang="en" sz="1000"/>
              <a:t>If  user wants to submit quiz, render the results of the quiz and display certificate of participation. Along with summary of main lesson pointers and exit the dialogue box automatically..</a:t>
            </a:r>
            <a:endParaRPr sz="1000"/>
          </a:p>
          <a:p>
            <a:pPr indent="0" lvl="0" marL="457200" rtl="0" algn="l">
              <a:lnSpc>
                <a:spcPct val="100000"/>
              </a:lnSpc>
              <a:spcBef>
                <a:spcPts val="800"/>
              </a:spcBef>
              <a:spcAft>
                <a:spcPts val="0"/>
              </a:spcAft>
              <a:buNone/>
            </a:pPr>
            <a:r>
              <a:rPr lang="en" sz="1000"/>
              <a:t>Else if user wants to restart the quiz, reset progress bar + questions and answers array, then exit dialogue box.</a:t>
            </a:r>
            <a:endParaRPr sz="1000"/>
          </a:p>
          <a:p>
            <a:pPr indent="0" lvl="0" marL="0" rtl="0" algn="l">
              <a:lnSpc>
                <a:spcPct val="100000"/>
              </a:lnSpc>
              <a:spcBef>
                <a:spcPts val="800"/>
              </a:spcBef>
              <a:spcAft>
                <a:spcPts val="0"/>
              </a:spcAft>
              <a:buNone/>
            </a:pPr>
            <a:r>
              <a:t/>
            </a:r>
            <a:endParaRPr sz="1000"/>
          </a:p>
          <a:p>
            <a:pPr indent="0" lvl="0" marL="0" rtl="0" algn="l">
              <a:lnSpc>
                <a:spcPct val="100000"/>
              </a:lnSpc>
              <a:spcBef>
                <a:spcPts val="800"/>
              </a:spcBef>
              <a:spcAft>
                <a:spcPts val="0"/>
              </a:spcAft>
              <a:buNone/>
            </a:pPr>
            <a:r>
              <a:t/>
            </a:r>
            <a:endParaRPr sz="1000"/>
          </a:p>
          <a:p>
            <a:pPr indent="0" lvl="0" marL="0" rtl="0" algn="l">
              <a:spcBef>
                <a:spcPts val="800"/>
              </a:spcBef>
              <a:spcAft>
                <a:spcPts val="0"/>
              </a:spcAft>
              <a:buNone/>
            </a:pPr>
            <a:r>
              <a:t/>
            </a:r>
            <a:endParaRPr sz="1000"/>
          </a:p>
          <a:p>
            <a:pPr indent="0" lvl="0" marL="0" rtl="0" algn="l">
              <a:spcBef>
                <a:spcPts val="1600"/>
              </a:spcBef>
              <a:spcAft>
                <a:spcPts val="160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7650" y="1241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Critical Reflection on Website</a:t>
            </a:r>
            <a:endParaRPr/>
          </a:p>
        </p:txBody>
      </p:sp>
      <p:sp>
        <p:nvSpPr>
          <p:cNvPr id="128" name="Google Shape;128;p20"/>
          <p:cNvSpPr txBox="1"/>
          <p:nvPr>
            <p:ph idx="1" type="body"/>
          </p:nvPr>
        </p:nvSpPr>
        <p:spPr>
          <a:xfrm>
            <a:off x="727650" y="1805425"/>
            <a:ext cx="7688700" cy="322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The website has gone through some iterations with feedback from my peers. Through the Assignment 2 feedback from Mr Daniel, it was discovered that some the webpage portions were cluttered and did not stand out particularly well.  In the end, the website background was simplified to have white backdrops with the only Background Image portion being the Intro screen.</a:t>
            </a:r>
            <a:endParaRPr sz="1200"/>
          </a:p>
          <a:p>
            <a:pPr indent="0" lvl="0" marL="0" rtl="0" algn="l">
              <a:lnSpc>
                <a:spcPct val="100000"/>
              </a:lnSpc>
              <a:spcBef>
                <a:spcPts val="800"/>
              </a:spcBef>
              <a:spcAft>
                <a:spcPts val="0"/>
              </a:spcAft>
              <a:buNone/>
            </a:pPr>
            <a:r>
              <a:rPr lang="en" sz="1200"/>
              <a:t>During the course of creating the website, there were a number of changes from the initial design solution to the final website: The Navigation buttons were shifted from the top right hand corner of the screen to a standard navigation tab to adhere to the common website design nowadays. The use of  tabs  and organising them inside the Tab groups and Panels </a:t>
            </a:r>
            <a:r>
              <a:rPr lang="en" sz="1200"/>
              <a:t>courtesy</a:t>
            </a:r>
            <a:r>
              <a:rPr lang="en" sz="1200"/>
              <a:t> of the Shoelace UI library meant that the website could be a lot neater and not require a lot of time to scroll from one end to the next. Fitting them on the top-side navigation bar also meant that I did not have to jump through a lot of hoops to make sure the content within still looks good within the new format. On the other hand, I could not figure out how to shift the websites back to the top upon switching panels so that the story of the site flows well.</a:t>
            </a:r>
            <a:endParaRPr sz="1200"/>
          </a:p>
          <a:p>
            <a:pPr indent="0" lvl="0" marL="0" rtl="0" algn="l">
              <a:lnSpc>
                <a:spcPct val="100000"/>
              </a:lnSpc>
              <a:spcBef>
                <a:spcPts val="800"/>
              </a:spcBef>
              <a:spcAft>
                <a:spcPts val="800"/>
              </a:spcAft>
              <a:buNone/>
            </a:pPr>
            <a:r>
              <a:rPr lang="en" sz="1200"/>
              <a:t>Within the How Water Sustains Nature section, based off feedback, the attempt at an image collage became a simple image gallery that shows the full image upon the user clicking on it. Not only did it give the images more room to breath, but it also removed many complications that would have arised from using Position:absolute to help shift and layer things when the user wants to click on them to see the full-sized versions.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Critical Reflection on Website (Cont.)</a:t>
            </a:r>
            <a:endParaRPr/>
          </a:p>
        </p:txBody>
      </p:sp>
      <p:sp>
        <p:nvSpPr>
          <p:cNvPr id="134" name="Google Shape;134;p21"/>
          <p:cNvSpPr txBox="1"/>
          <p:nvPr>
            <p:ph idx="1" type="body"/>
          </p:nvPr>
        </p:nvSpPr>
        <p:spPr>
          <a:xfrm>
            <a:off x="729450" y="1927300"/>
            <a:ext cx="7688700" cy="297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For the “How much water do we really need” section, the process of calculating the water that would be used based off the current trend using Javascript  proved to be an overly complicated matter that could be resolved through using images from official sources to help convey the message, especially to a younger audience.</a:t>
            </a:r>
            <a:endParaRPr/>
          </a:p>
          <a:p>
            <a:pPr indent="0" lvl="0" marL="0" rtl="0" algn="l">
              <a:lnSpc>
                <a:spcPct val="100000"/>
              </a:lnSpc>
              <a:spcBef>
                <a:spcPts val="800"/>
              </a:spcBef>
              <a:spcAft>
                <a:spcPts val="0"/>
              </a:spcAft>
              <a:buNone/>
            </a:pPr>
            <a:r>
              <a:rPr lang="en"/>
              <a:t>A similar matter arose for the “How much Water we have” section, where the showcase of the percentage of water is provided from a national water source had gone haywire and had to be </a:t>
            </a:r>
            <a:r>
              <a:rPr lang="en"/>
              <a:t>shut down</a:t>
            </a:r>
            <a:r>
              <a:rPr lang="en"/>
              <a:t> until I can hopefully resolve it. The image </a:t>
            </a:r>
            <a:r>
              <a:rPr lang="en"/>
              <a:t>carousel</a:t>
            </a:r>
            <a:r>
              <a:rPr lang="en"/>
              <a:t> there had an issue where it does not load up automatically if it is not in the same tab group and page as any other carousel slideshow images. And I could not find the solution even with the mini-website experiments to test out the Interactivity for the younger children/teenager audiences. </a:t>
            </a:r>
            <a:endParaRPr/>
          </a:p>
          <a:p>
            <a:pPr indent="0" lvl="0" marL="0" rtl="0" algn="l">
              <a:lnSpc>
                <a:spcPct val="100000"/>
              </a:lnSpc>
              <a:spcBef>
                <a:spcPts val="800"/>
              </a:spcBef>
              <a:spcAft>
                <a:spcPts val="8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