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7" r:id="rId3"/>
    <p:sldId id="261" r:id="rId4"/>
    <p:sldId id="278" r:id="rId5"/>
    <p:sldId id="279" r:id="rId6"/>
    <p:sldId id="280" r:id="rId7"/>
    <p:sldId id="283" r:id="rId8"/>
    <p:sldId id="281" r:id="rId9"/>
    <p:sldId id="282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A34EA-59B1-46CF-B1BE-77F0AC5F6C2B}" v="4" dt="2020-10-16T09:15:52.204"/>
    <p1510:client id="{3114A7F6-89CE-41E0-9011-BB2A028B6A68}" v="28" dt="2020-10-16T04:26:21.72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 varScale="1">
        <p:scale>
          <a:sx n="77" d="100"/>
          <a:sy n="77" d="100"/>
        </p:scale>
        <p:origin x="62" y="31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Towers" userId="189fe846af54169a" providerId="LiveId" clId="{2C2A34EA-59B1-46CF-B1BE-77F0AC5F6C2B}"/>
    <pc:docChg chg="custSel addSld modSld">
      <pc:chgData name="Trevor Towers" userId="189fe846af54169a" providerId="LiveId" clId="{2C2A34EA-59B1-46CF-B1BE-77F0AC5F6C2B}" dt="2020-10-16T09:18:02.675" v="115" actId="1076"/>
      <pc:docMkLst>
        <pc:docMk/>
      </pc:docMkLst>
      <pc:sldChg chg="addSp delSp modSp mod">
        <pc:chgData name="Trevor Towers" userId="189fe846af54169a" providerId="LiveId" clId="{2C2A34EA-59B1-46CF-B1BE-77F0AC5F6C2B}" dt="2020-10-16T09:18:02.675" v="115" actId="1076"/>
        <pc:sldMkLst>
          <pc:docMk/>
          <pc:sldMk cId="3673438440" sldId="280"/>
        </pc:sldMkLst>
        <pc:spChg chg="mod">
          <ac:chgData name="Trevor Towers" userId="189fe846af54169a" providerId="LiveId" clId="{2C2A34EA-59B1-46CF-B1BE-77F0AC5F6C2B}" dt="2020-10-16T09:05:21.068" v="67" actId="1076"/>
          <ac:spMkLst>
            <pc:docMk/>
            <pc:sldMk cId="3673438440" sldId="280"/>
            <ac:spMk id="2" creationId="{00000000-0000-0000-0000-000000000000}"/>
          </ac:spMkLst>
        </pc:spChg>
        <pc:spChg chg="del mod">
          <ac:chgData name="Trevor Towers" userId="189fe846af54169a" providerId="LiveId" clId="{2C2A34EA-59B1-46CF-B1BE-77F0AC5F6C2B}" dt="2020-10-16T09:01:25.392" v="47" actId="478"/>
          <ac:spMkLst>
            <pc:docMk/>
            <pc:sldMk cId="3673438440" sldId="280"/>
            <ac:spMk id="3" creationId="{00000000-0000-0000-0000-000000000000}"/>
          </ac:spMkLst>
        </pc:spChg>
        <pc:spChg chg="add del mod">
          <ac:chgData name="Trevor Towers" userId="189fe846af54169a" providerId="LiveId" clId="{2C2A34EA-59B1-46CF-B1BE-77F0AC5F6C2B}" dt="2020-10-16T09:01:30.732" v="48" actId="478"/>
          <ac:spMkLst>
            <pc:docMk/>
            <pc:sldMk cId="3673438440" sldId="280"/>
            <ac:spMk id="17" creationId="{7EF16876-70B9-440D-97AE-172605AF8E86}"/>
          </ac:spMkLst>
        </pc:spChg>
        <pc:picChg chg="add del mod">
          <ac:chgData name="Trevor Towers" userId="189fe846af54169a" providerId="LiveId" clId="{2C2A34EA-59B1-46CF-B1BE-77F0AC5F6C2B}" dt="2020-10-16T08:59:55.483" v="24" actId="478"/>
          <ac:picMkLst>
            <pc:docMk/>
            <pc:sldMk cId="3673438440" sldId="280"/>
            <ac:picMk id="5" creationId="{76C5790F-31BC-4B86-92C3-3E9E7281F714}"/>
          </ac:picMkLst>
        </pc:picChg>
        <pc:picChg chg="add mod">
          <ac:chgData name="Trevor Towers" userId="189fe846af54169a" providerId="LiveId" clId="{2C2A34EA-59B1-46CF-B1BE-77F0AC5F6C2B}" dt="2020-10-16T09:17:57.533" v="113" actId="1076"/>
          <ac:picMkLst>
            <pc:docMk/>
            <pc:sldMk cId="3673438440" sldId="280"/>
            <ac:picMk id="7" creationId="{0B678429-0A3B-4206-B3DF-12ABDEA101EB}"/>
          </ac:picMkLst>
        </pc:picChg>
        <pc:picChg chg="add del mod">
          <ac:chgData name="Trevor Towers" userId="189fe846af54169a" providerId="LiveId" clId="{2C2A34EA-59B1-46CF-B1BE-77F0AC5F6C2B}" dt="2020-10-16T09:00:03.847" v="28" actId="478"/>
          <ac:picMkLst>
            <pc:docMk/>
            <pc:sldMk cId="3673438440" sldId="280"/>
            <ac:picMk id="9" creationId="{08D1726F-85B2-4076-8D55-19DF5C047184}"/>
          </ac:picMkLst>
        </pc:picChg>
        <pc:picChg chg="add del mod">
          <ac:chgData name="Trevor Towers" userId="189fe846af54169a" providerId="LiveId" clId="{2C2A34EA-59B1-46CF-B1BE-77F0AC5F6C2B}" dt="2020-10-16T08:59:59.072" v="26" actId="478"/>
          <ac:picMkLst>
            <pc:docMk/>
            <pc:sldMk cId="3673438440" sldId="280"/>
            <ac:picMk id="11" creationId="{9CE7173D-BAB4-4F17-93B6-E6C06E94268D}"/>
          </ac:picMkLst>
        </pc:picChg>
        <pc:picChg chg="add mod">
          <ac:chgData name="Trevor Towers" userId="189fe846af54169a" providerId="LiveId" clId="{2C2A34EA-59B1-46CF-B1BE-77F0AC5F6C2B}" dt="2020-10-16T09:18:00.047" v="114" actId="1076"/>
          <ac:picMkLst>
            <pc:docMk/>
            <pc:sldMk cId="3673438440" sldId="280"/>
            <ac:picMk id="13" creationId="{10BE34F4-032F-41A8-8484-1E593AD7833A}"/>
          </ac:picMkLst>
        </pc:picChg>
        <pc:picChg chg="add mod">
          <ac:chgData name="Trevor Towers" userId="189fe846af54169a" providerId="LiveId" clId="{2C2A34EA-59B1-46CF-B1BE-77F0AC5F6C2B}" dt="2020-10-16T09:18:02.675" v="115" actId="1076"/>
          <ac:picMkLst>
            <pc:docMk/>
            <pc:sldMk cId="3673438440" sldId="280"/>
            <ac:picMk id="15" creationId="{4C43AA31-CA3A-4294-85A0-AE9FD0AB82F9}"/>
          </ac:picMkLst>
        </pc:picChg>
        <pc:picChg chg="add del mod">
          <ac:chgData name="Trevor Towers" userId="189fe846af54169a" providerId="LiveId" clId="{2C2A34EA-59B1-46CF-B1BE-77F0AC5F6C2B}" dt="2020-10-16T09:15:39.319" v="74" actId="478"/>
          <ac:picMkLst>
            <pc:docMk/>
            <pc:sldMk cId="3673438440" sldId="280"/>
            <ac:picMk id="19" creationId="{E95D19FB-4645-41E0-BACA-2E3DAFCA2886}"/>
          </ac:picMkLst>
        </pc:picChg>
      </pc:sldChg>
      <pc:sldChg chg="addSp delSp modSp new mod">
        <pc:chgData name="Trevor Towers" userId="189fe846af54169a" providerId="LiveId" clId="{2C2A34EA-59B1-46CF-B1BE-77F0AC5F6C2B}" dt="2020-10-16T09:16:40.587" v="87"/>
        <pc:sldMkLst>
          <pc:docMk/>
          <pc:sldMk cId="4186459088" sldId="283"/>
        </pc:sldMkLst>
        <pc:spChg chg="mod">
          <ac:chgData name="Trevor Towers" userId="189fe846af54169a" providerId="LiveId" clId="{2C2A34EA-59B1-46CF-B1BE-77F0AC5F6C2B}" dt="2020-10-16T09:16:40.587" v="87"/>
          <ac:spMkLst>
            <pc:docMk/>
            <pc:sldMk cId="4186459088" sldId="283"/>
            <ac:spMk id="2" creationId="{1141D68A-6695-4108-A44B-1A42CEE7E327}"/>
          </ac:spMkLst>
        </pc:spChg>
        <pc:spChg chg="del">
          <ac:chgData name="Trevor Towers" userId="189fe846af54169a" providerId="LiveId" clId="{2C2A34EA-59B1-46CF-B1BE-77F0AC5F6C2B}" dt="2020-10-16T09:15:52.203" v="75" actId="931"/>
          <ac:spMkLst>
            <pc:docMk/>
            <pc:sldMk cId="4186459088" sldId="283"/>
            <ac:spMk id="3" creationId="{A9ADB5AB-F3A0-48B7-9189-3EC44B9CC7EB}"/>
          </ac:spMkLst>
        </pc:spChg>
        <pc:picChg chg="add mod">
          <ac:chgData name="Trevor Towers" userId="189fe846af54169a" providerId="LiveId" clId="{2C2A34EA-59B1-46CF-B1BE-77F0AC5F6C2B}" dt="2020-10-16T09:16:04.145" v="81" actId="14100"/>
          <ac:picMkLst>
            <pc:docMk/>
            <pc:sldMk cId="4186459088" sldId="283"/>
            <ac:picMk id="5" creationId="{3AA4C027-3AC8-48FA-8177-AB91B00E26F2}"/>
          </ac:picMkLst>
        </pc:pic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</a:t>
            </a:r>
            <a:br>
              <a:rPr lang="en-US" dirty="0"/>
            </a:br>
            <a:r>
              <a:rPr lang="en-US" dirty="0" err="1"/>
              <a:t>ImmigratioN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 Data Boot Camp</a:t>
            </a:r>
            <a:br>
              <a:rPr lang="en-US" dirty="0"/>
            </a:br>
            <a:r>
              <a:rPr lang="en-US" dirty="0"/>
              <a:t>Project 2: Group 6</a:t>
            </a:r>
            <a:br>
              <a:rPr lang="en-US" dirty="0"/>
            </a:br>
            <a:r>
              <a:rPr lang="en-US" dirty="0"/>
              <a:t>Said </a:t>
            </a:r>
            <a:r>
              <a:rPr lang="en-US" dirty="0" err="1"/>
              <a:t>Pakyari</a:t>
            </a:r>
            <a:r>
              <a:rPr lang="en-US" dirty="0"/>
              <a:t>, Max </a:t>
            </a:r>
            <a:r>
              <a:rPr lang="en-US" dirty="0" err="1"/>
              <a:t>Oteng</a:t>
            </a:r>
            <a:r>
              <a:rPr lang="en-US" dirty="0"/>
              <a:t>, Trevor Towers, Scott Leslie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18EE-2D5E-4214-B05E-DE112A70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838201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20DAB9-6512-49FC-A0E9-69FA5AE9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3048000"/>
            <a:ext cx="8000998" cy="312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and Deploy Visualizations that provide insight into Immigration profile of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Immigration across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Geographically Map Immigration from the World to locations in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analysis to describe the Immigration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279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Sources/Preparation</a:t>
            </a:r>
          </a:p>
          <a:p>
            <a:pPr lvl="1"/>
            <a:r>
              <a:rPr lang="en-US" dirty="0"/>
              <a:t>Scott</a:t>
            </a:r>
          </a:p>
          <a:p>
            <a:r>
              <a:rPr lang="en-US" dirty="0"/>
              <a:t>ETL/Webify Data</a:t>
            </a:r>
          </a:p>
          <a:p>
            <a:pPr lvl="1"/>
            <a:r>
              <a:rPr lang="en-US" dirty="0"/>
              <a:t>Saeed</a:t>
            </a:r>
          </a:p>
          <a:p>
            <a:r>
              <a:rPr lang="en-US" dirty="0"/>
              <a:t>Visualization Features and Functions</a:t>
            </a:r>
          </a:p>
          <a:p>
            <a:pPr lvl="1"/>
            <a:r>
              <a:rPr lang="en-US" dirty="0"/>
              <a:t>Trevor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427038"/>
            <a:ext cx="9753600" cy="51045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SouRCES</a:t>
            </a:r>
            <a:r>
              <a:rPr lang="en-US" sz="32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990600"/>
            <a:ext cx="9753600" cy="5867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Migration Policy Institute</a:t>
            </a:r>
          </a:p>
          <a:p>
            <a:pPr lvl="2"/>
            <a:r>
              <a:rPr lang="en-US" dirty="0"/>
              <a:t>Immigration Population by Birth Region/Demographic</a:t>
            </a:r>
          </a:p>
          <a:p>
            <a:pPr lvl="2"/>
            <a:r>
              <a:rPr lang="en-US" dirty="0"/>
              <a:t>Age, Education, Income and Job Type (Sample after merging/cleaning)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Department of Homeland Security</a:t>
            </a:r>
          </a:p>
          <a:p>
            <a:pPr lvl="2"/>
            <a:r>
              <a:rPr lang="en-US" dirty="0"/>
              <a:t>Immigration Population by County from Country (Sample after merging/cleaning) 2007-2018</a:t>
            </a:r>
          </a:p>
          <a:p>
            <a:pPr lvl="2"/>
            <a:r>
              <a:rPr lang="en-US" dirty="0"/>
              <a:t>960,000 Rows after merging, 368,000 after cleanup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E6EBE-BC14-4D4B-9B59-AC45C471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15827"/>
            <a:ext cx="2054957" cy="6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B9653-39B1-48DC-BFD3-869E5164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76" y="4800600"/>
            <a:ext cx="6281738" cy="167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30648-D707-4E49-ABCF-18150FC0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70" y="2020185"/>
            <a:ext cx="9834681" cy="1595438"/>
          </a:xfrm>
          <a:prstGeom prst="rect">
            <a:avLst/>
          </a:prstGeom>
        </p:spPr>
      </p:pic>
      <p:pic>
        <p:nvPicPr>
          <p:cNvPr id="3074" name="Picture 2" descr="U.S. Department of Homeland Security Seal">
            <a:extLst>
              <a:ext uri="{FF2B5EF4-FFF2-40B4-BE49-F238E27FC236}">
                <a16:creationId xmlns:a16="http://schemas.microsoft.com/office/drawing/2014/main" id="{CCFAD843-E628-45B4-9EFB-2B9AB7AB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514965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2A442-C16F-48F2-8B15-C9A9A412CFF7}"/>
              </a:ext>
            </a:extLst>
          </p:cNvPr>
          <p:cNvSpPr txBox="1"/>
          <p:nvPr/>
        </p:nvSpPr>
        <p:spPr>
          <a:xfrm>
            <a:off x="9218612" y="5208186"/>
            <a:ext cx="1447800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Homeland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4121-FAB7-4543-9A92-49572B2C8BAB}"/>
              </a:ext>
            </a:extLst>
          </p:cNvPr>
          <p:cNvSpPr txBox="1"/>
          <p:nvPr/>
        </p:nvSpPr>
        <p:spPr>
          <a:xfrm>
            <a:off x="9251858" y="6172200"/>
            <a:ext cx="26955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 Not Including the myriad of ones we didn’t use!</a:t>
            </a:r>
          </a:p>
        </p:txBody>
      </p:sp>
    </p:spTree>
    <p:extLst>
      <p:ext uri="{BB962C8B-B14F-4D97-AF65-F5344CB8AC3E}">
        <p14:creationId xmlns:p14="http://schemas.microsoft.com/office/powerpoint/2010/main" val="94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ETL/Webify Data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ETL</a:t>
            </a:r>
          </a:p>
          <a:p>
            <a:pPr lvl="1"/>
            <a:r>
              <a:rPr lang="en-US" dirty="0"/>
              <a:t>Clean/delete rows and columns</a:t>
            </a:r>
          </a:p>
          <a:p>
            <a:pPr lvl="1"/>
            <a:r>
              <a:rPr lang="en-US" dirty="0"/>
              <a:t>Normalize to standard geographical data definitions (US and International Regions)</a:t>
            </a:r>
          </a:p>
          <a:p>
            <a:pPr lvl="1"/>
            <a:r>
              <a:rPr lang="en-US" dirty="0"/>
              <a:t>Join to Latitude and Longitudes</a:t>
            </a:r>
          </a:p>
          <a:p>
            <a:pPr lvl="1"/>
            <a:r>
              <a:rPr lang="en-US" dirty="0"/>
              <a:t>Create Postgres data structures</a:t>
            </a:r>
          </a:p>
          <a:p>
            <a:pPr lvl="1"/>
            <a:r>
              <a:rPr lang="en-US" dirty="0"/>
              <a:t>Ingest/map into Postgres</a:t>
            </a:r>
          </a:p>
          <a:p>
            <a:pPr lvl="0"/>
            <a:r>
              <a:rPr lang="en-US" dirty="0"/>
              <a:t>Prepare for visualizations</a:t>
            </a:r>
          </a:p>
          <a:p>
            <a:pPr lvl="1"/>
            <a:r>
              <a:rPr lang="en-US" dirty="0"/>
              <a:t>Run calculations to make the data “visualization friendly”</a:t>
            </a:r>
          </a:p>
          <a:p>
            <a:pPr lvl="1"/>
            <a:r>
              <a:rPr lang="en-US" dirty="0"/>
              <a:t>Setup and populate Flask Routes (some of our routes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F05-DCD1-4AEC-8101-556DBAE8F93B}"/>
              </a:ext>
            </a:extLst>
          </p:cNvPr>
          <p:cNvSpPr txBox="1"/>
          <p:nvPr/>
        </p:nvSpPr>
        <p:spPr>
          <a:xfrm>
            <a:off x="2741612" y="4876800"/>
            <a:ext cx="8001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/(demography)[age\education\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median_income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\income\occupation]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3" y="-152400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Visualizations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B678429-0A3B-4206-B3DF-12ABDEA1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715238"/>
            <a:ext cx="5410200" cy="450356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BE34F4-032F-41A8-8484-1E593AD78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731803"/>
            <a:ext cx="4953001" cy="4487000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4C43AA31-CA3A-4294-85A0-AE9FD0AB8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64" y="4191000"/>
            <a:ext cx="4038599" cy="29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D68A-6695-4108-A44B-1A42CEE7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103414"/>
            <a:ext cx="9753600" cy="835221"/>
          </a:xfrm>
        </p:spPr>
        <p:txBody>
          <a:bodyPr/>
          <a:lstStyle/>
          <a:p>
            <a:r>
              <a:rPr lang="en-US" sz="4000" dirty="0"/>
              <a:t>Visualizations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AA4C027-3AC8-48FA-8177-AB91B00E2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216221"/>
            <a:ext cx="11963399" cy="5565579"/>
          </a:xfrm>
        </p:spPr>
      </p:pic>
    </p:spTree>
    <p:extLst>
      <p:ext uri="{BB962C8B-B14F-4D97-AF65-F5344CB8AC3E}">
        <p14:creationId xmlns:p14="http://schemas.microsoft.com/office/powerpoint/2010/main" val="41864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Demonstration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Here’s what we have available in the Group 6 Visualization Engine</a:t>
            </a:r>
          </a:p>
        </p:txBody>
      </p:sp>
    </p:spTree>
    <p:extLst>
      <p:ext uri="{BB962C8B-B14F-4D97-AF65-F5344CB8AC3E}">
        <p14:creationId xmlns:p14="http://schemas.microsoft.com/office/powerpoint/2010/main" val="9256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Analysis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do the visualizations tell us?</a:t>
            </a:r>
          </a:p>
        </p:txBody>
      </p:sp>
    </p:spTree>
    <p:extLst>
      <p:ext uri="{BB962C8B-B14F-4D97-AF65-F5344CB8AC3E}">
        <p14:creationId xmlns:p14="http://schemas.microsoft.com/office/powerpoint/2010/main" val="3690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353</Words>
  <Application>Microsoft Office PowerPoint</Application>
  <PresentationFormat>Custom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State history report presentation</vt:lpstr>
      <vt:lpstr>US ImmigratioN Analysis</vt:lpstr>
      <vt:lpstr>Goals</vt:lpstr>
      <vt:lpstr>Today’s Agenda</vt:lpstr>
      <vt:lpstr>DaTA SouRCES*</vt:lpstr>
      <vt:lpstr>ETL/Webify Data (max)</vt:lpstr>
      <vt:lpstr>Visualizations</vt:lpstr>
      <vt:lpstr>Visualizations</vt:lpstr>
      <vt:lpstr>Demonstration (Max)</vt:lpstr>
      <vt:lpstr>Analysis (Max)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ImmigratioN Analysis</dc:title>
  <dc:creator>Scott Leslie</dc:creator>
  <cp:lastModifiedBy>Trevor Towers</cp:lastModifiedBy>
  <cp:revision>1</cp:revision>
  <dcterms:created xsi:type="dcterms:W3CDTF">2020-10-16T01:55:11Z</dcterms:created>
  <dcterms:modified xsi:type="dcterms:W3CDTF">2020-10-16T09:18:16Z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