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handoutMasterIdLst>
    <p:handoutMasterId r:id="rId15"/>
  </p:handoutMasterIdLst>
  <p:sldIdLst>
    <p:sldId id="297" r:id="rId2"/>
    <p:sldId id="284" r:id="rId3"/>
    <p:sldId id="300" r:id="rId4"/>
    <p:sldId id="298" r:id="rId5"/>
    <p:sldId id="285" r:id="rId6"/>
    <p:sldId id="286" r:id="rId7"/>
    <p:sldId id="287" r:id="rId8"/>
    <p:sldId id="288" r:id="rId9"/>
    <p:sldId id="289" r:id="rId10"/>
    <p:sldId id="291" r:id="rId11"/>
    <p:sldId id="292" r:id="rId12"/>
    <p:sldId id="295" r:id="rId13"/>
    <p:sldId id="296" r:id="rId1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3399"/>
    <a:srgbClr val="3333CC"/>
    <a:srgbClr val="FFFF66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7" autoAdjust="0"/>
    <p:restoredTop sz="94660"/>
  </p:normalViewPr>
  <p:slideViewPr>
    <p:cSldViewPr>
      <p:cViewPr varScale="1">
        <p:scale>
          <a:sx n="92" d="100"/>
          <a:sy n="92" d="100"/>
        </p:scale>
        <p:origin x="114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D434C6-9232-FDAA-0A6F-5766A0D834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5D7D134-6E87-64B4-B491-E111F8E1BB1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5ECB435-9A26-7D48-175A-8EC223C882E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F14BA1E-1C0F-C59C-2AF7-7906293C356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41681410-ED9C-4C35-A482-0919E0A3514A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itlemaster_med">
            <a:extLst>
              <a:ext uri="{FF2B5EF4-FFF2-40B4-BE49-F238E27FC236}">
                <a16:creationId xmlns:a16="http://schemas.microsoft.com/office/drawing/2014/main" id="{3FBBFFF2-E4BE-9719-8367-F145D4FB2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247148C-76F3-04A6-C202-5EA6614B13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90A2BB-42E0-5C0D-6C88-C7FD870F73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7C6DC5-FF4C-1850-D7FA-3EA51D45CF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F53546F-73AB-42B3-A98D-9E835101CD82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7049898"/>
      </p:ext>
    </p:extLst>
  </p:cSld>
  <p:clrMapOvr>
    <a:masterClrMapping/>
  </p:clrMapOvr>
  <p:transition spd="slow">
    <p:check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3A30E3F-9B0D-6889-B14E-B3BBA0BB24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BF97900-5B11-9E16-D29F-F4F86389E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E5E3036-B267-AC80-11A9-873C3DA720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E23990-2ECA-4508-8399-A189C5C7D05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0165597"/>
      </p:ext>
    </p:extLst>
  </p:cSld>
  <p:clrMapOvr>
    <a:masterClrMapping/>
  </p:clrMapOvr>
  <p:transition spd="slow">
    <p:check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51831C33-7E89-F23D-E4AD-0A7AAEE949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2CB0B81-6E61-BDEF-64C6-27BE51FE6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64F85F9-0690-6AEE-89FC-C5126F7329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42EA1-EE27-473B-B1A5-B897652BEA8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91575150"/>
      </p:ext>
    </p:extLst>
  </p:cSld>
  <p:clrMapOvr>
    <a:masterClrMapping/>
  </p:clrMapOvr>
  <p:transition spd="slow">
    <p:check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400800" cy="1219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5715000" y="1600200"/>
            <a:ext cx="3124200" cy="21717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5715000" y="3924300"/>
            <a:ext cx="3124200" cy="21717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4349EB1-1502-D319-8095-E66E53F42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642C69F-7E13-A943-FDA8-3D7D5EBBCC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82B16301-56B4-DE37-3005-B8CC730754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F769CB-DFBC-42F5-8E56-21CF0025032E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082670252"/>
      </p:ext>
    </p:extLst>
  </p:cSld>
  <p:clrMapOvr>
    <a:masterClrMapping/>
  </p:clrMapOvr>
  <p:transition spd="slow">
    <p:check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4ED5C909-528A-077A-03C3-5BC29322B6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EF6CF20-F7F7-0E4D-187A-F72143731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45BE41C-1799-D8EA-396E-F9E83901E0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0056E0-4C93-4838-A735-0624A2B7097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77780584"/>
      </p:ext>
    </p:extLst>
  </p:cSld>
  <p:clrMapOvr>
    <a:masterClrMapping/>
  </p:clrMapOvr>
  <p:transition spd="slow">
    <p:check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3ACB33BB-725B-4A78-C954-71103F821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E54F36C6-1AE9-F958-95BD-5A0F32B27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47DB7B-86FF-6322-B032-5F79ADF144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B1B1C-B417-4A73-A28E-21C1422B699F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61630358"/>
      </p:ext>
    </p:extLst>
  </p:cSld>
  <p:clrMapOvr>
    <a:masterClrMapping/>
  </p:clrMapOvr>
  <p:transition spd="slow">
    <p:check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3248F58-B4A6-36AA-7814-FC4E3096C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E324A98-8D3B-CFD7-6913-2D3947F6AF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03FC867-4853-29A5-4CF8-C0F0B9F625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27CDCB-5392-4F06-877C-66774D42AF0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830597773"/>
      </p:ext>
    </p:extLst>
  </p:cSld>
  <p:clrMapOvr>
    <a:masterClrMapping/>
  </p:clrMapOvr>
  <p:transition spd="slow">
    <p:check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B3448C76-B2D3-5287-6BDA-0872B2DF90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CDF7064-9D72-01AC-EDFC-A20E7CF1A9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D980DC6-1659-DA40-E7F7-413421149E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AA0D9F-8A46-40FB-BFD3-638FAD6BB33A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72170290"/>
      </p:ext>
    </p:extLst>
  </p:cSld>
  <p:clrMapOvr>
    <a:masterClrMapping/>
  </p:clrMapOvr>
  <p:transition spd="slow">
    <p:check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B59F17A-994A-99E5-0CA5-5E8A58ED1D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B5B7768-677F-30E7-AA50-301A625987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B8C7AF2-4205-BBBF-00D3-0DDC0368F0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2142DB-3B79-416E-AB4A-07981A39D43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15414825"/>
      </p:ext>
    </p:extLst>
  </p:cSld>
  <p:clrMapOvr>
    <a:masterClrMapping/>
  </p:clrMapOvr>
  <p:transition spd="slow">
    <p:check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441AAFC4-607F-1254-9F49-46535EBABC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FA22085-D663-B432-4FF0-3E6AF4D204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F843CE5-8C47-4F9A-3CB9-F60A088D6A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9BCB89-B898-4516-9102-0B7303F9AA24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606087062"/>
      </p:ext>
    </p:extLst>
  </p:cSld>
  <p:clrMapOvr>
    <a:masterClrMapping/>
  </p:clrMapOvr>
  <p:transition spd="slow">
    <p:check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0061CCB-FE08-B965-44A0-9F66AEDC2C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68B9816A-3B5F-4952-9E86-C55030FC5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4709A26-FBB9-0116-E6DD-B09FEC5AE8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4BB396-1F79-4178-8CAB-23A1A08E66D6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191912737"/>
      </p:ext>
    </p:extLst>
  </p:cSld>
  <p:clrMapOvr>
    <a:masterClrMapping/>
  </p:clrMapOvr>
  <p:transition spd="slow">
    <p:check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DA69F33-A9E0-3F67-93C5-1B1EF93AE3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3BC6538-8597-81FE-A465-6EF291BA3A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E092DF59-D1A9-5258-0F2D-229E44A9DC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82B086-67CB-4AD3-B7A1-3C5BBD3FD64C}" type="slidenum">
              <a:rPr lang="es-ES" altLang="es-AR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64787895"/>
      </p:ext>
    </p:extLst>
  </p:cSld>
  <p:clrMapOvr>
    <a:masterClrMapping/>
  </p:clrMapOvr>
  <p:transition spd="slow">
    <p:check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16BDC5DF-F6E5-B304-6D56-85E9054A5A7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53251" name="Rectangle 3">
              <a:extLst>
                <a:ext uri="{FF2B5EF4-FFF2-40B4-BE49-F238E27FC236}">
                  <a16:creationId xmlns:a16="http://schemas.microsoft.com/office/drawing/2014/main" id="{85175B45-17A5-0CE3-C77F-F9445329C50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s-ES">
                <a:latin typeface="Arial" charset="0"/>
              </a:endParaRPr>
            </a:p>
          </p:txBody>
        </p:sp>
        <p:pic>
          <p:nvPicPr>
            <p:cNvPr id="4105" name="Picture 4" descr="slidemaster_med3">
              <a:extLst>
                <a:ext uri="{FF2B5EF4-FFF2-40B4-BE49-F238E27FC236}">
                  <a16:creationId xmlns:a16="http://schemas.microsoft.com/office/drawing/2014/main" id="{2604D5D9-F1A9-D6C8-96E6-8A8423A47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53" name="Rectangle 5">
            <a:extLst>
              <a:ext uri="{FF2B5EF4-FFF2-40B4-BE49-F238E27FC236}">
                <a16:creationId xmlns:a16="http://schemas.microsoft.com/office/drawing/2014/main" id="{AE075F12-D6E5-A409-6D68-7FC10399AC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E9683788-1EE0-5C4E-4350-11214217A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45A40746-2A51-16E3-C8B6-CD972F466A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6" name="Rectangle 8">
            <a:extLst>
              <a:ext uri="{FF2B5EF4-FFF2-40B4-BE49-F238E27FC236}">
                <a16:creationId xmlns:a16="http://schemas.microsoft.com/office/drawing/2014/main" id="{0A997540-436F-055F-FDEE-607E6ED806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3257" name="Rectangle 9">
            <a:extLst>
              <a:ext uri="{FF2B5EF4-FFF2-40B4-BE49-F238E27FC236}">
                <a16:creationId xmlns:a16="http://schemas.microsoft.com/office/drawing/2014/main" id="{8507C55F-0B4B-1DBC-766D-F01BC05A88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C825703D-14A1-4478-BB3D-5C46DEC52918}" type="slidenum">
              <a:rPr lang="es-ES" altLang="es-AR"/>
              <a:pPr/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ransition spd="slow">
    <p:checker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14">
            <a:extLst>
              <a:ext uri="{FF2B5EF4-FFF2-40B4-BE49-F238E27FC236}">
                <a16:creationId xmlns:a16="http://schemas.microsoft.com/office/drawing/2014/main" id="{A991169E-2CF0-A1BA-63DE-D45D0C51C251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8316913" y="115888"/>
          <a:ext cx="673100" cy="659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-PAINT" r:id="rId2" imgW="1422222" imgH="6755556" progId="CorelPhotoPaint.Image.12">
                  <p:embed/>
                </p:oleObj>
              </mc:Choice>
              <mc:Fallback>
                <p:oleObj name="PHOTO-PAINT" r:id="rId2" imgW="1422222" imgH="6755556" progId="CorelPhotoPaint.Image.1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6913" y="115888"/>
                        <a:ext cx="673100" cy="659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27">
            <a:extLst>
              <a:ext uri="{FF2B5EF4-FFF2-40B4-BE49-F238E27FC236}">
                <a16:creationId xmlns:a16="http://schemas.microsoft.com/office/drawing/2014/main" id="{5B0EC80F-EB7A-4478-0C91-D25F64957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323217"/>
            <a:ext cx="446563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MX" altLang="es-AR" dirty="0">
                <a:solidFill>
                  <a:srgbClr val="003399"/>
                </a:solidFill>
              </a:rPr>
              <a:t>Tema:</a:t>
            </a:r>
          </a:p>
          <a:p>
            <a:pPr algn="ctr" eaLnBrk="1" hangingPunct="1"/>
            <a:r>
              <a:rPr lang="es-MX" altLang="es-AR" b="1" dirty="0">
                <a:solidFill>
                  <a:srgbClr val="003399"/>
                </a:solidFill>
              </a:rPr>
              <a:t>“Los Sistemas Operativos”</a:t>
            </a:r>
          </a:p>
          <a:p>
            <a:pPr algn="ctr" eaLnBrk="1" hangingPunct="1"/>
            <a:endParaRPr lang="es-ES" altLang="es-AR" dirty="0">
              <a:solidFill>
                <a:srgbClr val="003399"/>
              </a:solidFill>
            </a:endParaRPr>
          </a:p>
          <a:p>
            <a:pPr algn="ctr" eaLnBrk="1" hangingPunct="1"/>
            <a:endParaRPr lang="es-ES" altLang="es-AR" b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ransition spd="slow">
    <p:check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>
            <a:extLst>
              <a:ext uri="{FF2B5EF4-FFF2-40B4-BE49-F238E27FC236}">
                <a16:creationId xmlns:a16="http://schemas.microsoft.com/office/drawing/2014/main" id="{DE4D664B-19F0-E8C0-BF7F-D1CB38E0B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125538"/>
            <a:ext cx="669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>
                <a:solidFill>
                  <a:srgbClr val="003399"/>
                </a:solidFill>
                <a:cs typeface="Times New Roman" panose="02020603050405020304" pitchFamily="18" charset="0"/>
              </a:rPr>
              <a:t>El sistema operativo Unix tiene dos componentes fundamentales: </a:t>
            </a:r>
            <a:endParaRPr lang="es-ES" altLang="es-AR">
              <a:solidFill>
                <a:srgbClr val="003399"/>
              </a:solidFill>
            </a:endParaRP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4973FADC-B8D0-EEF3-1DBC-E59F74BB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95567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 sz="2400">
              <a:latin typeface="Times New Roman" panose="02020603050405020304" pitchFamily="18" charset="0"/>
            </a:endParaRPr>
          </a:p>
        </p:txBody>
      </p:sp>
      <p:graphicFrame>
        <p:nvGraphicFramePr>
          <p:cNvPr id="41993" name="Object 9">
            <a:extLst>
              <a:ext uri="{FF2B5EF4-FFF2-40B4-BE49-F238E27FC236}">
                <a16:creationId xmlns:a16="http://schemas.microsoft.com/office/drawing/2014/main" id="{297DDDF8-E3E8-6203-7DE6-20CFE0083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1695450"/>
          <a:ext cx="5113337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180952" imgH="4067743" progId="Paint.Picture">
                  <p:embed/>
                </p:oleObj>
              </mc:Choice>
              <mc:Fallback>
                <p:oleObj name="Imagen de mapa de bits" r:id="rId2" imgW="4180952" imgH="4067743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695450"/>
                        <a:ext cx="5113337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4" name="Rectangle 10">
            <a:extLst>
              <a:ext uri="{FF2B5EF4-FFF2-40B4-BE49-F238E27FC236}">
                <a16:creationId xmlns:a16="http://schemas.microsoft.com/office/drawing/2014/main" id="{D52705C9-F737-2079-A835-535C4EA10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49213"/>
            <a:ext cx="51768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5.- COMPONENTES BÁSICOS DE UN SISTEMA OPERATIVO</a:t>
            </a:r>
            <a:endParaRPr lang="es-E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41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21" name="Oval 13">
            <a:extLst>
              <a:ext uri="{FF2B5EF4-FFF2-40B4-BE49-F238E27FC236}">
                <a16:creationId xmlns:a16="http://schemas.microsoft.com/office/drawing/2014/main" id="{7F08E53B-6337-1806-99C8-651EB06C2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3644900"/>
            <a:ext cx="6335713" cy="1008063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73184D79-9E4E-4170-619F-4101BAFFF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54050"/>
            <a:ext cx="5927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 b="1" u="sng">
                <a:cs typeface="Times New Roman" panose="02020603050405020304" pitchFamily="18" charset="0"/>
              </a:rPr>
              <a:t>EL KERNEL:</a:t>
            </a:r>
            <a:r>
              <a:rPr lang="es-SV" altLang="es-AR">
                <a:cs typeface="Times New Roman" panose="02020603050405020304" pitchFamily="18" charset="0"/>
              </a:rPr>
              <a:t> constituye el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núcleo</a:t>
            </a:r>
            <a:r>
              <a:rPr lang="es-SV" altLang="es-AR">
                <a:cs typeface="Times New Roman" panose="02020603050405020304" pitchFamily="18" charset="0"/>
              </a:rPr>
              <a:t> del sistema operativo. Actúa como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interfaz con el hardware</a:t>
            </a:r>
            <a:r>
              <a:rPr lang="es-SV" altLang="es-AR">
                <a:cs typeface="Times New Roman" panose="02020603050405020304" pitchFamily="18" charset="0"/>
              </a:rPr>
              <a:t> del sistema. Se encarga de realizar las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funciones de más bajo nivel</a:t>
            </a:r>
            <a:r>
              <a:rPr lang="es-SV" altLang="es-AR">
                <a:cs typeface="Times New Roman" panose="02020603050405020304" pitchFamily="18" charset="0"/>
              </a:rPr>
              <a:t>, como son:</a:t>
            </a:r>
            <a:endParaRPr lang="es-SV" altLang="es-AR" b="1">
              <a:cs typeface="Arial" panose="020B0604020202020204" pitchFamily="34" charset="0"/>
            </a:endParaRP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7D6A06BB-1C7B-28D4-21BC-FEC8CF4A5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98278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s-ES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Manejo y control de los dispositivos físicos.</a:t>
            </a:r>
            <a:r>
              <a:rPr lang="es-ES" altLang="es-AR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1DB75B82-B1C9-38F7-8438-D675C4A68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271713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s-ES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Control de interrupciones.</a:t>
            </a:r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057E974A-847E-92EA-AB97-1184E905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624138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s-ES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Control de procesos y tiempos.</a:t>
            </a:r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332B5359-2EEA-ECB3-2C6F-CEFDD927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2919413"/>
            <a:ext cx="4572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s-ES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Control de ficheros.</a:t>
            </a:r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40249864-B32B-516F-1A3C-9E3C1AF99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206750"/>
            <a:ext cx="457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s-ES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Control de memoria.</a:t>
            </a:r>
            <a:endParaRPr lang="es-ES" altLang="es-AR">
              <a:latin typeface="Times New Roman" panose="02020603050405020304" pitchFamily="18" charset="0"/>
            </a:endParaRP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581DC031-DDF6-4F51-D639-7B283F9B7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3940175"/>
            <a:ext cx="6469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SV" altLang="es-AR">
                <a:cs typeface="Times New Roman" panose="02020603050405020304" pitchFamily="18" charset="0"/>
              </a:rPr>
              <a:t>Está escrito fundamentalmente en lenguaje "C" (90%) y el resto en lenguaje ensamblador.</a:t>
            </a:r>
            <a:endParaRPr lang="es-ES" altLang="es-AR">
              <a:cs typeface="Times New Roman" panose="02020603050405020304" pitchFamily="18" charset="0"/>
            </a:endParaRP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7A021AD4-D643-0799-79D3-A7CD55E1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661025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 b="1" u="sng">
                <a:cs typeface="Times New Roman" panose="02020603050405020304" pitchFamily="18" charset="0"/>
              </a:rPr>
              <a:t>EL SHELL</a:t>
            </a:r>
            <a:r>
              <a:rPr lang="es-SV" altLang="es-AR" b="1" u="sng">
                <a:cs typeface="Arial" panose="020B0604020202020204" pitchFamily="34" charset="0"/>
              </a:rPr>
              <a:t>:</a:t>
            </a:r>
            <a:r>
              <a:rPr lang="es-SV" altLang="es-AR" b="1">
                <a:cs typeface="Arial" panose="020B0604020202020204" pitchFamily="34" charset="0"/>
              </a:rPr>
              <a:t> </a:t>
            </a:r>
            <a:r>
              <a:rPr lang="es-SV" altLang="es-AR">
                <a:cs typeface="Times New Roman" panose="02020603050405020304" pitchFamily="18" charset="0"/>
              </a:rPr>
              <a:t>Es la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interfaz</a:t>
            </a:r>
            <a:r>
              <a:rPr lang="es-SV" altLang="es-AR">
                <a:cs typeface="Times New Roman" panose="02020603050405020304" pitchFamily="18" charset="0"/>
              </a:rPr>
              <a:t> del sistema operativo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con los usuarios</a:t>
            </a:r>
            <a:r>
              <a:rPr lang="es-SV" altLang="es-AR">
                <a:cs typeface="Times New Roman" panose="02020603050405020304" pitchFamily="18" charset="0"/>
              </a:rPr>
              <a:t> del mismo. Actúa como </a:t>
            </a:r>
            <a:r>
              <a:rPr lang="es-SV" altLang="es-AR">
                <a:solidFill>
                  <a:srgbClr val="3399FF"/>
                </a:solidFill>
                <a:cs typeface="Times New Roman" panose="02020603050405020304" pitchFamily="18" charset="0"/>
              </a:rPr>
              <a:t>intérprete de comandos</a:t>
            </a:r>
            <a:r>
              <a:rPr lang="es-SV" altLang="es-AR">
                <a:cs typeface="Times New Roman" panose="02020603050405020304" pitchFamily="18" charset="0"/>
              </a:rPr>
              <a:t>.</a:t>
            </a:r>
            <a:endParaRPr lang="es-SV" altLang="es-AR" b="1">
              <a:cs typeface="Arial" panose="020B0604020202020204" pitchFamily="34" charset="0"/>
            </a:endParaRPr>
          </a:p>
        </p:txBody>
      </p:sp>
      <p:sp>
        <p:nvSpPr>
          <p:cNvPr id="43019" name="Rectangle 11">
            <a:extLst>
              <a:ext uri="{FF2B5EF4-FFF2-40B4-BE49-F238E27FC236}">
                <a16:creationId xmlns:a16="http://schemas.microsoft.com/office/drawing/2014/main" id="{FC84988A-16D9-B258-D2EC-5A8DE9D89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60350"/>
            <a:ext cx="40322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5.1.- El Kernel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43020" name="Rectangle 12">
            <a:extLst>
              <a:ext uri="{FF2B5EF4-FFF2-40B4-BE49-F238E27FC236}">
                <a16:creationId xmlns:a16="http://schemas.microsoft.com/office/drawing/2014/main" id="{37C24374-E830-BCB6-A255-EBB27526C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5194300"/>
            <a:ext cx="40322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5.2.- El Shell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1" grpId="0" animBg="1"/>
      <p:bldP spid="43010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6" grpId="0" autoUpdateAnimBg="0"/>
      <p:bldP spid="43017" grpId="0" autoUpdateAnimBg="0"/>
      <p:bldP spid="4301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6" name="Text Box 6">
            <a:extLst>
              <a:ext uri="{FF2B5EF4-FFF2-40B4-BE49-F238E27FC236}">
                <a16:creationId xmlns:a16="http://schemas.microsoft.com/office/drawing/2014/main" id="{5577C606-06A5-DF04-6F31-C4080B9DC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429000"/>
            <a:ext cx="2663825" cy="2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Comandos internos</a:t>
            </a:r>
            <a:r>
              <a:rPr lang="es-SV" altLang="es-AR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son los comandos que se cargan a memoria y permanecen allí durante el tiempo que la computadora esté encendida.</a:t>
            </a:r>
            <a:endParaRPr lang="es-ES" alt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1666D503-0E1E-EC89-D11C-747EBE56B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3417888"/>
            <a:ext cx="2665412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Comandos Externos</a:t>
            </a:r>
            <a:r>
              <a:rPr lang="es-SV" altLang="es-AR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son los comandos que permanecen en el medio de almacenamiento cuando ha finalizado la carga del sistema.</a:t>
            </a:r>
            <a:endParaRPr lang="es-ES" alt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0E819716-99E1-5D5E-B9DA-90C30F64B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260350"/>
            <a:ext cx="51768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6.- CLASIFICACIÓN DE LOS COMANDOS DE UN SISTEMA OPERATIVO</a:t>
            </a:r>
            <a:endParaRPr lang="es-E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4341" name="Line 11">
            <a:extLst>
              <a:ext uri="{FF2B5EF4-FFF2-40B4-BE49-F238E27FC236}">
                <a16:creationId xmlns:a16="http://schemas.microsoft.com/office/drawing/2014/main" id="{566BF9AE-4DD0-8AFA-0815-E906FAD1C0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1628775"/>
            <a:ext cx="1296987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2" name="Line 12">
            <a:extLst>
              <a:ext uri="{FF2B5EF4-FFF2-40B4-BE49-F238E27FC236}">
                <a16:creationId xmlns:a16="http://schemas.microsoft.com/office/drawing/2014/main" id="{B5896E8B-448D-2CDC-F678-968C3982C5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1628775"/>
            <a:ext cx="1225550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4343" name="Rectangle 13">
            <a:extLst>
              <a:ext uri="{FF2B5EF4-FFF2-40B4-BE49-F238E27FC236}">
                <a16:creationId xmlns:a16="http://schemas.microsoft.com/office/drawing/2014/main" id="{57833DA7-A301-0729-75A1-C21120A9F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3284538"/>
            <a:ext cx="2663825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14344" name="Rectangle 14">
            <a:extLst>
              <a:ext uri="{FF2B5EF4-FFF2-40B4-BE49-F238E27FC236}">
                <a16:creationId xmlns:a16="http://schemas.microsoft.com/office/drawing/2014/main" id="{3D697144-7FA3-F316-8DF4-637D5F28F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3284538"/>
            <a:ext cx="2663825" cy="208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utoUpdateAnimBg="0"/>
      <p:bldP spid="4608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7">
            <a:extLst>
              <a:ext uri="{FF2B5EF4-FFF2-40B4-BE49-F238E27FC236}">
                <a16:creationId xmlns:a16="http://schemas.microsoft.com/office/drawing/2014/main" id="{A006430F-CBC6-8987-AD1F-05692045B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981075"/>
            <a:ext cx="6337300" cy="54721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AR" altLang="es-AR"/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241828E3-7CB4-96E1-B1F8-FDCB68BE5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331913"/>
            <a:ext cx="6264275" cy="421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AR"/>
              <a:t>Un sistema operativo (SO) es un conjunto de programas destinados a permitir la comunicación del usuario con un ordenador y gestionar sus recursos de manera eficiente. Comienza a trabajar cuando se enciende el ordenador, y gestiona el hardware de la máquina desde los niveles más básicos.</a:t>
            </a:r>
          </a:p>
          <a:p>
            <a:pPr eaLnBrk="1" hangingPunct="1"/>
            <a:endParaRPr lang="es-MX" altLang="es-AR"/>
          </a:p>
          <a:p>
            <a:pPr eaLnBrk="1" hangingPunct="1"/>
            <a:r>
              <a:rPr lang="es-MX" altLang="es-AR"/>
              <a:t>Hoy en día un sistema operativo se puede encontrar normalmente en la mayoría de los aparatos electrónicos complejos que podamos utilizar sin necesidad de estar conectados a un ordenador y que utilicen microprocesadores para funcionar, ya que gracias a estos podemos entender la máquina y que ésta cumpla con sus funciones; éste es el caso de: teléfonos móviles, reproductores de DVD, equipo de medición y muchos más.</a:t>
            </a:r>
            <a:endParaRPr lang="es-ES" altLang="es-AR"/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77E7B0D7-F366-07A7-0EEF-777C37B3E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115888"/>
            <a:ext cx="5176837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CONCLUSIONES FINALES</a:t>
            </a:r>
            <a:endParaRPr lang="es-E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20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http://gloom.blog.01net.com/gloom/2005/05/index.html">
            <a:extLst>
              <a:ext uri="{FF2B5EF4-FFF2-40B4-BE49-F238E27FC236}">
                <a16:creationId xmlns:a16="http://schemas.microsoft.com/office/drawing/2014/main" id="{C8FE326A-6F6D-54DA-6E2A-9143AD6A4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1484313"/>
            <a:ext cx="2578100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6" descr="http://solaris.sunfish.suginami.tokyo.jp/SD/9902/index.html">
            <a:extLst>
              <a:ext uri="{FF2B5EF4-FFF2-40B4-BE49-F238E27FC236}">
                <a16:creationId xmlns:a16="http://schemas.microsoft.com/office/drawing/2014/main" id="{E0C1BEC8-FAB5-8303-FB7D-3798C96F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652963"/>
            <a:ext cx="208438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8" descr="http://linuxlimburg.tripod.com/">
            <a:extLst>
              <a:ext uri="{FF2B5EF4-FFF2-40B4-BE49-F238E27FC236}">
                <a16:creationId xmlns:a16="http://schemas.microsoft.com/office/drawing/2014/main" id="{A8C4E20F-A432-E414-D180-D9CF844DB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4868863"/>
            <a:ext cx="1589088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WordArt 9">
            <a:extLst>
              <a:ext uri="{FF2B5EF4-FFF2-40B4-BE49-F238E27FC236}">
                <a16:creationId xmlns:a16="http://schemas.microsoft.com/office/drawing/2014/main" id="{9C330283-04E5-628F-0D2B-0C4FDC144803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059113" y="404813"/>
            <a:ext cx="51625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AR" sz="3600" kern="10">
                <a:ln w="12700">
                  <a:solidFill>
                    <a:srgbClr val="3333CC"/>
                  </a:solidFill>
                  <a:round/>
                  <a:headEnd/>
                  <a:tailEnd/>
                </a:ln>
                <a:solidFill>
                  <a:srgbClr val="B2B2B2">
                    <a:alpha val="50195"/>
                  </a:srgb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Arial Black" panose="020B0A04020102020204" pitchFamily="34" charset="0"/>
              </a:rPr>
              <a:t>Sistemas Operativos</a:t>
            </a:r>
          </a:p>
        </p:txBody>
      </p:sp>
      <p:pic>
        <p:nvPicPr>
          <p:cNvPr id="6150" name="Picture 11" descr="http://cgi.ebay.com/Apple-Macintosh-Computer-Mac-logo-T-SHIRT-Vintage-Tee_W0QQitemZ280018936968QQihZ018QQcategoryZ171QQcmdZViewItem">
            <a:extLst>
              <a:ext uri="{FF2B5EF4-FFF2-40B4-BE49-F238E27FC236}">
                <a16:creationId xmlns:a16="http://schemas.microsoft.com/office/drawing/2014/main" id="{00989E60-B0D8-B8E9-82E3-1D8CA7BB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412875"/>
            <a:ext cx="1447800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>
            <a:extLst>
              <a:ext uri="{FF2B5EF4-FFF2-40B4-BE49-F238E27FC236}">
                <a16:creationId xmlns:a16="http://schemas.microsoft.com/office/drawing/2014/main" id="{DCAACFCC-33DB-4696-7041-9FD72EF390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260350"/>
            <a:ext cx="3240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es-MX" sz="3600">
                <a:solidFill>
                  <a:srgbClr val="8C003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OBJETIVOS</a:t>
            </a: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2791B3C-3E0B-31CE-D292-D89CFA46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628775"/>
            <a:ext cx="59055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09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"/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Reconocer los principales componentes y analizar la forma en que trabaja internamente los sistemas operativos con los que cuentan los equipos de cómputo.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s-ES" altLang="es-AR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"/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Proporcionar una visión funcional del sistema operativo.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AR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"/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Introducir los conceptos necesarios para comprender las partes que componen, en general, un sistema operativo y su funcionamiento.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AR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"/>
            </a:pPr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Dar respuestas a preguntas básicas como: qué es y qué hace un sistema operativo.</a:t>
            </a:r>
          </a:p>
          <a:p>
            <a:pPr>
              <a:buFont typeface="Wingdings" panose="05000000000000000000" pitchFamily="2" charset="2"/>
              <a:buNone/>
            </a:pPr>
            <a:endParaRPr lang="es-ES" altLang="es-AR">
              <a:latin typeface="Times New Roman" panose="02020603050405020304" pitchFamily="18" charset="0"/>
            </a:endParaRPr>
          </a:p>
          <a:p>
            <a:r>
              <a:rPr lang="es-MX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    Al término del presente curso, el estudiante comprenderá el funcionamiento de los sistemas operativos centralizados para lograr un uso más eficiente del mismo.</a:t>
            </a:r>
          </a:p>
        </p:txBody>
      </p:sp>
    </p:spTree>
  </p:cSld>
  <p:clrMapOvr>
    <a:masterClrMapping/>
  </p:clrMapOvr>
  <p:transition spd="slow">
    <p:check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8ED1D6F-3C49-F18B-3DA9-90E864208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115888"/>
            <a:ext cx="6400800" cy="12192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/>
              <a:t>TEMAS Y SUBTEMAS</a:t>
            </a:r>
            <a:endParaRPr lang="es-E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DCC541B-4431-C03A-9983-768A5EE1D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1413" y="1268413"/>
            <a:ext cx="6545262" cy="51847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1.- ¿QUÉ ES UN S.O.?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1.1.- Concepto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1.2.- Características Principales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2.- PROCESO DE CARGA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3.- TIPOS DE SISTEMAS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3.1.- Sistema Monousuario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3.2.- Sistema Multiusuario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3.3.- Sistema Multitarea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4.- FUNCIONES PRINCIPALES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5.- COMPONENTES BÁSICOS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5.1.- El Kernel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5.2.- El Shell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s-MX" sz="2400"/>
              <a:t>6.- CLASIFICACIÓN DE COMANDOS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6.1.- Comandos Internos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s-MX" sz="2000"/>
              <a:t>6.1.- Comandos Externos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s-MX" sz="2400"/>
          </a:p>
          <a:p>
            <a:pPr eaLnBrk="1" hangingPunct="1">
              <a:lnSpc>
                <a:spcPct val="80000"/>
              </a:lnSpc>
              <a:defRPr/>
            </a:pPr>
            <a:endParaRPr lang="es-MX" sz="2400"/>
          </a:p>
          <a:p>
            <a:pPr eaLnBrk="1" hangingPunct="1">
              <a:lnSpc>
                <a:spcPct val="80000"/>
              </a:lnSpc>
              <a:defRPr/>
            </a:pPr>
            <a:endParaRPr lang="es-ES" sz="2400"/>
          </a:p>
        </p:txBody>
      </p:sp>
    </p:spTree>
  </p:cSld>
  <p:clrMapOvr>
    <a:masterClrMapping/>
  </p:clrMapOvr>
  <p:transition spd="slow">
    <p:check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Text Box 4">
            <a:extLst>
              <a:ext uri="{FF2B5EF4-FFF2-40B4-BE49-F238E27FC236}">
                <a16:creationId xmlns:a16="http://schemas.microsoft.com/office/drawing/2014/main" id="{166576A2-E173-2402-76BC-22B3B5BF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3619500"/>
            <a:ext cx="59404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rgbClr val="3399FF"/>
              </a:buClr>
              <a:buFont typeface="Wingdings" panose="05000000000000000000" pitchFamily="2" charset="2"/>
              <a:buChar char="v"/>
            </a:pPr>
            <a:r>
              <a:rPr lang="es-SV" altLang="es-AR">
                <a:cs typeface="Times New Roman" panose="02020603050405020304" pitchFamily="18" charset="0"/>
              </a:rPr>
              <a:t> Guían a una computadora en el cumplimiento de sus tareas.</a:t>
            </a:r>
          </a:p>
          <a:p>
            <a:pPr algn="just" eaLnBrk="1" hangingPunct="1">
              <a:spcBef>
                <a:spcPct val="50000"/>
              </a:spcBef>
              <a:buClr>
                <a:srgbClr val="3399FF"/>
              </a:buClr>
              <a:buFont typeface="Wingdings" panose="05000000000000000000" pitchFamily="2" charset="2"/>
              <a:buChar char="v"/>
            </a:pPr>
            <a:r>
              <a:rPr lang="es-SV" altLang="es-AR"/>
              <a:t> Auxilian a los programadores y programas con funciones de apoyo.</a:t>
            </a:r>
          </a:p>
          <a:p>
            <a:pPr algn="just" eaLnBrk="1" hangingPunct="1">
              <a:spcBef>
                <a:spcPct val="50000"/>
              </a:spcBef>
              <a:buClr>
                <a:srgbClr val="3399FF"/>
              </a:buClr>
              <a:buFont typeface="Wingdings" panose="05000000000000000000" pitchFamily="2" charset="2"/>
              <a:buChar char="v"/>
            </a:pPr>
            <a:r>
              <a:rPr lang="es-SV" altLang="es-AR"/>
              <a:t> Incrementan la utilidad del hardware.</a:t>
            </a:r>
          </a:p>
          <a:p>
            <a:pPr algn="just" eaLnBrk="1" hangingPunct="1">
              <a:spcBef>
                <a:spcPct val="50000"/>
              </a:spcBef>
              <a:buClr>
                <a:srgbClr val="3399FF"/>
              </a:buClr>
              <a:buFont typeface="Wingdings" panose="05000000000000000000" pitchFamily="2" charset="2"/>
              <a:buChar char="v"/>
            </a:pPr>
            <a:r>
              <a:rPr lang="es-SV" altLang="es-AR"/>
              <a:t> Antiguamente se llamaban Sistemas Administrativos ya que gran parte de sus tareas consiste en administrar los recursos de un sistema de procesamiento de datos.</a:t>
            </a:r>
          </a:p>
        </p:txBody>
      </p:sp>
      <p:sp>
        <p:nvSpPr>
          <p:cNvPr id="35850" name="Rectangle 10">
            <a:extLst>
              <a:ext uri="{FF2B5EF4-FFF2-40B4-BE49-F238E27FC236}">
                <a16:creationId xmlns:a16="http://schemas.microsoft.com/office/drawing/2014/main" id="{EB73B7EC-494B-9E60-B13F-DDDAEC7B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1.- ¿QUÉ ES UN SISTEMA OPERATIVO?</a:t>
            </a:r>
            <a:endParaRPr lang="es-E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51" name="Rectangle 11">
            <a:extLst>
              <a:ext uri="{FF2B5EF4-FFF2-40B4-BE49-F238E27FC236}">
                <a16:creationId xmlns:a16="http://schemas.microsoft.com/office/drawing/2014/main" id="{D88A32E5-8C7E-AED6-673B-57BCDB4C1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2060575"/>
            <a:ext cx="6192837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MX" altLang="es-AR"/>
              <a:t>Conjunto de programas que se integran con el hardware para facilitar al usuario, el aprovechamiento de los recursos disponibles.</a:t>
            </a:r>
            <a:endParaRPr lang="es-ES" altLang="es-AR"/>
          </a:p>
        </p:txBody>
      </p:sp>
      <p:sp>
        <p:nvSpPr>
          <p:cNvPr id="35852" name="Rectangle 12">
            <a:extLst>
              <a:ext uri="{FF2B5EF4-FFF2-40B4-BE49-F238E27FC236}">
                <a16:creationId xmlns:a16="http://schemas.microsoft.com/office/drawing/2014/main" id="{17118283-13C4-36C0-2517-57B9218F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628775"/>
            <a:ext cx="20891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1.1.- Concepto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5853" name="Rectangle 13">
            <a:extLst>
              <a:ext uri="{FF2B5EF4-FFF2-40B4-BE49-F238E27FC236}">
                <a16:creationId xmlns:a16="http://schemas.microsoft.com/office/drawing/2014/main" id="{4933CAB1-0703-4306-949C-1E27D8F6B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068638"/>
            <a:ext cx="4176712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1.2.- Características Principales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 autoUpdateAnimBg="0"/>
      <p:bldP spid="358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Text Box 4">
            <a:extLst>
              <a:ext uri="{FF2B5EF4-FFF2-40B4-BE49-F238E27FC236}">
                <a16:creationId xmlns:a16="http://schemas.microsoft.com/office/drawing/2014/main" id="{0A21AA47-8EBF-7B2B-B4F0-623550A78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875" y="1557338"/>
            <a:ext cx="59324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Cuando se enciende el ordenador, éste pasa por varias etapas antes de poder ser utilizado:</a:t>
            </a:r>
            <a:endParaRPr lang="es-SV" altLang="es-AR" b="1">
              <a:cs typeface="Times New Roman" panose="02020603050405020304" pitchFamily="18" charset="0"/>
            </a:endParaRP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296AB843-BE59-F4B0-75D2-347C99D0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213" y="2349500"/>
            <a:ext cx="54276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 u="sng">
                <a:latin typeface="Times New Roman" panose="02020603050405020304" pitchFamily="18" charset="0"/>
                <a:cs typeface="Times New Roman" panose="02020603050405020304" pitchFamily="18" charset="0"/>
              </a:rPr>
              <a:t>Primer Paso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SV" altLang="es-AR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Autocomprobación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. Se identifican los dispositivos físicamente conectados, la cantidad de memoria disponible y si ésta está en buen estado. Esto es realizado por un software localizado en dispositivos de memoria ROM. </a:t>
            </a:r>
            <a:endParaRPr lang="es-SV" altLang="es-AR" b="1">
              <a:cs typeface="Times New Roman" panose="02020603050405020304" pitchFamily="18" charset="0"/>
            </a:endParaRP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86E25CE7-CC1D-1FF0-94EF-5AB7A38DF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6225" y="4076700"/>
            <a:ext cx="5356225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 u="sng">
                <a:latin typeface="Times New Roman" panose="02020603050405020304" pitchFamily="18" charset="0"/>
                <a:cs typeface="Times New Roman" panose="02020603050405020304" pitchFamily="18" charset="0"/>
              </a:rPr>
              <a:t>Segundo Paso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s-SV" altLang="es-AR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Busqueda 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de un </a:t>
            </a:r>
            <a:r>
              <a:rPr lang="es-SV" altLang="es-AR" i="1">
                <a:solidFill>
                  <a:srgbClr val="33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 de inicio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en la computadora, que verifica si un sistema operativo está presente e inicia su proceso de carga. </a:t>
            </a:r>
            <a:endParaRPr lang="es-SV" altLang="es-AR" b="1">
              <a:cs typeface="Times New Roman" panose="02020603050405020304" pitchFamily="18" charset="0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F7652197-E201-F221-F989-B5022F74C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0" y="5373688"/>
            <a:ext cx="50673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s-SV" altLang="es-AR" u="sng">
                <a:latin typeface="Times New Roman" panose="02020603050405020304" pitchFamily="18" charset="0"/>
                <a:cs typeface="Times New Roman" panose="02020603050405020304" pitchFamily="18" charset="0"/>
              </a:rPr>
              <a:t>Tercer Paso: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el programa de inicio </a:t>
            </a:r>
            <a:r>
              <a:rPr lang="es-SV" altLang="es-AR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transfiere</a:t>
            </a: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 el control a una porción del sistema operativo para finalizar la carga.</a:t>
            </a:r>
            <a:endParaRPr lang="es-SV" altLang="es-AR" b="1">
              <a:cs typeface="Times New Roman" panose="02020603050405020304" pitchFamily="18" charset="0"/>
            </a:endParaRPr>
          </a:p>
        </p:txBody>
      </p:sp>
      <p:sp>
        <p:nvSpPr>
          <p:cNvPr id="36872" name="Rectangle 8">
            <a:extLst>
              <a:ext uri="{FF2B5EF4-FFF2-40B4-BE49-F238E27FC236}">
                <a16:creationId xmlns:a16="http://schemas.microsoft.com/office/drawing/2014/main" id="{5FD31B4F-1357-AA77-A8E5-B09D965CE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188913"/>
            <a:ext cx="6588125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2.- ¿CÓMO SE REALIZA EL PROCESO DE CARGA DEL SISTEMA OPERATIVO?</a:t>
            </a:r>
            <a:endParaRPr lang="es-E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autoUpdateAnimBg="0"/>
      <p:bldP spid="36869" grpId="0" autoUpdateAnimBg="0"/>
      <p:bldP spid="36870" grpId="0" autoUpdateAnimBg="0"/>
      <p:bldP spid="3687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Text Box 8">
            <a:extLst>
              <a:ext uri="{FF2B5EF4-FFF2-40B4-BE49-F238E27FC236}">
                <a16:creationId xmlns:a16="http://schemas.microsoft.com/office/drawing/2014/main" id="{B82B27EE-4E31-691F-41C1-89C3C6862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2493963"/>
            <a:ext cx="4752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Atiende solo a un usuario en la sesión de trabajo.</a:t>
            </a:r>
            <a:endParaRPr lang="es-ES" alt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13863297-5B26-C26A-AF73-A3176986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4011613"/>
            <a:ext cx="5400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Atienden los procesos de muchos usuarios simultáneamente. </a:t>
            </a:r>
            <a:endParaRPr lang="es-ES" alt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7155FA8C-7C6B-2F34-85FA-D9E1F5A39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9475" y="5595938"/>
            <a:ext cx="525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>
                <a:latin typeface="Times New Roman" panose="02020603050405020304" pitchFamily="18" charset="0"/>
                <a:cs typeface="Times New Roman" panose="02020603050405020304" pitchFamily="18" charset="0"/>
              </a:rPr>
              <a:t>Tiene la capacidad de atender múltiples tareas simultáneamente, no es necesariamente multiusuario.</a:t>
            </a:r>
            <a:endParaRPr lang="es-ES" altLang="es-A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900" name="Rectangle 12">
            <a:extLst>
              <a:ext uri="{FF2B5EF4-FFF2-40B4-BE49-F238E27FC236}">
                <a16:creationId xmlns:a16="http://schemas.microsoft.com/office/drawing/2014/main" id="{30B2A6B0-48D6-D573-5DC0-621F951B1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3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3.- TIPOS DE SISTEMAS OPERATIVOS</a:t>
            </a:r>
            <a:endParaRPr lang="es-ES" sz="36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907" name="Rectangle 19">
            <a:extLst>
              <a:ext uri="{FF2B5EF4-FFF2-40B4-BE49-F238E27FC236}">
                <a16:creationId xmlns:a16="http://schemas.microsoft.com/office/drawing/2014/main" id="{FE21C8B4-A904-5CF3-E9D4-04B6DD84A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1989138"/>
            <a:ext cx="40322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3.1.- Sistema Monousuario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908" name="Rectangle 20">
            <a:extLst>
              <a:ext uri="{FF2B5EF4-FFF2-40B4-BE49-F238E27FC236}">
                <a16:creationId xmlns:a16="http://schemas.microsoft.com/office/drawing/2014/main" id="{36F93B51-2706-8B12-02A4-4E7AC9D06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3184525"/>
            <a:ext cx="4032250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3.2.- Sistema Multiusuario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37909" name="Rectangle 21">
            <a:extLst>
              <a:ext uri="{FF2B5EF4-FFF2-40B4-BE49-F238E27FC236}">
                <a16:creationId xmlns:a16="http://schemas.microsoft.com/office/drawing/2014/main" id="{66A89C9B-69DF-2563-78C3-106DD0BD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906963"/>
            <a:ext cx="4032250" cy="39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0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3.3.- Sistema Multitarea</a:t>
            </a:r>
            <a:endParaRPr lang="es-ES" sz="20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6" grpId="0" autoUpdateAnimBg="0"/>
      <p:bldP spid="37897" grpId="0" autoUpdateAnimBg="0"/>
      <p:bldP spid="3789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>
            <a:extLst>
              <a:ext uri="{FF2B5EF4-FFF2-40B4-BE49-F238E27FC236}">
                <a16:creationId xmlns:a16="http://schemas.microsoft.com/office/drawing/2014/main" id="{FC0B9C0A-0C5B-DF64-9B30-5F8E6C504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188913"/>
            <a:ext cx="6988175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SV" altLang="es-AR">
                <a:cs typeface="Times New Roman" panose="02020603050405020304" pitchFamily="18" charset="0"/>
              </a:rPr>
              <a:t>Los Sistemas Operativos son la interfaz entre los usuarios</a:t>
            </a:r>
          </a:p>
          <a:p>
            <a:pPr algn="ctr" eaLnBrk="1" hangingPunct="1">
              <a:spcBef>
                <a:spcPct val="50000"/>
              </a:spcBef>
            </a:pPr>
            <a:r>
              <a:rPr lang="es-SV" altLang="es-AR">
                <a:cs typeface="Times New Roman" panose="02020603050405020304" pitchFamily="18" charset="0"/>
              </a:rPr>
              <a:t>y el hardware y entre los programas de aplicación y el hardware:</a:t>
            </a:r>
          </a:p>
        </p:txBody>
      </p:sp>
      <p:graphicFrame>
        <p:nvGraphicFramePr>
          <p:cNvPr id="2050" name="Object 5">
            <a:extLst>
              <a:ext uri="{FF2B5EF4-FFF2-40B4-BE49-F238E27FC236}">
                <a16:creationId xmlns:a16="http://schemas.microsoft.com/office/drawing/2014/main" id="{F0A6C472-3477-8EA2-2CE2-FE5CCC1B67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8913" y="1196975"/>
          <a:ext cx="5730875" cy="553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704762" imgH="4544059" progId="Paint.Picture">
                  <p:embed/>
                </p:oleObj>
              </mc:Choice>
              <mc:Fallback>
                <p:oleObj name="Imagen de mapa de bits" r:id="rId2" imgW="4704762" imgH="4544059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196975"/>
                        <a:ext cx="5730875" cy="553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2" name="Text Box 6">
            <a:extLst>
              <a:ext uri="{FF2B5EF4-FFF2-40B4-BE49-F238E27FC236}">
                <a16:creationId xmlns:a16="http://schemas.microsoft.com/office/drawing/2014/main" id="{DB00924A-1FA0-35E6-7F80-67F4BFA11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1052513"/>
            <a:ext cx="632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1. Interpreta los comandos del operador, que describen el trabajo que debe realizarse.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8E6E4F6D-59AC-A4B9-E5CB-E3CD44FD3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1844675"/>
            <a:ext cx="61436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2. Programa y desarrolla cronológicamente las funciones de entrada y salida.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9F6B1C43-7415-64D9-D637-3EE647077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2565400"/>
            <a:ext cx="60372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3. Asigna almacenamiento y otros recursos en un medio de multiprogramación.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9E69C782-DB84-1132-8A06-4CFEB7660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3429000"/>
            <a:ext cx="61928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4. Asigna dispositivos de entrada y salida a los archivos lógicos que hacen referencia los programas.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23542F0D-5BBF-537E-F302-8EE9E607F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0" y="4292600"/>
            <a:ext cx="60721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5. Administra la forma en cómo se almacenan y se recuperan los datos.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6C9C2E03-3C36-90AC-7AC9-793B035BF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5084763"/>
            <a:ext cx="58324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6. Hace efectiva la disciplina necesaria para correr muchos programas simultáneos en un medio de tiempo compartido.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F4437B34-DDF8-5A6F-47D0-C386B196A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313" y="6021388"/>
            <a:ext cx="56165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SV" altLang="es-AR" b="1">
                <a:solidFill>
                  <a:srgbClr val="003399"/>
                </a:solidFill>
                <a:cs typeface="Times New Roman" panose="02020603050405020304" pitchFamily="18" charset="0"/>
              </a:rPr>
              <a:t>7. Asigna tareas a los procesadores en un medio de multiprocesamiento.</a:t>
            </a:r>
            <a:endParaRPr lang="es-ES" altLang="es-AR" b="1">
              <a:solidFill>
                <a:srgbClr val="003399"/>
              </a:solidFill>
              <a:cs typeface="Times New Roman" panose="02020603050405020304" pitchFamily="18" charset="0"/>
            </a:endParaRPr>
          </a:p>
        </p:txBody>
      </p:sp>
      <p:sp>
        <p:nvSpPr>
          <p:cNvPr id="39952" name="Rectangle 16">
            <a:extLst>
              <a:ext uri="{FF2B5EF4-FFF2-40B4-BE49-F238E27FC236}">
                <a16:creationId xmlns:a16="http://schemas.microsoft.com/office/drawing/2014/main" id="{5214E5FC-9EC9-BAC3-32DC-7E98DEE74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49213"/>
            <a:ext cx="517683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s-MX" sz="28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4.- FUNCIONES DE UN SISTEMA OPERATIVO</a:t>
            </a:r>
            <a:endParaRPr lang="es-ES" sz="280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ransition spd="slow"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20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2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3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utoUpdateAnimBg="0"/>
      <p:bldP spid="39944" grpId="0" autoUpdateAnimBg="0"/>
      <p:bldP spid="39945" grpId="0" autoUpdateAnimBg="0"/>
      <p:bldP spid="39948" grpId="0" autoUpdateAnimBg="0"/>
      <p:bldP spid="39949" grpId="0" autoUpdateAnimBg="0"/>
      <p:bldP spid="39950" grpId="0" autoUpdateAnimBg="0"/>
      <p:bldP spid="39951" grpId="0" autoUpdateAnimBg="0"/>
    </p:bldLst>
  </p:timing>
</p:sld>
</file>

<file path=ppt/theme/theme1.xml><?xml version="1.0" encoding="utf-8"?>
<a:theme xmlns:a="http://schemas.openxmlformats.org/drawingml/2006/main" name="Propuesta">
  <a:themeElements>
    <a:clrScheme name="Propuesta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ues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puesta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uesta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uesta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uesta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uesta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uesta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uesta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uesta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FD9551C308FD4BAED2653B06E1512B" ma:contentTypeVersion="12" ma:contentTypeDescription="Crear nuevo documento." ma:contentTypeScope="" ma:versionID="d1cc1339187dc07bbd02b7dc8373983f">
  <xsd:schema xmlns:xsd="http://www.w3.org/2001/XMLSchema" xmlns:xs="http://www.w3.org/2001/XMLSchema" xmlns:p="http://schemas.microsoft.com/office/2006/metadata/properties" xmlns:ns2="64085d04-3a67-430c-989e-4b383c760e88" xmlns:ns3="90553e85-cb80-4eba-a406-7f6cf5d55063" targetNamespace="http://schemas.microsoft.com/office/2006/metadata/properties" ma:root="true" ma:fieldsID="02329f2e90bcacc0fa349ff28eb8c858" ns2:_="" ns3:_="">
    <xsd:import namespace="64085d04-3a67-430c-989e-4b383c760e88"/>
    <xsd:import namespace="90553e85-cb80-4eba-a406-7f6cf5d5506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085d04-3a67-430c-989e-4b383c760e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b4d38610-b52f-44b3-acdd-00fd7063db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553e85-cb80-4eba-a406-7f6cf5d55063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d4dd3a0-4283-4e7f-9abd-6c00dd8bc22e}" ma:internalName="TaxCatchAll" ma:showField="CatchAllData" ma:web="90553e85-cb80-4eba-a406-7f6cf5d5506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4085d04-3a67-430c-989e-4b383c760e88">
      <Terms xmlns="http://schemas.microsoft.com/office/infopath/2007/PartnerControls"/>
    </lcf76f155ced4ddcb4097134ff3c332f>
    <TaxCatchAll xmlns="90553e85-cb80-4eba-a406-7f6cf5d55063" xsi:nil="true"/>
  </documentManagement>
</p:properties>
</file>

<file path=customXml/itemProps1.xml><?xml version="1.0" encoding="utf-8"?>
<ds:datastoreItem xmlns:ds="http://schemas.openxmlformats.org/officeDocument/2006/customXml" ds:itemID="{30984BCD-B41D-43E6-81F2-C956A022CEB4}"/>
</file>

<file path=customXml/itemProps2.xml><?xml version="1.0" encoding="utf-8"?>
<ds:datastoreItem xmlns:ds="http://schemas.openxmlformats.org/officeDocument/2006/customXml" ds:itemID="{19951304-3759-47A8-B1AE-457EE1EB9A5F}"/>
</file>

<file path=customXml/itemProps3.xml><?xml version="1.0" encoding="utf-8"?>
<ds:datastoreItem xmlns:ds="http://schemas.openxmlformats.org/officeDocument/2006/customXml" ds:itemID="{AFE05CE7-6375-47A7-B59F-C716FE7D0A7E}"/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729</TotalTime>
  <Words>888</Words>
  <Application>Microsoft Office PowerPoint</Application>
  <PresentationFormat>Presentación en pantalla (4:3)</PresentationFormat>
  <Paragraphs>79</Paragraphs>
  <Slides>13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Wingdings</vt:lpstr>
      <vt:lpstr>Calibri</vt:lpstr>
      <vt:lpstr>Times New Roman</vt:lpstr>
      <vt:lpstr>Propuesta</vt:lpstr>
      <vt:lpstr>Corel PHOTO-PAINT 12.0 Image</vt:lpstr>
      <vt:lpstr>Imagen de mapa de bits</vt:lpstr>
      <vt:lpstr>Presentación de PowerPoint</vt:lpstr>
      <vt:lpstr>Presentación de PowerPoint</vt:lpstr>
      <vt:lpstr>Presentación de PowerPoint</vt:lpstr>
      <vt:lpstr>TEMAS Y SUBTEMAS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 Guillermo Cortés Villeda</dc:creator>
  <cp:lastModifiedBy>Sebastián Saldívar</cp:lastModifiedBy>
  <cp:revision>163</cp:revision>
  <dcterms:created xsi:type="dcterms:W3CDTF">2004-03-22T20:50:47Z</dcterms:created>
  <dcterms:modified xsi:type="dcterms:W3CDTF">2024-12-08T19:42:04Z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0x01010023FD9551C308FD4BAED2653B06E1512B</vt:lpwstr>
  </property>
</Properties>
</file>