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8" r:id="rId12"/>
    <p:sldId id="262" r:id="rId13"/>
    <p:sldId id="269" r:id="rId14"/>
    <p:sldId id="263" r:id="rId15"/>
    <p:sldId id="264" r:id="rId16"/>
    <p:sldId id="270" r:id="rId17"/>
    <p:sldId id="265" r:id="rId18"/>
    <p:sldId id="271" r:id="rId19"/>
    <p:sldId id="272" r:id="rId20"/>
    <p:sldId id="266" r:id="rId21"/>
    <p:sldId id="273" r:id="rId22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947" autoAdjust="0"/>
  </p:normalViewPr>
  <p:slideViewPr>
    <p:cSldViewPr showGuides="1"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18/04/2024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18/04/2024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89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Devin Veraghtert – Maxim </a:t>
            </a:r>
            <a:r>
              <a:rPr lang="en-US" dirty="0" err="1"/>
              <a:t>Peeters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geavanceerd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Built-in </a:t>
            </a:r>
            <a:r>
              <a:rPr lang="en-US" dirty="0" err="1"/>
              <a:t>functies</a:t>
            </a:r>
            <a:r>
              <a:rPr lang="en-US" dirty="0"/>
              <a:t> van python </a:t>
            </a:r>
            <a:r>
              <a:rPr lang="en-US" dirty="0" err="1"/>
              <a:t>gebruiken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Map(&lt;</a:t>
            </a:r>
            <a:r>
              <a:rPr lang="en-US" dirty="0" err="1"/>
              <a:t>functie</a:t>
            </a:r>
            <a:r>
              <a:rPr lang="en-US" dirty="0"/>
              <a:t>&gt;, &lt;lijst1&gt;, &lt;lijst2&gt;)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pow </a:t>
            </a:r>
            <a:r>
              <a:rPr lang="en-US" dirty="0" err="1"/>
              <a:t>functie</a:t>
            </a:r>
            <a:endParaRPr lang="en-US" dirty="0"/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eerste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lijst</a:t>
            </a:r>
            <a:r>
              <a:rPr lang="en-US" dirty="0">
                <a:sym typeface="Wingdings" panose="05000000000000000000" pitchFamily="2" charset="2"/>
              </a:rPr>
              <a:t> tot de </a:t>
            </a:r>
            <a:r>
              <a:rPr lang="en-US" dirty="0" err="1">
                <a:sym typeface="Wingdings" panose="05000000000000000000" pitchFamily="2" charset="2"/>
              </a:rPr>
              <a:t>macht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tweede</a:t>
            </a:r>
            <a:r>
              <a:rPr lang="en-US" dirty="0">
                <a:sym typeface="Wingdings" panose="05000000000000000000" pitchFamily="2" charset="2"/>
              </a:rPr>
              <a:t> variable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Aantal</a:t>
            </a:r>
            <a:r>
              <a:rPr lang="en-US" dirty="0"/>
              <a:t> van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1D6996-8283-EA68-1D37-0C7B9751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924944"/>
            <a:ext cx="10096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CED4A79-E5CF-609E-E1FC-B6FEA2FBF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71" y="1775103"/>
            <a:ext cx="391532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True of False </a:t>
            </a:r>
            <a:r>
              <a:rPr lang="en-US" dirty="0" err="1"/>
              <a:t>functie</a:t>
            </a:r>
            <a:endParaRPr lang="en-US" dirty="0"/>
          </a:p>
          <a:p>
            <a:pPr lvl="2"/>
            <a:r>
              <a:rPr lang="en-US" dirty="0"/>
              <a:t>De True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behouden</a:t>
            </a:r>
            <a:endParaRPr lang="en-US" dirty="0"/>
          </a:p>
          <a:p>
            <a:pPr lvl="3"/>
            <a:r>
              <a:rPr lang="en-US" dirty="0" err="1"/>
              <a:t>Teruggeven</a:t>
            </a:r>
            <a:endParaRPr lang="en-US" dirty="0"/>
          </a:p>
          <a:p>
            <a:pPr lvl="2"/>
            <a:r>
              <a:rPr lang="en-US" dirty="0"/>
              <a:t>De False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filteren</a:t>
            </a:r>
            <a:endParaRPr lang="en-US" dirty="0"/>
          </a:p>
          <a:p>
            <a:pPr lvl="3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teruggeven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filter()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F6D141C-B8B7-29F6-5591-6256FE16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78" y="4227716"/>
            <a:ext cx="21812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18600F5-B470-0B00-2D08-E4276013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1484784"/>
            <a:ext cx="366763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naam</a:t>
            </a:r>
          </a:p>
          <a:p>
            <a:pPr lvl="2"/>
            <a:r>
              <a:rPr lang="en-US" dirty="0" err="1"/>
              <a:t>Anonieme</a:t>
            </a:r>
            <a:r>
              <a:rPr lang="en-US" dirty="0"/>
              <a:t> </a:t>
            </a:r>
            <a:r>
              <a:rPr lang="en-US" dirty="0" err="1"/>
              <a:t>functie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Lambda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Syntax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Lambda </a:t>
            </a:r>
            <a:r>
              <a:rPr lang="en-US" dirty="0" err="1">
                <a:sym typeface="Wingdings" panose="05000000000000000000" pitchFamily="2" charset="2"/>
              </a:rPr>
              <a:t>parameters:expression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args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aantal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variabels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meegegeven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Kan elk </a:t>
            </a:r>
            <a:r>
              <a:rPr lang="en-US" dirty="0" err="1">
                <a:sym typeface="Wingdings" panose="05000000000000000000" pitchFamily="2" charset="2"/>
              </a:rPr>
              <a:t>aantal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zijn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functies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6EBD99E-06EF-F369-DDB3-5E0258EE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560" y="1677273"/>
            <a:ext cx="190528" cy="34295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E276E47-792E-24E8-FE37-F9FFD651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65" y="4077072"/>
            <a:ext cx="3724795" cy="20005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24BEA54-262F-5832-3688-AB5E28C38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004" y="4077072"/>
            <a:ext cx="209579" cy="16194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3E06D76-23B4-B931-CB5C-9AA1B9353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398" y="1654776"/>
            <a:ext cx="313416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map() &amp; filter()</a:t>
            </a:r>
          </a:p>
          <a:p>
            <a:pPr lvl="2"/>
            <a:r>
              <a:rPr lang="en-US" dirty="0"/>
              <a:t>Kleine </a:t>
            </a:r>
            <a:r>
              <a:rPr lang="en-US" dirty="0" err="1"/>
              <a:t>functies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Ziehier</a:t>
            </a:r>
            <a:r>
              <a:rPr lang="en-US" dirty="0"/>
              <a:t> 2 </a:t>
            </a:r>
            <a:r>
              <a:rPr lang="en-US" dirty="0" err="1"/>
              <a:t>eerdere</a:t>
            </a:r>
            <a:r>
              <a:rPr lang="en-US" dirty="0"/>
              <a:t> </a:t>
            </a:r>
            <a:r>
              <a:rPr lang="en-US" dirty="0" err="1"/>
              <a:t>voorbeelden</a:t>
            </a:r>
            <a:r>
              <a:rPr lang="en-US" dirty="0"/>
              <a:t> met lambda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Lambda</a:t>
            </a:r>
            <a:r>
              <a:rPr lang="nl-NL" dirty="0"/>
              <a:t> functies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B88C5A9-6F7C-044C-CBED-01B79624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3212976"/>
            <a:ext cx="8342263" cy="165618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B984B40-982B-6800-4B6C-C18B2AB5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63" y="3789040"/>
            <a:ext cx="1333686" cy="181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819032-4BC7-364D-6B56-43403674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263" y="4696878"/>
            <a:ext cx="1333686" cy="3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Makkelijke</a:t>
            </a:r>
            <a:r>
              <a:rPr lang="en-US" dirty="0"/>
              <a:t> &amp; </a:t>
            </a:r>
            <a:r>
              <a:rPr lang="en-US" dirty="0" err="1"/>
              <a:t>compacte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list </a:t>
            </a:r>
            <a:r>
              <a:rPr lang="en-US" dirty="0" err="1"/>
              <a:t>aanmaken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list</a:t>
            </a:r>
          </a:p>
          <a:p>
            <a:pPr lvl="2"/>
            <a:r>
              <a:rPr lang="en-US" b="1" dirty="0"/>
              <a:t>Range() </a:t>
            </a:r>
            <a:r>
              <a:rPr lang="en-US" b="1" dirty="0" err="1"/>
              <a:t>geeft</a:t>
            </a:r>
            <a:r>
              <a:rPr lang="en-US" b="1" dirty="0"/>
              <a:t> </a:t>
            </a:r>
            <a:r>
              <a:rPr lang="en-US" b="1" dirty="0" err="1"/>
              <a:t>ook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list!!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Sneller</a:t>
            </a:r>
            <a:r>
              <a:rPr lang="en-US" dirty="0"/>
              <a:t> dan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for-loop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alternatief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map() &amp; filter()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2"/>
            <a:r>
              <a:rPr lang="en-US" dirty="0"/>
              <a:t>[</a:t>
            </a:r>
            <a:r>
              <a:rPr lang="en-US" dirty="0">
                <a:solidFill>
                  <a:schemeClr val="tx1"/>
                </a:solidFill>
              </a:rPr>
              <a:t>output expression </a:t>
            </a:r>
            <a:r>
              <a:rPr lang="en-US" dirty="0">
                <a:solidFill>
                  <a:srgbClr val="FF9900"/>
                </a:solidFill>
              </a:rPr>
              <a:t>for element in </a:t>
            </a:r>
            <a:r>
              <a:rPr lang="en-US" dirty="0" err="1">
                <a:solidFill>
                  <a:srgbClr val="FF9900"/>
                </a:solidFill>
              </a:rPr>
              <a:t>iterable</a:t>
            </a: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if condition</a:t>
            </a:r>
            <a:r>
              <a:rPr lang="en-US" dirty="0"/>
              <a:t>]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</a:t>
            </a:r>
            <a:r>
              <a:rPr lang="en-US" noProof="0" dirty="0"/>
              <a:t>Comprehensions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426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E23F756-A960-9220-9C26-F7457ED1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 </a:t>
            </a:r>
            <a:r>
              <a:rPr lang="en-US" noProof="0" dirty="0"/>
              <a:t>Comprehensions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1B4A1C-9EFF-BD02-BE5B-FE5E67A98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2E08F5-6134-A4F7-B444-656F06F149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</a:t>
            </a:r>
            <a:r>
              <a:rPr lang="nl-NL" dirty="0" err="1"/>
              <a:t>Devin</a:t>
            </a:r>
            <a:r>
              <a:rPr lang="nl-NL" dirty="0"/>
              <a:t> - Maxim</a:t>
            </a:r>
            <a:endParaRPr lang="nl-B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4992E2-924E-2D8B-B1C4-B09EE3EEE0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DAE3F3"/>
              </a:clrFrom>
              <a:clrTo>
                <a:srgbClr val="DAE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268760"/>
            <a:ext cx="8334375" cy="3981450"/>
          </a:xfrm>
          <a:prstGeom prst="rect">
            <a:avLst/>
          </a:prstGeom>
          <a:noFill/>
          <a:ln>
            <a:solidFill>
              <a:srgbClr val="4584B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DBB64B4-E282-A849-EA4C-0A1D088A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73" y="5326409"/>
            <a:ext cx="4818454" cy="432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F435686-DFC1-1934-A126-4D938971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14" y="5423619"/>
            <a:ext cx="2797145" cy="3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C1DFF4-A2E4-D581-E654-B16A4ECB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normale </a:t>
            </a:r>
            <a:r>
              <a:rPr lang="nl-BE" dirty="0" err="1"/>
              <a:t>for</a:t>
            </a:r>
            <a:r>
              <a:rPr lang="nl-BE" dirty="0"/>
              <a:t>-loop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47D984BE-7FE8-1BE6-6206-112FD0F35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Normale </a:t>
            </a:r>
            <a:r>
              <a:rPr lang="nl-BE" dirty="0" err="1"/>
              <a:t>for</a:t>
            </a:r>
            <a:r>
              <a:rPr lang="nl-BE" dirty="0"/>
              <a:t>-loop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5A82037F-A98A-3257-F6E6-7D509DDA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nl-BE" dirty="0"/>
              <a:t>List </a:t>
            </a:r>
            <a:r>
              <a:rPr lang="nl-BE" dirty="0" err="1"/>
              <a:t>comprehension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84188-6C2E-FD4C-0C5F-75AFE3D4A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42FEBD-F607-82D8-304C-3A7F034C7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</a:t>
            </a:r>
            <a:r>
              <a:rPr lang="nl-NL" dirty="0" err="1"/>
              <a:t>Devin</a:t>
            </a:r>
            <a:r>
              <a:rPr lang="nl-NL" dirty="0"/>
              <a:t> - Maxim</a:t>
            </a:r>
            <a:endParaRPr lang="nl-BE" dirty="0"/>
          </a:p>
        </p:txBody>
      </p:sp>
      <p:pic>
        <p:nvPicPr>
          <p:cNvPr id="19" name="Tijdelijke aanduiding voor inhoud 18">
            <a:extLst>
              <a:ext uri="{FF2B5EF4-FFF2-40B4-BE49-F238E27FC236}">
                <a16:creationId xmlns:a16="http://schemas.microsoft.com/office/drawing/2014/main" id="{10F643DB-D7BD-D612-93B4-78A086EE14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5441" y="3186560"/>
            <a:ext cx="4529204" cy="638136"/>
          </a:xfrm>
          <a:prstGeom prst="rect">
            <a:avLst/>
          </a:prstGeom>
        </p:spPr>
      </p:pic>
      <p:pic>
        <p:nvPicPr>
          <p:cNvPr id="27" name="Tijdelijke aanduiding voor inhoud 26">
            <a:extLst>
              <a:ext uri="{FF2B5EF4-FFF2-40B4-BE49-F238E27FC236}">
                <a16:creationId xmlns:a16="http://schemas.microsoft.com/office/drawing/2014/main" id="{BD44166F-0AA4-15A8-B00B-E3CBB8D449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3828" y="2656052"/>
            <a:ext cx="3096344" cy="1446008"/>
          </a:xfrm>
        </p:spPr>
      </p:pic>
    </p:spTree>
    <p:extLst>
      <p:ext uri="{BB962C8B-B14F-4D97-AF65-F5344CB8AC3E}">
        <p14:creationId xmlns:p14="http://schemas.microsoft.com/office/powerpoint/2010/main" val="7516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Hogeschool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mag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1026" name="Picture 2" descr="6 vragen die het verschil maken - No Non Sales">
            <a:extLst>
              <a:ext uri="{FF2B5EF4-FFF2-40B4-BE49-F238E27FC236}">
                <a16:creationId xmlns:a16="http://schemas.microsoft.com/office/drawing/2014/main" id="{950BDFB2-7506-83C5-D7C1-E91BA8C8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5" y="2348880"/>
            <a:ext cx="4444964" cy="296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0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notebooks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kennen</a:t>
            </a:r>
            <a:endParaRPr lang="en-US" dirty="0"/>
          </a:p>
          <a:p>
            <a:pPr lvl="2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moeilijk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Voorbeelden</a:t>
            </a:r>
            <a:r>
              <a:rPr lang="en-US" dirty="0"/>
              <a:t> van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overlopen</a:t>
            </a:r>
            <a:r>
              <a:rPr lang="en-US" dirty="0"/>
              <a:t> </a:t>
            </a:r>
            <a:r>
              <a:rPr lang="en-US" dirty="0" err="1"/>
              <a:t>samen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voorbeelden</a:t>
            </a:r>
            <a:r>
              <a:rPr lang="en-US" dirty="0"/>
              <a:t> </a:t>
            </a:r>
            <a:r>
              <a:rPr lang="en-US" dirty="0" err="1"/>
              <a:t>bekijken</a:t>
            </a:r>
            <a:r>
              <a:rPr lang="en-US" dirty="0"/>
              <a:t> + door notebook </a:t>
            </a:r>
            <a:r>
              <a:rPr lang="en-US" dirty="0" err="1"/>
              <a:t>gaan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proberen</a:t>
            </a:r>
            <a:endParaRPr lang="en-US" dirty="0"/>
          </a:p>
          <a:p>
            <a:pPr lvl="2"/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helpen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Oefeningen maken!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627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Voorstellen</a:t>
            </a:r>
          </a:p>
          <a:p>
            <a:r>
              <a:rPr lang="nl-BE" dirty="0"/>
              <a:t>Geavanceerde</a:t>
            </a:r>
            <a:r>
              <a:rPr lang="en-US" dirty="0"/>
              <a:t> </a:t>
            </a:r>
            <a:r>
              <a:rPr lang="nl-BE" dirty="0"/>
              <a:t>functies</a:t>
            </a:r>
          </a:p>
          <a:p>
            <a:r>
              <a:rPr lang="en-US" dirty="0"/>
              <a:t>Lambda </a:t>
            </a:r>
            <a:r>
              <a:rPr lang="nl-BE" dirty="0"/>
              <a:t>functies</a:t>
            </a:r>
          </a:p>
          <a:p>
            <a:r>
              <a:rPr lang="en-US" noProof="0" dirty="0"/>
              <a:t>List Comprehensions</a:t>
            </a:r>
          </a:p>
          <a:p>
            <a:r>
              <a:rPr lang="en-US" dirty="0" err="1"/>
              <a:t>Oefeningen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gaan we allemaal leren?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Sint </a:t>
            </a:r>
            <a:r>
              <a:rPr lang="en-US" dirty="0" err="1"/>
              <a:t>Jozef</a:t>
            </a:r>
            <a:r>
              <a:rPr lang="en-US" dirty="0"/>
              <a:t> </a:t>
            </a:r>
            <a:r>
              <a:rPr lang="en-US" dirty="0" err="1"/>
              <a:t>Geel</a:t>
            </a:r>
            <a:endParaRPr lang="en-US" dirty="0"/>
          </a:p>
          <a:p>
            <a:pPr lvl="1"/>
            <a:r>
              <a:rPr lang="en-US" dirty="0" err="1"/>
              <a:t>Elektronica</a:t>
            </a:r>
            <a:r>
              <a:rPr lang="en-US" dirty="0"/>
              <a:t>-ICT </a:t>
            </a:r>
            <a:r>
              <a:rPr lang="en-US" dirty="0" err="1"/>
              <a:t>gevolgd</a:t>
            </a:r>
            <a:endParaRPr lang="en-US" dirty="0"/>
          </a:p>
          <a:p>
            <a:r>
              <a:rPr lang="en-US" dirty="0" err="1"/>
              <a:t>Studenten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de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Toegepaste</a:t>
            </a:r>
            <a:r>
              <a:rPr lang="en-US" dirty="0"/>
              <a:t> Informatica</a:t>
            </a:r>
          </a:p>
          <a:p>
            <a:pPr lvl="1"/>
            <a:r>
              <a:rPr lang="en-US" dirty="0"/>
              <a:t>Application Development / Artificial Intelligence</a:t>
            </a:r>
          </a:p>
          <a:p>
            <a:pPr lvl="1"/>
            <a:r>
              <a:rPr lang="en-US" dirty="0"/>
              <a:t>Thomas More </a:t>
            </a:r>
            <a:r>
              <a:rPr lang="nl-BE" dirty="0"/>
              <a:t>in</a:t>
            </a:r>
            <a:r>
              <a:rPr lang="en-US" dirty="0"/>
              <a:t> </a:t>
            </a:r>
            <a:r>
              <a:rPr lang="en-US" dirty="0" err="1"/>
              <a:t>Geel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zijn wij?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4098" name="Picture 2" descr="IT Factory (@ITfactory_TM) / X">
            <a:extLst>
              <a:ext uri="{FF2B5EF4-FFF2-40B4-BE49-F238E27FC236}">
                <a16:creationId xmlns:a16="http://schemas.microsoft.com/office/drawing/2014/main" id="{67527F94-954F-0813-21AF-5E76F4D0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2116718"/>
            <a:ext cx="2624563" cy="26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3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Enumerate()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Filter()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Geavanceerde functies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2052" name="Picture 4" descr="The advantages of learning Python | by João Gustavo | Analytics Vidhya |  Medium">
            <a:extLst>
              <a:ext uri="{FF2B5EF4-FFF2-40B4-BE49-F238E27FC236}">
                <a16:creationId xmlns:a16="http://schemas.microsoft.com/office/drawing/2014/main" id="{A1867A3E-ED6E-47D5-3AC3-712D889F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626463"/>
            <a:ext cx="5688632" cy="246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0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8184232" cy="4428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Traditionele</a:t>
            </a:r>
            <a:r>
              <a:rPr lang="en-US" dirty="0"/>
              <a:t> for-loops</a:t>
            </a:r>
          </a:p>
          <a:p>
            <a:pPr lvl="2"/>
            <a:r>
              <a:rPr lang="en-US" dirty="0"/>
              <a:t>List </a:t>
            </a:r>
            <a:r>
              <a:rPr lang="en-US" dirty="0" err="1"/>
              <a:t>overlopen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index tracking</a:t>
            </a:r>
          </a:p>
          <a:p>
            <a:pPr lvl="2"/>
            <a:r>
              <a:rPr lang="en-US" dirty="0"/>
              <a:t>List </a:t>
            </a:r>
            <a:r>
              <a:rPr lang="en-US" dirty="0" err="1"/>
              <a:t>overlopen</a:t>
            </a:r>
            <a:r>
              <a:rPr lang="en-US" dirty="0"/>
              <a:t> met index tracking</a:t>
            </a:r>
          </a:p>
          <a:p>
            <a:pPr lvl="2"/>
            <a:r>
              <a:rPr lang="en-US" dirty="0"/>
              <a:t>Index tracking +1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Enumerate</a:t>
            </a:r>
            <a:r>
              <a:rPr lang="nl-NL" dirty="0"/>
              <a:t>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C945BB-2078-6B80-595D-4A1758E9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772816"/>
            <a:ext cx="3686689" cy="2286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81535C6-9489-4632-C215-FE5BF745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2164322"/>
            <a:ext cx="2095792" cy="44773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00DEED4-DD3E-4E13-9BDA-914E51A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127" y="2127448"/>
            <a:ext cx="628738" cy="77163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ED1EDC8B-08FA-CC0F-AABD-F2D048D11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857" y="3044649"/>
            <a:ext cx="699008" cy="771633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35CA6DF6-0828-97BC-A456-C1C960FFF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857" y="4103973"/>
            <a:ext cx="724001" cy="75258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161FD22-A631-51B0-00EE-5FAB78A8B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6344" y="3137367"/>
            <a:ext cx="2743583" cy="48584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89CB973-024A-4677-9DB0-2C78A82DE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6344" y="4114721"/>
            <a:ext cx="264832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7968208" cy="44280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Index tracking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simpele</a:t>
            </a:r>
            <a:r>
              <a:rPr lang="en-US" sz="2600" dirty="0"/>
              <a:t> for-loop </a:t>
            </a:r>
            <a:r>
              <a:rPr lang="en-US" sz="2600" dirty="0" err="1"/>
              <a:t>gecombineerd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Enumerate() </a:t>
            </a:r>
            <a:r>
              <a:rPr lang="en-US" sz="2600" dirty="0" err="1"/>
              <a:t>geeft</a:t>
            </a:r>
            <a:r>
              <a:rPr lang="en-US" sz="2600" dirty="0"/>
              <a:t> twee loop variables</a:t>
            </a:r>
          </a:p>
          <a:p>
            <a:pPr lvl="2"/>
            <a:r>
              <a:rPr lang="en-US" sz="2600" dirty="0"/>
              <a:t>Nummer van </a:t>
            </a:r>
            <a:r>
              <a:rPr lang="en-US" sz="2600" dirty="0" err="1"/>
              <a:t>huidge</a:t>
            </a:r>
            <a:r>
              <a:rPr lang="en-US" sz="2600" dirty="0"/>
              <a:t> </a:t>
            </a:r>
            <a:r>
              <a:rPr lang="en-US" sz="2600" dirty="0" err="1"/>
              <a:t>iteratie</a:t>
            </a:r>
            <a:r>
              <a:rPr lang="en-US" sz="2600" dirty="0"/>
              <a:t> (</a:t>
            </a:r>
            <a:r>
              <a:rPr lang="en-US" sz="2600" dirty="0" err="1"/>
              <a:t>i</a:t>
            </a:r>
            <a:r>
              <a:rPr lang="en-US" sz="2600" dirty="0"/>
              <a:t>)</a:t>
            </a:r>
          </a:p>
          <a:p>
            <a:pPr lvl="2"/>
            <a:r>
              <a:rPr lang="en-US" sz="2600" dirty="0"/>
              <a:t>Value van het item op de </a:t>
            </a:r>
            <a:r>
              <a:rPr lang="en-US" sz="2600" dirty="0" err="1"/>
              <a:t>huidige</a:t>
            </a:r>
            <a:r>
              <a:rPr lang="en-US" sz="2600" dirty="0"/>
              <a:t> </a:t>
            </a:r>
            <a:r>
              <a:rPr lang="en-US" sz="2600" dirty="0" err="1"/>
              <a:t>iteratie</a:t>
            </a:r>
            <a:r>
              <a:rPr lang="en-US" sz="2600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Variables </a:t>
            </a:r>
            <a:r>
              <a:rPr lang="en-US" sz="2600" dirty="0" err="1"/>
              <a:t>mogen</a:t>
            </a:r>
            <a:r>
              <a:rPr lang="en-US" sz="2600" dirty="0"/>
              <a:t> </a:t>
            </a:r>
            <a:r>
              <a:rPr lang="en-US" sz="2600" dirty="0" err="1"/>
              <a:t>andere</a:t>
            </a:r>
            <a:r>
              <a:rPr lang="en-US" sz="2600" dirty="0"/>
              <a:t> </a:t>
            </a:r>
            <a:r>
              <a:rPr lang="en-US" sz="2600" dirty="0" err="1"/>
              <a:t>namen</a:t>
            </a:r>
            <a:r>
              <a:rPr lang="en-US" sz="2600" dirty="0"/>
              <a:t> </a:t>
            </a:r>
            <a:r>
              <a:rPr lang="en-US" sz="2600" dirty="0" err="1"/>
              <a:t>hebben</a:t>
            </a:r>
            <a:endParaRPr lang="en-US" sz="2600" dirty="0"/>
          </a:p>
          <a:p>
            <a:pPr lvl="2"/>
            <a:r>
              <a:rPr lang="en-US" sz="2600" dirty="0" err="1"/>
              <a:t>i</a:t>
            </a:r>
            <a:r>
              <a:rPr lang="en-US" sz="2600" dirty="0"/>
              <a:t> &amp; </a:t>
            </a:r>
            <a:r>
              <a:rPr lang="en-US" sz="2600" dirty="0" err="1"/>
              <a:t>enkelvoud</a:t>
            </a:r>
            <a:r>
              <a:rPr lang="en-US" sz="2600" dirty="0"/>
              <a:t> </a:t>
            </a:r>
            <a:r>
              <a:rPr lang="en-US" sz="2600" dirty="0" err="1"/>
              <a:t>meest</a:t>
            </a:r>
            <a:r>
              <a:rPr lang="en-US" sz="2600" dirty="0"/>
              <a:t> </a:t>
            </a:r>
            <a:r>
              <a:rPr lang="en-US" sz="2600" dirty="0" err="1"/>
              <a:t>gebruikt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Met het start-argument </a:t>
            </a:r>
            <a:r>
              <a:rPr lang="en-US" sz="2800" dirty="0" err="1"/>
              <a:t>kan</a:t>
            </a:r>
            <a:r>
              <a:rPr lang="en-US" sz="2800" dirty="0"/>
              <a:t> je het start </a:t>
            </a:r>
            <a:r>
              <a:rPr lang="en-US" sz="2800" dirty="0" err="1"/>
              <a:t>nummer</a:t>
            </a:r>
            <a:r>
              <a:rPr lang="en-US" sz="2800" dirty="0"/>
              <a:t> </a:t>
            </a:r>
            <a:r>
              <a:rPr lang="en-US" sz="2800" dirty="0" err="1"/>
              <a:t>zelf</a:t>
            </a:r>
            <a:r>
              <a:rPr lang="en-US" sz="2800" dirty="0"/>
              <a:t> </a:t>
            </a:r>
            <a:r>
              <a:rPr lang="en-US" sz="2800" dirty="0" err="1"/>
              <a:t>kiezen</a:t>
            </a:r>
            <a:endParaRPr lang="en-US" sz="2800" dirty="0"/>
          </a:p>
          <a:p>
            <a:pPr lvl="2"/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invloed</a:t>
            </a:r>
            <a:r>
              <a:rPr lang="en-US" sz="2400" dirty="0"/>
              <a:t> op de items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Enumerate</a:t>
            </a:r>
            <a:r>
              <a:rPr lang="nl-NL" dirty="0"/>
              <a:t>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A69179A-3F3D-978F-4BB4-D2F92E66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75024"/>
            <a:ext cx="3001927" cy="37633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8FC8A278-16C4-68EC-F00C-7279DABB4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352" y="1795845"/>
            <a:ext cx="696652" cy="68026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1B9881F-55EF-CF65-2E8E-8ED325766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7393"/>
            <a:ext cx="3761804" cy="22863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79431CAA-180E-9178-A436-936FA8011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323" y="4129706"/>
            <a:ext cx="3912839" cy="438211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D07594F5-E3DA-5263-81D8-EFF59A4C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1352" y="4567917"/>
            <a:ext cx="696652" cy="6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8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8184232" cy="44280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Traditionele</a:t>
            </a:r>
            <a:r>
              <a:rPr lang="en-US" dirty="0"/>
              <a:t> </a:t>
            </a:r>
            <a:r>
              <a:rPr lang="en-US" dirty="0" err="1"/>
              <a:t>manier</a:t>
            </a:r>
            <a:endParaRPr lang="en-US" dirty="0"/>
          </a:p>
          <a:p>
            <a:pPr lvl="2"/>
            <a:r>
              <a:rPr lang="en-US" dirty="0"/>
              <a:t>2x </a:t>
            </a:r>
            <a:r>
              <a:rPr lang="en-US" dirty="0" err="1"/>
              <a:t>nummer</a:t>
            </a:r>
            <a:r>
              <a:rPr lang="en-US" dirty="0"/>
              <a:t> van </a:t>
            </a:r>
            <a:r>
              <a:rPr lang="en-US" dirty="0" err="1"/>
              <a:t>iteratie</a:t>
            </a:r>
            <a:endParaRPr lang="en-US" dirty="0"/>
          </a:p>
          <a:p>
            <a:pPr lvl="2"/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leesbaar</a:t>
            </a:r>
            <a:endParaRPr lang="en-US" dirty="0"/>
          </a:p>
          <a:p>
            <a:pPr lvl="2"/>
            <a:r>
              <a:rPr lang="en-US" dirty="0" err="1"/>
              <a:t>Omslachtig</a:t>
            </a:r>
            <a:br>
              <a:rPr lang="en-US" dirty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</a:t>
            </a:r>
          </a:p>
          <a:p>
            <a:pPr lvl="2"/>
            <a:r>
              <a:rPr lang="en-US" dirty="0" err="1"/>
              <a:t>Elementen</a:t>
            </a:r>
            <a:r>
              <a:rPr lang="en-US" dirty="0"/>
              <a:t> van twee of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 </a:t>
            </a:r>
            <a:r>
              <a:rPr lang="en-US" dirty="0" err="1"/>
              <a:t>samenvoegen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ritsen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?</a:t>
            </a:r>
          </a:p>
          <a:p>
            <a:pPr lvl="3"/>
            <a:r>
              <a:rPr lang="en-US" dirty="0" err="1">
                <a:sym typeface="Wingdings" panose="05000000000000000000" pitchFamily="2" charset="2"/>
              </a:rPr>
              <a:t>Aantal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</a:t>
            </a:r>
            <a:r>
              <a:rPr lang="en-US" dirty="0" err="1"/>
              <a:t>leinste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telt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Zip()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1538E82-8B24-8C66-EBE8-7913FA37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92" y="1640673"/>
            <a:ext cx="3744416" cy="49492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64688F9-D407-895A-F8CA-600CD3EF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497" y="2200338"/>
            <a:ext cx="576064" cy="68953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D40AA10-59DB-911A-203D-F518EB0C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74" y="3614952"/>
            <a:ext cx="3056884" cy="346656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FBB2DF35-B8CB-6FB1-79B5-63AC48EB1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617" y="3520537"/>
            <a:ext cx="576064" cy="68953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B968E548-452D-1CC9-CDC2-FC2166423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552" y="4485674"/>
            <a:ext cx="3528392" cy="428001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FA15B07-96E8-63C1-1A31-E41F698C7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674" y="5254425"/>
            <a:ext cx="3056884" cy="355093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0DD903C-B393-ACAD-DC9B-45C0699E6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8617" y="5128691"/>
            <a:ext cx="576064" cy="548190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64E00950-5485-6938-E123-2EF412008BA8}"/>
              </a:ext>
            </a:extLst>
          </p:cNvPr>
          <p:cNvCxnSpPr>
            <a:cxnSpLocks/>
          </p:cNvCxnSpPr>
          <p:nvPr/>
        </p:nvCxnSpPr>
        <p:spPr>
          <a:xfrm>
            <a:off x="480000" y="3212976"/>
            <a:ext cx="1130463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7CA7C357-AF60-BA9C-5C8A-4AAEB9607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792" y="2262007"/>
            <a:ext cx="293410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8688288" cy="4428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Zip() &amp; Enumerate() </a:t>
            </a:r>
            <a:r>
              <a:rPr lang="en-US" dirty="0" err="1"/>
              <a:t>samenvoegen</a:t>
            </a:r>
            <a:endParaRPr lang="en-US" dirty="0"/>
          </a:p>
          <a:p>
            <a:pPr lvl="2"/>
            <a:r>
              <a:rPr lang="en-US" dirty="0"/>
              <a:t>Nested argument unpacking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Zip() </a:t>
            </a:r>
            <a:r>
              <a:rPr lang="en-US" dirty="0" err="1"/>
              <a:t>binnenin</a:t>
            </a:r>
            <a:r>
              <a:rPr lang="en-US" dirty="0"/>
              <a:t> Enumerate()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Zip() = </a:t>
            </a:r>
            <a:r>
              <a:rPr lang="en-US" dirty="0" err="1"/>
              <a:t>Elementen</a:t>
            </a:r>
            <a:r>
              <a:rPr lang="en-US" dirty="0"/>
              <a:t> van twee of </a:t>
            </a:r>
            <a:br>
              <a:rPr lang="en-US" dirty="0"/>
            </a:b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iterables</a:t>
            </a:r>
            <a:r>
              <a:rPr lang="en-US" dirty="0"/>
              <a:t> </a:t>
            </a:r>
            <a:r>
              <a:rPr lang="en-US" dirty="0" err="1"/>
              <a:t>samenvoegen</a:t>
            </a:r>
            <a:endParaRPr lang="en-US" dirty="0"/>
          </a:p>
          <a:p>
            <a:pPr lvl="2"/>
            <a:r>
              <a:rPr lang="en-US" dirty="0"/>
              <a:t>Tuple met 2 </a:t>
            </a:r>
            <a:r>
              <a:rPr lang="en-US" dirty="0" err="1"/>
              <a:t>variabelen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Enumerate() = Counter </a:t>
            </a:r>
            <a:r>
              <a:rPr lang="en-US" dirty="0" err="1"/>
              <a:t>meegeven</a:t>
            </a:r>
            <a:endParaRPr lang="en-US" dirty="0"/>
          </a:p>
          <a:p>
            <a:pPr lvl="2"/>
            <a:r>
              <a:rPr lang="en-US" dirty="0"/>
              <a:t>Index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Zip() &amp; ENUMERATE()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B67D10-D663-5D96-1B69-5C3B96B9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52" y="2315510"/>
            <a:ext cx="7334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2BE618-BA22-D118-2798-687B4E1A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509120"/>
            <a:ext cx="50387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2C20007-6108-DC87-3A84-E7242DC10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381930"/>
            <a:ext cx="5106113" cy="9335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7F51386-6FC3-4E93-2073-4BDA741EF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03" y="3822666"/>
            <a:ext cx="3780470" cy="2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0F1E04-5330-FA48-C8D7-07607A87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Vroeger</a:t>
            </a:r>
            <a:endParaRPr lang="en-US" dirty="0"/>
          </a:p>
          <a:p>
            <a:pPr lvl="2"/>
            <a:r>
              <a:rPr lang="en-US" dirty="0"/>
              <a:t>For loop</a:t>
            </a:r>
          </a:p>
          <a:p>
            <a:pPr lvl="2"/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 op alle items</a:t>
            </a:r>
          </a:p>
          <a:p>
            <a:pPr lvl="2"/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uitvoeren</a:t>
            </a:r>
            <a:r>
              <a:rPr lang="en-US" dirty="0"/>
              <a:t> op elk element van </a:t>
            </a:r>
            <a:r>
              <a:rPr lang="en-US" dirty="0" err="1"/>
              <a:t>lijst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Zonder</a:t>
            </a:r>
            <a:r>
              <a:rPr lang="en-US" dirty="0"/>
              <a:t> for loop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BDCF7A-5E37-3F6B-93E0-FB68AF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map()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9CD64F-8C70-0076-4F44-1F17940CB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DA9F91-1DE5-8A14-F7E3-B2DF009BBE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 dirty="0"/>
              <a:t>© Devin - Maxim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77A52C-C8A7-73F0-CC26-ED58D50AB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46" y="1326822"/>
            <a:ext cx="3638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1339518-0533-E69F-B38B-6142AF89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46" y="3835809"/>
            <a:ext cx="3638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B5A07A9-9E5F-78AF-4B56-30ECA04A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24" y="3055504"/>
            <a:ext cx="1047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FE49BF3-FA60-EDE8-C261-78887335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46" y="5254087"/>
            <a:ext cx="1047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7187842-0CC3-332A-BAD4-CDA62FCF2213}"/>
              </a:ext>
            </a:extLst>
          </p:cNvPr>
          <p:cNvCxnSpPr>
            <a:cxnSpLocks/>
          </p:cNvCxnSpPr>
          <p:nvPr/>
        </p:nvCxnSpPr>
        <p:spPr>
          <a:xfrm>
            <a:off x="263352" y="3501008"/>
            <a:ext cx="113772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2542B4A9-B53A-A914-622E-CC82881C1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2092007"/>
            <a:ext cx="3115110" cy="90500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471CC6A-3275-65D9-92A4-777190AEE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324" y="4649420"/>
            <a:ext cx="296268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0215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.pptx" id="{ED54B689-5828-438A-BD24-F36E3D0B8BE1}" vid="{74606596-C356-40A3-9671-58AEEA27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C8C88115-7F9B-47BC-AA65-BADDFCC88B97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fbeeldingsactivum" ma:contentTypeID="0x0101009148F5A04DDD49CBA7127AADA5FB792B00AADE34325A8B49CDA8BB4DB53328F21400F3228F8E0680774192AC1BAECC5509AD" ma:contentTypeVersion="3" ma:contentTypeDescription="Een afbeelding uploaden." ma:contentTypeScope="" ma:versionID="f51c5e50cf0a9e8078e614a2508d88f8">
  <xsd:schema xmlns:xsd="http://www.w3.org/2001/XMLSchema" xmlns:xs="http://www.w3.org/2001/XMLSchema" xmlns:p="http://schemas.microsoft.com/office/2006/metadata/properties" xmlns:ns1="http://schemas.microsoft.com/sharepoint/v3" xmlns:ns2="C8C88115-7F9B-47BC-AA65-BADDFCC88B97" xmlns:ns3="http://schemas.microsoft.com/sharepoint/v3/fields" xmlns:ns4="c8c88115-7f9b-47bc-aa65-baddfcc88b97" targetNamespace="http://schemas.microsoft.com/office/2006/metadata/properties" ma:root="true" ma:fieldsID="5ce3ee2fe6c52dda15b89bd817277219" ns1:_="" ns2:_="" ns3:_="" ns4:_="">
    <xsd:import namespace="http://schemas.microsoft.com/sharepoint/v3"/>
    <xsd:import namespace="C8C88115-7F9B-47BC-AA65-BADDFCC88B97"/>
    <xsd:import namespace="http://schemas.microsoft.com/sharepoint/v3/fields"/>
    <xsd:import namespace="c8c88115-7f9b-47bc-aa65-baddfcc88b97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Pad van URL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Bestands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-bestands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Miniatuur bestaat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Voorbeeld bestaat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Breedte" ma:internalName="ImageWidth" ma:readOnly="true">
      <xsd:simpleType>
        <xsd:restriction base="dms:Unknown"/>
      </xsd:simpleType>
    </xsd:element>
    <xsd:element name="ImageHeight" ma:index="22" nillable="true" ma:displayName="Hoogte" ma:internalName="ImageHeight" ma:readOnly="true">
      <xsd:simpleType>
        <xsd:restriction base="dms:Unknown"/>
      </xsd:simpleType>
    </xsd:element>
    <xsd:element name="ImageCreateDate" ma:index="25" nillable="true" ma:displayName="Afbeelding gemaakt op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88115-7f9b-47bc-aa65-baddfcc88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 ma:index="23" ma:displayName="Opmerkingen"/>
        <xsd:element name="keywords" minOccurs="0" maxOccurs="1" type="xsd:string" ma:index="14" ma:displayName="Trefwoorden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79AF1-9348-42A5-8BA2-CB56386F020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3f990481-ab93-40a5-af1d-fa0a4386ebd9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C8C88115-7F9B-47BC-AA65-BADDFCC88B97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768F3091-B728-4D79-A473-D5CA07C25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C88115-7F9B-47BC-AA65-BADDFCC88B97"/>
    <ds:schemaRef ds:uri="http://schemas.microsoft.com/sharepoint/v3/fields"/>
    <ds:schemaRef ds:uri="c8c88115-7f9b-47bc-aa65-baddfcc88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0</TotalTime>
  <Words>508</Words>
  <Application>Microsoft Office PowerPoint</Application>
  <PresentationFormat>Breedbeeld</PresentationFormat>
  <Paragraphs>152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Verdana</vt:lpstr>
      <vt:lpstr>Wingdings</vt:lpstr>
      <vt:lpstr>TM_presentatie_eng</vt:lpstr>
      <vt:lpstr>python geavanceerd programmeren</vt:lpstr>
      <vt:lpstr>Wat gaan we allemaal leren?</vt:lpstr>
      <vt:lpstr>Wie zijn wij?</vt:lpstr>
      <vt:lpstr>Geavanceerde functies</vt:lpstr>
      <vt:lpstr>Enumerate()</vt:lpstr>
      <vt:lpstr>Enumerate()</vt:lpstr>
      <vt:lpstr>Zip()</vt:lpstr>
      <vt:lpstr>Zip() &amp; ENUMERATE()</vt:lpstr>
      <vt:lpstr>map()</vt:lpstr>
      <vt:lpstr>map()</vt:lpstr>
      <vt:lpstr>filter()</vt:lpstr>
      <vt:lpstr>Lambda functies</vt:lpstr>
      <vt:lpstr>Lambda functies</vt:lpstr>
      <vt:lpstr>List Comprehensions</vt:lpstr>
      <vt:lpstr>List Comprehensions</vt:lpstr>
      <vt:lpstr>List comprehension vs normale for-loop</vt:lpstr>
      <vt:lpstr>Vragen?</vt:lpstr>
      <vt:lpstr>Oefeningen maken!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Toon Staes</dc:creator>
  <cp:keywords/>
  <dc:description/>
  <cp:lastModifiedBy>Devin Veraghtert</cp:lastModifiedBy>
  <cp:revision>18</cp:revision>
  <dcterms:created xsi:type="dcterms:W3CDTF">2020-05-21T12:14:29Z</dcterms:created>
  <dcterms:modified xsi:type="dcterms:W3CDTF">2024-04-18T21:12:07Z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0x0101009148F5A04DDD49CBA7127AADA5FB792B00AADE34325A8B49CDA8BB4DB53328F21400F3228F8E0680774192AC1BAECC5509AD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737;#Van Coillie Bart</vt:lpwstr>
  </property>
  <property fmtid="{D5CDD505-2E9C-101B-9397-08002B2CF9AE}" pid="11" name="MSIP_Label_c337be75-dfbb-4261-9834-ac247c7dde13_Enabled">
    <vt:lpwstr>true</vt:lpwstr>
  </property>
  <property fmtid="{D5CDD505-2E9C-101B-9397-08002B2CF9AE}" pid="12" name="MSIP_Label_c337be75-dfbb-4261-9834-ac247c7dde13_SetDate">
    <vt:lpwstr>2024-04-15T15:45:19Z</vt:lpwstr>
  </property>
  <property fmtid="{D5CDD505-2E9C-101B-9397-08002B2CF9AE}" pid="13" name="MSIP_Label_c337be75-dfbb-4261-9834-ac247c7dde13_Method">
    <vt:lpwstr>Standard</vt:lpwstr>
  </property>
  <property fmtid="{D5CDD505-2E9C-101B-9397-08002B2CF9AE}" pid="14" name="MSIP_Label_c337be75-dfbb-4261-9834-ac247c7dde13_Name">
    <vt:lpwstr>Algemeen</vt:lpwstr>
  </property>
  <property fmtid="{D5CDD505-2E9C-101B-9397-08002B2CF9AE}" pid="15" name="MSIP_Label_c337be75-dfbb-4261-9834-ac247c7dde13_SiteId">
    <vt:lpwstr>77d33cc5-c9b4-4766-95c7-ed5b515e1cce</vt:lpwstr>
  </property>
  <property fmtid="{D5CDD505-2E9C-101B-9397-08002B2CF9AE}" pid="16" name="MSIP_Label_c337be75-dfbb-4261-9834-ac247c7dde13_ActionId">
    <vt:lpwstr>8243c447-4b0c-4dba-8f07-03d0cdac968f</vt:lpwstr>
  </property>
  <property fmtid="{D5CDD505-2E9C-101B-9397-08002B2CF9AE}" pid="17" name="MSIP_Label_c337be75-dfbb-4261-9834-ac247c7dde13_ContentBits">
    <vt:lpwstr>0</vt:lpwstr>
  </property>
</Properties>
</file>