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00"/>
    <a:srgbClr val="1893D1"/>
    <a:srgbClr val="FCD435"/>
    <a:srgbClr val="FDDE5A"/>
    <a:srgbClr val="FCD129"/>
    <a:srgbClr val="3F444A"/>
    <a:srgbClr val="32383E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0DE4-D53C-4379-8DCB-F2E27A1D074A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D0F6-673C-44E2-BDA2-C93A32B7A6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9D0F6-673C-44E2-BDA2-C93A32B7A6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8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9D0F6-673C-44E2-BDA2-C93A32B7A6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5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0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8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0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AA8C-EA4E-4EAA-AEF2-4C3A0FD8FDE6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A4D6-6848-491F-AD0B-C91767B69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6072996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072995" y="-8626"/>
            <a:ext cx="6119003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олилиния 34"/>
          <p:cNvSpPr/>
          <p:nvPr/>
        </p:nvSpPr>
        <p:spPr>
          <a:xfrm>
            <a:off x="3936000" y="1270162"/>
            <a:ext cx="2136996" cy="4317677"/>
          </a:xfrm>
          <a:custGeom>
            <a:avLst/>
            <a:gdLst>
              <a:gd name="connsiteX0" fmla="*/ 2136996 w 2136996"/>
              <a:gd name="connsiteY0" fmla="*/ 0 h 4317677"/>
              <a:gd name="connsiteX1" fmla="*/ 2136996 w 2136996"/>
              <a:gd name="connsiteY1" fmla="*/ 285761 h 4317677"/>
              <a:gd name="connsiteX2" fmla="*/ 1971592 w 2136996"/>
              <a:gd name="connsiteY2" fmla="*/ 294318 h 4317677"/>
              <a:gd name="connsiteX3" fmla="*/ 317271 w 2136996"/>
              <a:gd name="connsiteY3" fmla="*/ 2172445 h 4317677"/>
              <a:gd name="connsiteX4" fmla="*/ 1971592 w 2136996"/>
              <a:gd name="connsiteY4" fmla="*/ 4050571 h 4317677"/>
              <a:gd name="connsiteX5" fmla="*/ 2136996 w 2136996"/>
              <a:gd name="connsiteY5" fmla="*/ 4059128 h 4317677"/>
              <a:gd name="connsiteX6" fmla="*/ 2136996 w 2136996"/>
              <a:gd name="connsiteY6" fmla="*/ 4317677 h 4317677"/>
              <a:gd name="connsiteX7" fmla="*/ 1939153 w 2136996"/>
              <a:gd name="connsiteY7" fmla="*/ 4307686 h 4317677"/>
              <a:gd name="connsiteX8" fmla="*/ 0 w 2136996"/>
              <a:gd name="connsiteY8" fmla="*/ 2158838 h 4317677"/>
              <a:gd name="connsiteX9" fmla="*/ 1939153 w 2136996"/>
              <a:gd name="connsiteY9" fmla="*/ 9990 h 431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6996" h="4317677">
                <a:moveTo>
                  <a:pt x="2136996" y="0"/>
                </a:moveTo>
                <a:lnTo>
                  <a:pt x="2136996" y="285761"/>
                </a:lnTo>
                <a:lnTo>
                  <a:pt x="1971592" y="294318"/>
                </a:lnTo>
                <a:cubicBezTo>
                  <a:pt x="1042385" y="390996"/>
                  <a:pt x="317271" y="1194966"/>
                  <a:pt x="317271" y="2172445"/>
                </a:cubicBezTo>
                <a:cubicBezTo>
                  <a:pt x="317271" y="3149923"/>
                  <a:pt x="1042385" y="3953893"/>
                  <a:pt x="1971592" y="4050571"/>
                </a:cubicBezTo>
                <a:lnTo>
                  <a:pt x="2136996" y="4059128"/>
                </a:lnTo>
                <a:lnTo>
                  <a:pt x="2136996" y="4317677"/>
                </a:lnTo>
                <a:lnTo>
                  <a:pt x="1939153" y="4307686"/>
                </a:lnTo>
                <a:cubicBezTo>
                  <a:pt x="849959" y="4197073"/>
                  <a:pt x="0" y="3277215"/>
                  <a:pt x="0" y="2158838"/>
                </a:cubicBezTo>
                <a:cubicBezTo>
                  <a:pt x="0" y="1040461"/>
                  <a:pt x="849959" y="120603"/>
                  <a:pt x="1939153" y="9990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РАЗРАБОТКА ИНТЕРФЕЙСА ПРИЛОЖЕНИЯ</a:t>
            </a:r>
          </a:p>
          <a:p>
            <a:r>
              <a:rPr lang="ru-RU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«УМНОГО ДОМА»</a:t>
            </a:r>
          </a:p>
          <a:p>
            <a:endParaRPr lang="ru-RU" dirty="0"/>
          </a:p>
        </p:txBody>
      </p:sp>
      <p:sp>
        <p:nvSpPr>
          <p:cNvPr id="36" name="Полилиния 35"/>
          <p:cNvSpPr/>
          <p:nvPr/>
        </p:nvSpPr>
        <p:spPr>
          <a:xfrm rot="10800000">
            <a:off x="6072996" y="1278788"/>
            <a:ext cx="2136996" cy="4317677"/>
          </a:xfrm>
          <a:custGeom>
            <a:avLst/>
            <a:gdLst>
              <a:gd name="connsiteX0" fmla="*/ 2136996 w 2136996"/>
              <a:gd name="connsiteY0" fmla="*/ 0 h 4317677"/>
              <a:gd name="connsiteX1" fmla="*/ 2136996 w 2136996"/>
              <a:gd name="connsiteY1" fmla="*/ 285761 h 4317677"/>
              <a:gd name="connsiteX2" fmla="*/ 1971592 w 2136996"/>
              <a:gd name="connsiteY2" fmla="*/ 294318 h 4317677"/>
              <a:gd name="connsiteX3" fmla="*/ 317271 w 2136996"/>
              <a:gd name="connsiteY3" fmla="*/ 2172445 h 4317677"/>
              <a:gd name="connsiteX4" fmla="*/ 1971592 w 2136996"/>
              <a:gd name="connsiteY4" fmla="*/ 4050571 h 4317677"/>
              <a:gd name="connsiteX5" fmla="*/ 2136996 w 2136996"/>
              <a:gd name="connsiteY5" fmla="*/ 4059128 h 4317677"/>
              <a:gd name="connsiteX6" fmla="*/ 2136996 w 2136996"/>
              <a:gd name="connsiteY6" fmla="*/ 4317677 h 4317677"/>
              <a:gd name="connsiteX7" fmla="*/ 1939153 w 2136996"/>
              <a:gd name="connsiteY7" fmla="*/ 4307686 h 4317677"/>
              <a:gd name="connsiteX8" fmla="*/ 0 w 2136996"/>
              <a:gd name="connsiteY8" fmla="*/ 2158838 h 4317677"/>
              <a:gd name="connsiteX9" fmla="*/ 1939153 w 2136996"/>
              <a:gd name="connsiteY9" fmla="*/ 9990 h 431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6996" h="4317677">
                <a:moveTo>
                  <a:pt x="2136996" y="0"/>
                </a:moveTo>
                <a:lnTo>
                  <a:pt x="2136996" y="285761"/>
                </a:lnTo>
                <a:lnTo>
                  <a:pt x="1971592" y="294318"/>
                </a:lnTo>
                <a:cubicBezTo>
                  <a:pt x="1042385" y="390996"/>
                  <a:pt x="317271" y="1194966"/>
                  <a:pt x="317271" y="2172445"/>
                </a:cubicBezTo>
                <a:cubicBezTo>
                  <a:pt x="317271" y="3149923"/>
                  <a:pt x="1042385" y="3953893"/>
                  <a:pt x="1971592" y="4050571"/>
                </a:cubicBezTo>
                <a:lnTo>
                  <a:pt x="2136996" y="4059128"/>
                </a:lnTo>
                <a:lnTo>
                  <a:pt x="2136996" y="4317677"/>
                </a:lnTo>
                <a:lnTo>
                  <a:pt x="1939153" y="4307686"/>
                </a:lnTo>
                <a:cubicBezTo>
                  <a:pt x="849959" y="4197073"/>
                  <a:pt x="0" y="3277215"/>
                  <a:pt x="0" y="2158838"/>
                </a:cubicBezTo>
                <a:cubicBezTo>
                  <a:pt x="0" y="1040461"/>
                  <a:pt x="849959" y="120603"/>
                  <a:pt x="1939153" y="99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Дипломная</a:t>
            </a:r>
            <a:r>
              <a:rPr lang="ru-RU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работа</a:t>
            </a:r>
            <a:endParaRPr lang="ru-RU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0" y="3109823"/>
            <a:ext cx="158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668000" y="3020683"/>
            <a:ext cx="151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09992" y="5457735"/>
            <a:ext cx="372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Выполнил: Пирязев М.В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Преподаватель: Близнёв А.Е</a:t>
            </a:r>
            <a:endParaRPr lang="ru-RU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4074"/>
          </a:xfrm>
        </p:spPr>
      </p:pic>
      <p:sp>
        <p:nvSpPr>
          <p:cNvPr id="5" name="Прямоугольный треугольник 4"/>
          <p:cNvSpPr/>
          <p:nvPr/>
        </p:nvSpPr>
        <p:spPr>
          <a:xfrm rot="16200000">
            <a:off x="6543041" y="1195115"/>
            <a:ext cx="4788261" cy="6509656"/>
          </a:xfrm>
          <a:prstGeom prst="rtTriangle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70775" y="4945224"/>
            <a:ext cx="282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Мои контакты: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+7-980-564-41-43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piryazev.max@yandex.ru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7928" y="1595535"/>
            <a:ext cx="63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ln w="22225">
                  <a:noFill/>
                  <a:prstDash val="solid"/>
                </a:ln>
                <a:solidFill>
                  <a:srgbClr val="FEC200"/>
                </a:solidFill>
                <a:latin typeface="Bahnschrift SemiBold Condensed" panose="020B0502040204020203" pitchFamily="34" charset="0"/>
              </a:rPr>
              <a:t>Спасибо за внимание!</a:t>
            </a:r>
            <a:endParaRPr lang="ru-RU" sz="6000" b="1" dirty="0">
              <a:ln w="22225">
                <a:noFill/>
                <a:prstDash val="solid"/>
              </a:ln>
              <a:solidFill>
                <a:srgbClr val="FEC2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Блок-схема: процесс 5"/>
          <p:cNvSpPr/>
          <p:nvPr/>
        </p:nvSpPr>
        <p:spPr>
          <a:xfrm>
            <a:off x="5098727" y="0"/>
            <a:ext cx="6660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1894" y="365126"/>
            <a:ext cx="5901906" cy="1308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Bahnschrift SemiBold Condensed" panose="020B0502040204020203" pitchFamily="34" charset="0"/>
              </a:rPr>
              <a:t>Цель работы</a:t>
            </a:r>
            <a:endParaRPr lang="ru-RU" sz="3600" b="1" dirty="0">
              <a:latin typeface="Bahnschrift SemiBold Condensed" panose="020B0502040204020203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236235" y="1932316"/>
            <a:ext cx="1121434" cy="0"/>
          </a:xfrm>
          <a:prstGeom prst="line">
            <a:avLst/>
          </a:prstGeom>
          <a:ln w="28575">
            <a:solidFill>
              <a:srgbClr val="FCD4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6235" y="1627807"/>
            <a:ext cx="6389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рименение</a:t>
            </a:r>
            <a:r>
              <a:rPr lang="en-US" sz="2400" dirty="0" smtClean="0"/>
              <a:t> </a:t>
            </a:r>
            <a:r>
              <a:rPr lang="ru-RU" sz="2400" dirty="0" smtClean="0"/>
              <a:t>знаний </a:t>
            </a:r>
            <a:r>
              <a:rPr lang="ru-RU" sz="2400" dirty="0" smtClean="0"/>
              <a:t>и </a:t>
            </a:r>
            <a:r>
              <a:rPr lang="ru-RU" sz="2400" dirty="0" smtClean="0"/>
              <a:t>навыков разработки</a:t>
            </a:r>
            <a:endParaRPr lang="en-US" sz="2400" dirty="0" smtClean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 Расширение практических навыков</a:t>
            </a:r>
            <a:endParaRPr lang="en-US" sz="2400" dirty="0" smtClean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оздать </a:t>
            </a:r>
            <a:r>
              <a:rPr lang="ru-RU" sz="2400" dirty="0" smtClean="0"/>
              <a:t>понятный и удобный </a:t>
            </a:r>
            <a:r>
              <a:rPr lang="ru-RU" sz="2400" dirty="0" smtClean="0"/>
              <a:t>интерфейс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0504097" y="5078083"/>
            <a:ext cx="1121434" cy="0"/>
          </a:xfrm>
          <a:prstGeom prst="line">
            <a:avLst/>
          </a:prstGeom>
          <a:ln w="28575">
            <a:solidFill>
              <a:srgbClr val="FCD4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25" y="167245"/>
            <a:ext cx="3340466" cy="64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54" y="1825625"/>
            <a:ext cx="5028491" cy="4351338"/>
          </a:xfrm>
        </p:spPr>
      </p:pic>
      <p:sp>
        <p:nvSpPr>
          <p:cNvPr id="5" name="Прямоугольник 4"/>
          <p:cNvSpPr/>
          <p:nvPr/>
        </p:nvSpPr>
        <p:spPr>
          <a:xfrm>
            <a:off x="6119003" y="0"/>
            <a:ext cx="6072996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0" y="0"/>
            <a:ext cx="6119003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9003" y="246289"/>
            <a:ext cx="607299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Основные технологии используемые в работе:</a:t>
            </a:r>
            <a:r>
              <a:rPr lang="en-US" sz="2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endParaRPr lang="ru-RU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1" y="821094"/>
            <a:ext cx="4819840" cy="41707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658030" y="1180610"/>
            <a:ext cx="1408922" cy="361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HTML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CSS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VS CODE</a:t>
            </a:r>
            <a:endParaRPr lang="ru-RU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60729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Мобильное приложение предназначено для обеспечения максимальной эффективности работы пользователей</a:t>
            </a:r>
          </a:p>
          <a:p>
            <a:pPr algn="ctr"/>
            <a:r>
              <a:rPr lang="ru-RU" dirty="0" smtClean="0"/>
              <a:t>Удобство</a:t>
            </a:r>
          </a:p>
          <a:p>
            <a:pPr algn="ctr"/>
            <a:r>
              <a:rPr lang="ru-RU" dirty="0" smtClean="0"/>
              <a:t>Более быстрая навигация и доступность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6072997" y="0"/>
            <a:ext cx="6119003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6072995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Bahnschrift SemiBold Condensed" panose="020B0502040204020203" pitchFamily="34" charset="0"/>
              </a:rPr>
              <a:t>Возможность мобильного приложения</a:t>
            </a:r>
            <a:endParaRPr lang="ru-RU" sz="3600" dirty="0">
              <a:latin typeface="Bahnschrift SemiBold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66531" y="1408922"/>
            <a:ext cx="1268963" cy="0"/>
          </a:xfrm>
          <a:prstGeom prst="line">
            <a:avLst/>
          </a:prstGeom>
          <a:ln w="28575">
            <a:solidFill>
              <a:srgbClr val="FE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" y="1543860"/>
            <a:ext cx="60729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Обеспечить максимальную эффективность </a:t>
            </a:r>
            <a:r>
              <a:rPr lang="ru-RU" sz="2400" dirty="0" smtClean="0">
                <a:latin typeface="Bahnschrift Condensed" panose="020B0502040204020203" pitchFamily="34" charset="0"/>
              </a:rPr>
              <a:t>работы пользователей</a:t>
            </a:r>
          </a:p>
          <a:p>
            <a:endParaRPr lang="ru-RU" sz="2400" dirty="0" smtClean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Удобство в использовании</a:t>
            </a:r>
          </a:p>
          <a:p>
            <a:endParaRPr lang="ru-RU" sz="2400" dirty="0" smtClean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Более быстрая навигация и доступность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Экономия личного времени</a:t>
            </a:r>
          </a:p>
          <a:p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4585556" y="4753788"/>
            <a:ext cx="1268963" cy="0"/>
          </a:xfrm>
          <a:prstGeom prst="line">
            <a:avLst/>
          </a:prstGeom>
          <a:ln w="28575">
            <a:solidFill>
              <a:srgbClr val="FE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35" y="365125"/>
            <a:ext cx="3819525" cy="3790950"/>
          </a:xfrm>
        </p:spPr>
      </p:pic>
      <p:sp>
        <p:nvSpPr>
          <p:cNvPr id="13" name="TextBox 12"/>
          <p:cNvSpPr txBox="1"/>
          <p:nvPr/>
        </p:nvSpPr>
        <p:spPr>
          <a:xfrm>
            <a:off x="6869823" y="4251895"/>
            <a:ext cx="45253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1893D1"/>
                </a:solidFill>
              </a:rPr>
              <a:t>МОЙ ДОМ</a:t>
            </a:r>
          </a:p>
          <a:p>
            <a:pPr algn="ctr"/>
            <a:r>
              <a:rPr lang="ru-RU" dirty="0" smtClean="0">
                <a:solidFill>
                  <a:srgbClr val="1893D1"/>
                </a:solidFill>
              </a:rPr>
              <a:t>УМНЫЙ ДОМ, УМНЫЕ РЕШЕНИЯ</a:t>
            </a:r>
            <a:endParaRPr lang="ru-RU" dirty="0">
              <a:solidFill>
                <a:srgbClr val="189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9331" y="0"/>
            <a:ext cx="6082327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72996" y="0"/>
            <a:ext cx="611900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Мобильное приложение предназначено для обеспечения максимальной эффективности работы пользователей</a:t>
            </a:r>
          </a:p>
          <a:p>
            <a:pPr algn="ctr"/>
            <a:r>
              <a:rPr lang="ru-RU" dirty="0" smtClean="0"/>
              <a:t>Удобство</a:t>
            </a:r>
          </a:p>
          <a:p>
            <a:pPr algn="ctr"/>
            <a:r>
              <a:rPr lang="ru-RU" dirty="0" smtClean="0"/>
              <a:t>Более быстрая навигация и доступность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3984" y="365125"/>
            <a:ext cx="4439816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Bahnschrift SemiBold Condensed" panose="020B0502040204020203" pitchFamily="34" charset="0"/>
              </a:rPr>
              <a:t>Описание</a:t>
            </a:r>
            <a:r>
              <a:rPr lang="ru-RU" sz="3600" dirty="0" smtClean="0">
                <a:latin typeface="Bahnschrift SemiBold Condensed" panose="020B0502040204020203" pitchFamily="34" charset="0"/>
              </a:rPr>
              <a:t> интерфейса</a:t>
            </a:r>
            <a:endParaRPr lang="ru-RU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3495" y="1690688"/>
            <a:ext cx="49494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Регулировка температуры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Регулировка влажности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Регулировка света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Включение робота пылесоса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Bahnschrift Condensed" panose="020B0502040204020203" pitchFamily="34" charset="0"/>
              </a:rPr>
              <a:t>Включение чайника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344817" y="1408922"/>
            <a:ext cx="1343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623049" y="6395384"/>
            <a:ext cx="1343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21" y="163728"/>
            <a:ext cx="3415621" cy="65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-23003" y="-8626"/>
            <a:ext cx="6119003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72996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Функционал мобильного приложения</a:t>
            </a:r>
            <a:endParaRPr 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23" y="3106492"/>
            <a:ext cx="510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В регистрационной форме реализовано валидация данных, запоминание введенных данных посредством </a:t>
            </a: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LocalStorage</a:t>
            </a:r>
          </a:p>
          <a:p>
            <a:pPr algn="just"/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106236" y="2798816"/>
            <a:ext cx="9057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5072331" y="4529851"/>
            <a:ext cx="9057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23" y="690023"/>
            <a:ext cx="2762553" cy="54869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96" y="690023"/>
            <a:ext cx="2788666" cy="54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0" y="-8626"/>
            <a:ext cx="5546785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Condensed" panose="020B0502040204020203" pitchFamily="34" charset="0"/>
              </a:rPr>
              <a:t>Регулировка основных показателей дома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46785" y="0"/>
            <a:ext cx="6622211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6542"/>
            <a:ext cx="2553418" cy="5149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650" y="1026543"/>
            <a:ext cx="2553418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6719975" cy="1325563"/>
          </a:xfrm>
        </p:spPr>
        <p:txBody>
          <a:bodyPr>
            <a:normAutofit/>
          </a:bodyPr>
          <a:lstStyle/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0"/>
            <a:ext cx="5210356" cy="6858000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sz="2400" dirty="0" smtClean="0">
                <a:latin typeface="Bahnschrift Condensed" panose="020B0502040204020203" pitchFamily="34" charset="0"/>
              </a:rPr>
              <a:t>Управление роботом пылесосом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10356" y="0"/>
            <a:ext cx="7013274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66" y="741782"/>
            <a:ext cx="2674629" cy="51673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086" y="695107"/>
            <a:ext cx="2700069" cy="52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0" y="-8626"/>
            <a:ext cx="5546785" cy="6866626"/>
          </a:xfrm>
          <a:prstGeom prst="flowChartProcess">
            <a:avLst/>
          </a:prstGeom>
          <a:solidFill>
            <a:srgbClr val="FCD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ahnschrift Condensed" panose="020B0502040204020203" pitchFamily="34" charset="0"/>
              </a:rPr>
              <a:t>Управление чайником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10356" y="0"/>
            <a:ext cx="7013274" cy="6858000"/>
          </a:xfrm>
          <a:prstGeom prst="rect">
            <a:avLst/>
          </a:prstGeom>
          <a:gradFill flip="none" rotWithShape="1">
            <a:gsLst>
              <a:gs pos="0">
                <a:srgbClr val="111111"/>
              </a:gs>
              <a:gs pos="50000">
                <a:srgbClr val="32383E"/>
              </a:gs>
              <a:gs pos="100000">
                <a:srgbClr val="3F444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85" y="912531"/>
            <a:ext cx="2644375" cy="5024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854" y="912531"/>
            <a:ext cx="2644375" cy="50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152</Words>
  <Application>Microsoft Office PowerPoint</Application>
  <PresentationFormat>Широкоэкранный</PresentationFormat>
  <Paragraphs>47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Bahnschrift Condensed</vt:lpstr>
      <vt:lpstr>Bahnschrift SemiBold Condensed</vt:lpstr>
      <vt:lpstr>Calibri</vt:lpstr>
      <vt:lpstr>Calibri Light</vt:lpstr>
      <vt:lpstr>Segoe UI Black</vt:lpstr>
      <vt:lpstr>Wingdings</vt:lpstr>
      <vt:lpstr>Тема Office</vt:lpstr>
      <vt:lpstr> Дипломная работа</vt:lpstr>
      <vt:lpstr>Цель работы</vt:lpstr>
      <vt:lpstr>Основные технологии используемые в работе: </vt:lpstr>
      <vt:lpstr>Возможность мобильного приложения</vt:lpstr>
      <vt:lpstr>Описание интерфейса</vt:lpstr>
      <vt:lpstr>Функционал мобильного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Admin</dc:creator>
  <cp:lastModifiedBy>Admin</cp:lastModifiedBy>
  <cp:revision>35</cp:revision>
  <dcterms:created xsi:type="dcterms:W3CDTF">2024-12-09T18:43:20Z</dcterms:created>
  <dcterms:modified xsi:type="dcterms:W3CDTF">2024-12-17T20:44:48Z</dcterms:modified>
</cp:coreProperties>
</file>