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8" r:id="rId6"/>
    <p:sldId id="269" r:id="rId7"/>
    <p:sldId id="271" r:id="rId8"/>
    <p:sldId id="278" r:id="rId9"/>
    <p:sldId id="277" r:id="rId10"/>
    <p:sldId id="282" r:id="rId11"/>
    <p:sldId id="283" r:id="rId12"/>
    <p:sldId id="284" r:id="rId13"/>
    <p:sldId id="285" r:id="rId14"/>
    <p:sldId id="429" r:id="rId15"/>
    <p:sldId id="287" r:id="rId16"/>
    <p:sldId id="293" r:id="rId17"/>
    <p:sldId id="419" r:id="rId18"/>
    <p:sldId id="421" r:id="rId19"/>
    <p:sldId id="422" r:id="rId20"/>
    <p:sldId id="423" r:id="rId21"/>
    <p:sldId id="424" r:id="rId22"/>
    <p:sldId id="425" r:id="rId23"/>
    <p:sldId id="426" r:id="rId24"/>
    <p:sldId id="295" r:id="rId25"/>
    <p:sldId id="427" r:id="rId26"/>
    <p:sldId id="42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0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A697A7EA-EE44-4CB6-82A8-078FC09D5E36}"/>
    <pc:docChg chg="custSel delSld modMainMaster">
      <pc:chgData name="Richard Brooks (RIB) | VIA" userId="d218e636-6c12-4060-8e5d-4173eee525b6" providerId="ADAL" clId="{A697A7EA-EE44-4CB6-82A8-078FC09D5E36}" dt="2022-01-24T22:52:30.925" v="14" actId="2696"/>
      <pc:docMkLst>
        <pc:docMk/>
      </pc:docMkLst>
      <pc:sldChg chg="del">
        <pc:chgData name="Richard Brooks (RIB) | VIA" userId="d218e636-6c12-4060-8e5d-4173eee525b6" providerId="ADAL" clId="{A697A7EA-EE44-4CB6-82A8-078FC09D5E36}" dt="2022-01-24T22:52:06.460" v="11" actId="2696"/>
        <pc:sldMkLst>
          <pc:docMk/>
          <pc:sldMk cId="203590985" sldId="430"/>
        </pc:sldMkLst>
      </pc:sldChg>
      <pc:sldChg chg="del">
        <pc:chgData name="Richard Brooks (RIB) | VIA" userId="d218e636-6c12-4060-8e5d-4173eee525b6" providerId="ADAL" clId="{A697A7EA-EE44-4CB6-82A8-078FC09D5E36}" dt="2022-01-24T22:52:29.644" v="13" actId="2696"/>
        <pc:sldMkLst>
          <pc:docMk/>
          <pc:sldMk cId="0" sldId="431"/>
        </pc:sldMkLst>
      </pc:sldChg>
      <pc:sldChg chg="del">
        <pc:chgData name="Richard Brooks (RIB) | VIA" userId="d218e636-6c12-4060-8e5d-4173eee525b6" providerId="ADAL" clId="{A697A7EA-EE44-4CB6-82A8-078FC09D5E36}" dt="2022-01-24T22:52:30.925" v="14" actId="2696"/>
        <pc:sldMkLst>
          <pc:docMk/>
          <pc:sldMk cId="0" sldId="433"/>
        </pc:sldMkLst>
      </pc:sldChg>
      <pc:sldChg chg="del">
        <pc:chgData name="Richard Brooks (RIB) | VIA" userId="d218e636-6c12-4060-8e5d-4173eee525b6" providerId="ADAL" clId="{A697A7EA-EE44-4CB6-82A8-078FC09D5E36}" dt="2022-01-24T22:52:24.002" v="12" actId="2696"/>
        <pc:sldMkLst>
          <pc:docMk/>
          <pc:sldMk cId="3241172625" sldId="435"/>
        </pc:sldMkLst>
      </pc:sldChg>
      <pc:sldMasterChg chg="modSldLayout">
        <pc:chgData name="Richard Brooks (RIB) | VIA" userId="d218e636-6c12-4060-8e5d-4173eee525b6" providerId="ADAL" clId="{A697A7EA-EE44-4CB6-82A8-078FC09D5E36}" dt="2022-01-24T22:47:52.749" v="10" actId="20577"/>
        <pc:sldMasterMkLst>
          <pc:docMk/>
          <pc:sldMasterMk cId="2258810760" sldId="2147483660"/>
        </pc:sldMasterMkLst>
        <pc:sldLayoutChg chg="modSp">
          <pc:chgData name="Richard Brooks (RIB) | VIA" userId="d218e636-6c12-4060-8e5d-4173eee525b6" providerId="ADAL" clId="{A697A7EA-EE44-4CB6-82A8-078FC09D5E36}" dt="2022-01-24T22:47:52.749" v="10" actId="20577"/>
          <pc:sldLayoutMkLst>
            <pc:docMk/>
            <pc:sldMasterMk cId="2258810760" sldId="2147483660"/>
            <pc:sldLayoutMk cId="977714549" sldId="2147483662"/>
          </pc:sldLayoutMkLst>
          <pc:spChg chg="mod">
            <ac:chgData name="Richard Brooks (RIB) | VIA" userId="d218e636-6c12-4060-8e5d-4173eee525b6" providerId="ADAL" clId="{A697A7EA-EE44-4CB6-82A8-078FC09D5E36}" dt="2022-01-24T22:47:52.749" v="10" actId="20577"/>
            <ac:spMkLst>
              <pc:docMk/>
              <pc:sldMasterMk cId="2258810760" sldId="2147483660"/>
              <pc:sldLayoutMk cId="977714549" sldId="2147483662"/>
              <ac:spMk id="11" creationId="{00000000-0000-0000-0000-000000000000}"/>
            </ac:spMkLst>
          </pc:spChg>
          <pc:spChg chg="mod">
            <ac:chgData name="Richard Brooks (RIB) | VIA" userId="d218e636-6c12-4060-8e5d-4173eee525b6" providerId="ADAL" clId="{A697A7EA-EE44-4CB6-82A8-078FC09D5E36}" dt="2022-01-24T22:47:48.974" v="8" actId="403"/>
            <ac:spMkLst>
              <pc:docMk/>
              <pc:sldMasterMk cId="2258810760" sldId="2147483660"/>
              <pc:sldLayoutMk cId="977714549" sldId="2147483662"/>
              <ac:spMk id="12" creationId="{00000000-0000-0000-0000-000000000000}"/>
            </ac:spMkLst>
          </pc:spChg>
        </pc:sldLayoutChg>
      </pc:sldMasterChg>
    </pc:docChg>
  </pc:docChgLst>
  <pc:docChgLst>
    <pc:chgData name="Richard Brooks (RIB) | VIA" userId="d218e636-6c12-4060-8e5d-4173eee525b6" providerId="ADAL" clId="{3EE7A772-B6BE-4278-9B30-16E4567DC54D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8160-444E-4086-B454-8FE8F8BAE13D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0A2B-5328-41E6-8B05-DBD9FD3C8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2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corrcoeff</a:t>
            </a:r>
            <a:r>
              <a:rPr lang="en-US" dirty="0"/>
              <a:t> = </a:t>
            </a:r>
            <a:r>
              <a:rPr lang="en-US" dirty="0" err="1"/>
              <a:t>covar</a:t>
            </a:r>
            <a:r>
              <a:rPr lang="en-US" dirty="0"/>
              <a:t>/(</a:t>
            </a:r>
            <a:r>
              <a:rPr lang="en-US" dirty="0" err="1"/>
              <a:t>x.std</a:t>
            </a:r>
            <a:r>
              <a:rPr lang="en-US" dirty="0"/>
              <a:t>(</a:t>
            </a:r>
            <a:r>
              <a:rPr lang="en-US" dirty="0" err="1"/>
              <a:t>ddof</a:t>
            </a:r>
            <a:r>
              <a:rPr lang="en-US" dirty="0"/>
              <a:t>=1)*</a:t>
            </a:r>
            <a:r>
              <a:rPr lang="en-US" dirty="0" err="1"/>
              <a:t>y.std</a:t>
            </a:r>
            <a:r>
              <a:rPr lang="en-US" dirty="0"/>
              <a:t>(</a:t>
            </a:r>
            <a:r>
              <a:rPr lang="en-US" dirty="0" err="1"/>
              <a:t>ddof</a:t>
            </a:r>
            <a:r>
              <a:rPr lang="en-US" dirty="0"/>
              <a:t>=1))</a:t>
            </a:r>
          </a:p>
          <a:p>
            <a:r>
              <a:rPr lang="en-US" dirty="0"/>
              <a:t>print(</a:t>
            </a:r>
            <a:r>
              <a:rPr lang="en-US" dirty="0" err="1"/>
              <a:t>corrcoeff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corrcoeff</a:t>
            </a:r>
            <a:r>
              <a:rPr lang="en-US" dirty="0"/>
              <a:t> = </a:t>
            </a:r>
            <a:r>
              <a:rPr lang="en-US" dirty="0" err="1"/>
              <a:t>np.corrcoef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)[0,1]</a:t>
            </a:r>
          </a:p>
          <a:p>
            <a:r>
              <a:rPr lang="en-US" dirty="0"/>
              <a:t>print(</a:t>
            </a:r>
            <a:r>
              <a:rPr lang="en-US" dirty="0" err="1"/>
              <a:t>corrcoeff</a:t>
            </a:r>
            <a:r>
              <a:rPr lang="en-US"/>
              <a:t>)</a:t>
            </a:r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2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n=100</a:t>
            </a:r>
          </a:p>
          <a:p>
            <a:r>
              <a:rPr lang="en-US" dirty="0"/>
              <a:t>x = </a:t>
            </a:r>
            <a:r>
              <a:rPr lang="en-US" dirty="0" err="1"/>
              <a:t>np.random.randn</a:t>
            </a:r>
            <a:r>
              <a:rPr lang="en-US" dirty="0"/>
              <a:t>(n)</a:t>
            </a:r>
          </a:p>
          <a:p>
            <a:r>
              <a:rPr lang="en-US" dirty="0"/>
              <a:t>y = </a:t>
            </a:r>
            <a:r>
              <a:rPr lang="en-US" dirty="0" err="1"/>
              <a:t>x+np.random.randn</a:t>
            </a:r>
            <a:r>
              <a:rPr lang="en-US" dirty="0"/>
              <a:t>(n)</a:t>
            </a:r>
          </a:p>
          <a:p>
            <a:r>
              <a:rPr lang="en-US" dirty="0" err="1"/>
              <a:t>plt.plot</a:t>
            </a:r>
            <a:r>
              <a:rPr lang="en-US" dirty="0"/>
              <a:t>(x,'*')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(y,'*')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,'*')</a:t>
            </a:r>
          </a:p>
          <a:p>
            <a:endParaRPr lang="en-US" dirty="0"/>
          </a:p>
          <a:p>
            <a:r>
              <a:rPr lang="en-US" dirty="0" err="1"/>
              <a:t>covar</a:t>
            </a:r>
            <a:r>
              <a:rPr lang="en-US" dirty="0"/>
              <a:t> = 1/(n-1)*</a:t>
            </a:r>
            <a:r>
              <a:rPr lang="en-US" dirty="0" err="1"/>
              <a:t>np.sum</a:t>
            </a:r>
            <a:r>
              <a:rPr lang="en-US" dirty="0"/>
              <a:t>((x-</a:t>
            </a:r>
            <a:r>
              <a:rPr lang="en-US" dirty="0" err="1"/>
              <a:t>x.mean</a:t>
            </a:r>
            <a:r>
              <a:rPr lang="en-US" dirty="0"/>
              <a:t>())*(y-</a:t>
            </a:r>
            <a:r>
              <a:rPr lang="en-US" dirty="0" err="1"/>
              <a:t>y.mean</a:t>
            </a:r>
            <a:r>
              <a:rPr lang="en-US" dirty="0"/>
              <a:t>()))</a:t>
            </a:r>
          </a:p>
          <a:p>
            <a:r>
              <a:rPr lang="en-US" dirty="0"/>
              <a:t>print(</a:t>
            </a:r>
            <a:r>
              <a:rPr lang="en-US" dirty="0" err="1"/>
              <a:t>covar</a:t>
            </a:r>
            <a:r>
              <a:rPr lang="en-US" dirty="0"/>
              <a:t>)</a:t>
            </a:r>
          </a:p>
          <a:p>
            <a:r>
              <a:rPr lang="en-US" dirty="0" err="1"/>
              <a:t>covar</a:t>
            </a:r>
            <a:r>
              <a:rPr lang="en-US" dirty="0"/>
              <a:t> = </a:t>
            </a:r>
            <a:r>
              <a:rPr lang="en-US" dirty="0" err="1"/>
              <a:t>np.cov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ddof</a:t>
            </a:r>
            <a:r>
              <a:rPr lang="en-US" dirty="0"/>
              <a:t>=1)[0,1]</a:t>
            </a:r>
          </a:p>
          <a:p>
            <a:r>
              <a:rPr lang="en-US" dirty="0"/>
              <a:t>print(</a:t>
            </a:r>
            <a:r>
              <a:rPr lang="en-US" dirty="0" err="1"/>
              <a:t>covar</a:t>
            </a:r>
            <a:r>
              <a:rPr lang="en-US" dirty="0"/>
              <a:t>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09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5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4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6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098" y="1562793"/>
            <a:ext cx="7892169" cy="23950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000" b="1">
                <a:latin typeface="Minion Pro" panose="02040503050306020203" pitchFamily="18" charset="0"/>
              </a:defRPr>
            </a:lvl1pPr>
          </a:lstStyle>
          <a:p>
            <a:r>
              <a:rPr lang="en-US" dirty="0"/>
              <a:t>Add title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9429" y="4236521"/>
            <a:ext cx="7882839" cy="165576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800" b="1" kern="1200" spc="90" baseline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Lesson number here</a:t>
            </a:r>
          </a:p>
          <a:p>
            <a:r>
              <a:rPr lang="en-US" dirty="0"/>
              <a:t>Add </a:t>
            </a:r>
            <a:r>
              <a:rPr lang="en-US"/>
              <a:t>Lesson title here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59836" y="6458988"/>
            <a:ext cx="3844213" cy="399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3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96556"/>
            <a:ext cx="10401300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75"/>
            <a:ext cx="10280779" cy="4343048"/>
          </a:xfrm>
        </p:spPr>
        <p:txBody>
          <a:bodyPr>
            <a:normAutofit/>
          </a:bodyPr>
          <a:lstStyle>
            <a:lvl1pPr>
              <a:defRPr sz="24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SMP 2022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53FA840-7BA5-48A8-BEB4-818C152EB0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714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106"/>
            <a:ext cx="10515600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702"/>
            <a:ext cx="10280779" cy="4343048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SMP 2021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F78E-71B1-48FB-87EC-0A576DAED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SMP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2F2B-FF99-4569-9466-C8658579E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793F-7623-47AC-B71F-B9B5042A74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20E83-DDB6-406A-84E0-9F28DCD64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8453"/>
            <a:ext cx="10633009" cy="1286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2BB2B-4866-4680-95FD-DD4C8D0B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230"/>
            <a:ext cx="10280779" cy="3810396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1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8261"/>
            <a:ext cx="1051560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7091"/>
            <a:ext cx="10280779" cy="26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bullets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SMP 2021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a-DK"/>
              <a:t>Recap Joint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8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.xml"/><Relationship Id="rId7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4" Type="http://schemas.openxmlformats.org/officeDocument/2006/relationships/tags" Target="../tags/tag7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0.xml"/><Relationship Id="rId7" Type="http://schemas.openxmlformats.org/officeDocument/2006/relationships/image" Target="../media/image2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11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0.xml"/><Relationship Id="rId7" Type="http://schemas.openxmlformats.org/officeDocument/2006/relationships/image" Target="../media/image4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47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6.png"/><Relationship Id="rId2" Type="http://schemas.openxmlformats.org/officeDocument/2006/relationships/tags" Target="../tags/tag22.xml"/><Relationship Id="rId16" Type="http://schemas.openxmlformats.org/officeDocument/2006/relationships/image" Target="../media/image45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21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02" y="3501086"/>
            <a:ext cx="7882839" cy="1655762"/>
          </a:xfrm>
        </p:spPr>
        <p:txBody>
          <a:bodyPr>
            <a:noAutofit/>
          </a:bodyPr>
          <a:lstStyle/>
          <a:p>
            <a:r>
              <a:rPr lang="en-US" dirty="0"/>
              <a:t>Lecture 5</a:t>
            </a:r>
          </a:p>
          <a:p>
            <a:r>
              <a:rPr lang="en-US" sz="2800" b="1" dirty="0"/>
              <a:t>Recap Chapter 5</a:t>
            </a:r>
          </a:p>
          <a:p>
            <a:r>
              <a:rPr lang="en-US" dirty="0"/>
              <a:t>Joint Distributions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64202" y="1113486"/>
            <a:ext cx="9144000" cy="2387600"/>
          </a:xfrm>
          <a:noFill/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SMP</a:t>
            </a:r>
            <a:br>
              <a:rPr lang="en-GB" dirty="0"/>
            </a:br>
            <a:r>
              <a:rPr lang="en-US" dirty="0"/>
              <a:t>Stochastic Modelling and Processes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2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Mean and Variance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Screen Shot 2018-07-24 at 11.4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62" y="2007027"/>
            <a:ext cx="7504263" cy="280290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1A325-12AF-42FE-B80F-D78F4C99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488-3D9C-40C1-9E92-C706E9B2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87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Example 5.7</a:t>
            </a:r>
            <a:r>
              <a:rPr lang="en-US" sz="3800" dirty="0"/>
              <a:t> | Conditional Mean and Variance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2618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the random variables that denote times in Example 5.2, determine the conditional mean for </a:t>
                </a:r>
                <a:r>
                  <a:rPr lang="en-US" sz="2000" i="1" dirty="0"/>
                  <a:t>Y</a:t>
                </a:r>
                <a:r>
                  <a:rPr lang="en-US" sz="2000" dirty="0"/>
                  <a:t> given that </a:t>
                </a:r>
                <a:r>
                  <a:rPr lang="en-US" sz="2000" i="1" dirty="0"/>
                  <a:t>x</a:t>
                </a:r>
                <a:r>
                  <a:rPr lang="en-US" sz="2000" dirty="0"/>
                  <a:t> = 1500. The conditional probability density function for </a:t>
                </a:r>
                <a:r>
                  <a:rPr lang="en-US" sz="2000" i="1" dirty="0"/>
                  <a:t>Y</a:t>
                </a:r>
                <a:r>
                  <a:rPr lang="en-US" sz="2000" dirty="0"/>
                  <a:t> was determined in Example 5.6.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|1500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nonzero for </a:t>
                </a:r>
                <a:r>
                  <a:rPr lang="en-US" sz="2000" i="1" dirty="0"/>
                  <a:t>y</a:t>
                </a:r>
                <a:r>
                  <a:rPr lang="en-US" sz="2000" dirty="0"/>
                  <a:t> &gt; 1500,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26182" cy="4351338"/>
              </a:xfrm>
              <a:blipFill>
                <a:blip r:embed="rId3"/>
                <a:stretch>
                  <a:fillRect l="-1310" t="-1401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044551" y="1825625"/>
          <a:ext cx="5402262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279900" imgH="2819400" progId="Equation.3">
                  <p:embed/>
                </p:oleObj>
              </mc:Choice>
              <mc:Fallback>
                <p:oleObj name="Equation" r:id="rId4" imgW="4279900" imgH="2819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551" y="1825625"/>
                        <a:ext cx="5402262" cy="3560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B8EF-2B96-4CFD-951D-0AF46B80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5B344C-57AE-4CB3-9C5C-3C97F0FF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26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 descr="Screen Shot 2018-07-25 at 12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81" y="2076147"/>
            <a:ext cx="9281677" cy="33044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D3670-4345-4751-8E42-7AB460A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4D7F2-C08C-4286-A141-91632005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1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and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364" y="1825625"/>
            <a:ext cx="1038343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common measure of the relationship between two random variables is the </a:t>
            </a:r>
            <a:r>
              <a:rPr lang="en-US" sz="2000" b="1" dirty="0"/>
              <a:t>covariance</a:t>
            </a:r>
          </a:p>
          <a:p>
            <a:r>
              <a:rPr lang="en-US" sz="2000" dirty="0"/>
              <a:t>To define the covariance, we need to describe the expected value of a function of two random variables, 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)</a:t>
            </a:r>
          </a:p>
          <a:p>
            <a:r>
              <a:rPr lang="en-US" sz="2000" dirty="0"/>
              <a:t>The definition simply extends the one for a function of a single 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Screen Shot 2018-07-25 at 12.3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98" y="3466209"/>
            <a:ext cx="6036241" cy="1272842"/>
          </a:xfrm>
          <a:prstGeom prst="rect">
            <a:avLst/>
          </a:prstGeom>
        </p:spPr>
      </p:pic>
      <p:pic>
        <p:nvPicPr>
          <p:cNvPr id="7" name="Picture 6" descr="Screen Shot 2018-07-25 at 12.38.5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42" y="4878879"/>
            <a:ext cx="7254445" cy="12282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A05F-8C2A-4131-8901-FC97483B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68842D6-6117-4871-81D1-AF10761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14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00361" y="1602241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covariance</a:t>
            </a:r>
            <a:r>
              <a:rPr lang="en-US" dirty="0"/>
              <a:t> between       and       is defined as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24" y="1703581"/>
            <a:ext cx="279771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74" y="1703581"/>
            <a:ext cx="254172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72" y="2376336"/>
            <a:ext cx="9347655" cy="365714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9092AA0-10A9-DE4F-89D6-5FBABD70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15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573667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Lemma. </a:t>
            </a:r>
            <a:r>
              <a:rPr lang="en-US" dirty="0"/>
              <a:t>The covariance has the following properties: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              </a:t>
            </a:r>
            <a:r>
              <a:rPr lang="en-US" dirty="0"/>
              <a:t>independent: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76" y="2289434"/>
            <a:ext cx="8441297" cy="3134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75" y="2995502"/>
            <a:ext cx="837484" cy="217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75" y="4331383"/>
            <a:ext cx="3281981" cy="278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75" y="5045959"/>
            <a:ext cx="4740267" cy="278248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683D2E17-8E25-AE41-9610-700714DA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3CAC-D0EF-4237-B5D3-6627F75DE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157"/>
            <a:ext cx="915480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16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573666"/>
            <a:ext cx="10280779" cy="4343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52" y="1688654"/>
            <a:ext cx="3868648" cy="278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52" y="2304361"/>
            <a:ext cx="5655467" cy="27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52" y="2977642"/>
            <a:ext cx="9554285" cy="278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52" y="3634773"/>
            <a:ext cx="7383620" cy="69562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AE93AC-276D-9844-82A1-B9BDA290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0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17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602241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More generally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7" y="2293596"/>
            <a:ext cx="7036648" cy="1002362"/>
          </a:xfrm>
          <a:prstGeom prst="rect">
            <a:avLst/>
          </a:prstGeom>
        </p:spPr>
      </p:pic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9B95CC68-D969-2040-B96F-D4EC8BE7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2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18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573666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Variance of a sum:</a:t>
            </a:r>
          </a:p>
          <a:p>
            <a:pPr marL="0" indent="0">
              <a:buNone/>
            </a:pPr>
            <a:r>
              <a:rPr lang="en-US" dirty="0"/>
              <a:t>If                            , then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98" y="2181532"/>
            <a:ext cx="1704228" cy="25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80" y="2814911"/>
            <a:ext cx="9111771" cy="1669486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3F3CBFCA-D8A7-E948-ABCE-6F9B066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31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19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587954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More generally, for                   , we conclude: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91" y="1689294"/>
            <a:ext cx="1133714" cy="26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5" y="2359594"/>
            <a:ext cx="8590629" cy="341943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A36CD9EC-5D50-C146-A537-1126EFC0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 Probability Mass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68" y="2238737"/>
            <a:ext cx="7752080" cy="26599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4EDA-CD5E-4106-94FD-F9B9633E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F2919-13F9-4CF7-9CCE-45912ED5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27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20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98460" y="1587954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Correlation Coefficient: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86" y="2734809"/>
            <a:ext cx="7643428" cy="799086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CC7A6A76-57EF-2F40-A5FD-31DAEBD4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45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and Correlation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 Shot 2018-07-25 at 12.3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80" y="1864900"/>
            <a:ext cx="7791465" cy="1604125"/>
          </a:xfrm>
          <a:prstGeom prst="rect">
            <a:avLst/>
          </a:prstGeom>
        </p:spPr>
      </p:pic>
      <p:pic>
        <p:nvPicPr>
          <p:cNvPr id="7" name="Picture 6" descr="Screen Shot 2018-07-25 at 12.39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84" y="3609294"/>
            <a:ext cx="8272382" cy="1098104"/>
          </a:xfrm>
          <a:prstGeom prst="rect">
            <a:avLst/>
          </a:prstGeom>
        </p:spPr>
      </p:pic>
      <p:pic>
        <p:nvPicPr>
          <p:cNvPr id="8" name="Picture 7" descr="Screen Shot 2018-07-25 at 12.41.1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59" y="4822004"/>
            <a:ext cx="8262376" cy="11281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460F6-35F5-49DD-A27B-D4B3E92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1E5E-BE86-46C3-A8F5-F6E217D3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3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22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602241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Properties of the correlation coefficient: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01" y="2319288"/>
            <a:ext cx="2549487" cy="27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01" y="2968095"/>
            <a:ext cx="5742628" cy="278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03" y="3630550"/>
            <a:ext cx="5102321" cy="695619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CB2B8645-D493-F448-8A7C-C5D86E8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47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23</a:t>
            </a:fld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573666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Consider two random variables       and       :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If                               , we say that       and        are </a:t>
            </a:r>
            <a:r>
              <a:rPr lang="en-US" dirty="0">
                <a:solidFill>
                  <a:srgbClr val="FF0000"/>
                </a:solidFill>
              </a:rPr>
              <a:t>uncorrelated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If                               , we say that       and        are </a:t>
            </a:r>
            <a:r>
              <a:rPr lang="en-US" dirty="0">
                <a:solidFill>
                  <a:srgbClr val="FF0000"/>
                </a:solidFill>
              </a:rPr>
              <a:t>positively</a:t>
            </a:r>
            <a:r>
              <a:rPr lang="en-US" dirty="0"/>
              <a:t> correlated.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If                               , we say that       and        are </a:t>
            </a:r>
            <a:r>
              <a:rPr lang="en-US" dirty="0">
                <a:solidFill>
                  <a:srgbClr val="FF0000"/>
                </a:solidFill>
              </a:rPr>
              <a:t>negatively</a:t>
            </a:r>
            <a:r>
              <a:rPr lang="en-US" dirty="0"/>
              <a:t> correlated.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29" y="1707558"/>
            <a:ext cx="279771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90" y="1707559"/>
            <a:ext cx="254172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2304363"/>
            <a:ext cx="1802971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6" y="2970577"/>
            <a:ext cx="1802971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6" y="3636790"/>
            <a:ext cx="1802971" cy="303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49" y="2344857"/>
            <a:ext cx="279771" cy="2084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10" y="2344858"/>
            <a:ext cx="254172" cy="2084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36" y="3014262"/>
            <a:ext cx="279771" cy="2084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97" y="3014263"/>
            <a:ext cx="254172" cy="2084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36" y="3677982"/>
            <a:ext cx="279771" cy="208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97" y="3677983"/>
            <a:ext cx="254172" cy="208457"/>
          </a:xfrm>
          <a:prstGeom prst="rect">
            <a:avLst/>
          </a:prstGeom>
        </p:spPr>
      </p:pic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4A22A85-9B5C-494A-984C-88379BF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541"/>
            <a:ext cx="4114800" cy="365125"/>
          </a:xfrm>
        </p:spPr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80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106" y="702632"/>
            <a:ext cx="7129210" cy="466314"/>
          </a:xfrm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2947" spc="-23" dirty="0">
                <a:solidFill>
                  <a:srgbClr val="000000"/>
                </a:solidFill>
              </a:rPr>
              <a:t>i.i.d.: </a:t>
            </a:r>
            <a:r>
              <a:rPr sz="2947" spc="-41" dirty="0">
                <a:solidFill>
                  <a:srgbClr val="000000"/>
                </a:solidFill>
              </a:rPr>
              <a:t>Independent </a:t>
            </a:r>
            <a:r>
              <a:rPr sz="2947" spc="-36" dirty="0">
                <a:solidFill>
                  <a:srgbClr val="000000"/>
                </a:solidFill>
              </a:rPr>
              <a:t>and </a:t>
            </a:r>
            <a:r>
              <a:rPr sz="2947" spc="-63" dirty="0">
                <a:solidFill>
                  <a:srgbClr val="000000"/>
                </a:solidFill>
              </a:rPr>
              <a:t>Identically</a:t>
            </a:r>
            <a:r>
              <a:rPr sz="2947" spc="103" dirty="0">
                <a:solidFill>
                  <a:srgbClr val="000000"/>
                </a:solidFill>
              </a:rPr>
              <a:t> </a:t>
            </a:r>
            <a:r>
              <a:rPr sz="2947" spc="-23" dirty="0">
                <a:solidFill>
                  <a:srgbClr val="000000"/>
                </a:solidFill>
              </a:rPr>
              <a:t>distributed</a:t>
            </a:r>
            <a:endParaRPr sz="2947" dirty="0"/>
          </a:p>
        </p:txBody>
      </p:sp>
      <p:sp>
        <p:nvSpPr>
          <p:cNvPr id="4" name="object 4"/>
          <p:cNvSpPr txBox="1"/>
          <p:nvPr/>
        </p:nvSpPr>
        <p:spPr>
          <a:xfrm>
            <a:off x="2214983" y="274952"/>
            <a:ext cx="1316897" cy="282528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768" spc="-145" dirty="0">
                <a:solidFill>
                  <a:srgbClr val="FF0000"/>
                </a:solidFill>
                <a:latin typeface="Arial"/>
                <a:cs typeface="Arial"/>
              </a:rPr>
              <a:t>Very</a:t>
            </a:r>
            <a:r>
              <a:rPr sz="1768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8" spc="-122" dirty="0">
                <a:solidFill>
                  <a:srgbClr val="FF0000"/>
                </a:solidFill>
                <a:latin typeface="Arial"/>
                <a:cs typeface="Arial"/>
              </a:rPr>
              <a:t>important!</a:t>
            </a:r>
            <a:endParaRPr sz="176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524" y="1650559"/>
            <a:ext cx="143955" cy="30407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904" spc="281" dirty="0">
                <a:latin typeface="Arial"/>
                <a:cs typeface="Arial"/>
              </a:rPr>
              <a:t>•</a:t>
            </a:r>
            <a:endParaRPr sz="190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467" y="1604674"/>
            <a:ext cx="7396390" cy="1561302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 marR="4607">
              <a:lnSpc>
                <a:spcPct val="99200"/>
              </a:lnSpc>
              <a:spcBef>
                <a:spcPts val="109"/>
              </a:spcBef>
            </a:pPr>
            <a:r>
              <a:rPr sz="2539" spc="-103" dirty="0">
                <a:latin typeface="Arial"/>
                <a:cs typeface="Arial"/>
              </a:rPr>
              <a:t>We </a:t>
            </a:r>
            <a:r>
              <a:rPr sz="2539" spc="18" dirty="0">
                <a:latin typeface="Arial"/>
                <a:cs typeface="Arial"/>
              </a:rPr>
              <a:t>define </a:t>
            </a:r>
            <a:r>
              <a:rPr sz="2539" spc="-5" dirty="0">
                <a:latin typeface="Arial"/>
                <a:cs typeface="Arial"/>
              </a:rPr>
              <a:t>that for series of </a:t>
            </a:r>
            <a:r>
              <a:rPr sz="2539" spc="18" dirty="0">
                <a:latin typeface="Arial"/>
                <a:cs typeface="Arial"/>
              </a:rPr>
              <a:t>random </a:t>
            </a:r>
            <a:r>
              <a:rPr sz="2539" spc="9" dirty="0">
                <a:latin typeface="Arial"/>
                <a:cs typeface="Arial"/>
              </a:rPr>
              <a:t>variables </a:t>
            </a:r>
            <a:r>
              <a:rPr sz="2539" spc="-5" dirty="0">
                <a:latin typeface="Arial"/>
                <a:cs typeface="Arial"/>
              </a:rPr>
              <a:t>that is  taken </a:t>
            </a:r>
            <a:r>
              <a:rPr sz="2539" spc="-18" dirty="0">
                <a:latin typeface="Arial"/>
                <a:cs typeface="Arial"/>
              </a:rPr>
              <a:t>from </a:t>
            </a:r>
            <a:r>
              <a:rPr sz="2539" spc="-5" dirty="0">
                <a:latin typeface="Arial"/>
                <a:cs typeface="Arial"/>
              </a:rPr>
              <a:t>the </a:t>
            </a:r>
            <a:r>
              <a:rPr sz="2539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 </a:t>
            </a:r>
            <a:r>
              <a:rPr sz="2539" u="heavy" spc="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distribution</a:t>
            </a:r>
            <a:r>
              <a:rPr sz="2539" spc="18" dirty="0">
                <a:latin typeface="Arial"/>
                <a:cs typeface="Arial"/>
              </a:rPr>
              <a:t> (identically  </a:t>
            </a:r>
            <a:r>
              <a:rPr sz="2539" spc="27" dirty="0">
                <a:latin typeface="Arial"/>
                <a:cs typeface="Arial"/>
              </a:rPr>
              <a:t>distributed), </a:t>
            </a:r>
            <a:r>
              <a:rPr sz="2539" spc="41" dirty="0">
                <a:latin typeface="Arial"/>
                <a:cs typeface="Arial"/>
              </a:rPr>
              <a:t>and </a:t>
            </a:r>
            <a:r>
              <a:rPr sz="2539" spc="-23" dirty="0">
                <a:latin typeface="Arial"/>
                <a:cs typeface="Arial"/>
              </a:rPr>
              <a:t>are </a:t>
            </a:r>
            <a:r>
              <a:rPr sz="2539" spc="32" dirty="0">
                <a:latin typeface="Arial"/>
                <a:cs typeface="Arial"/>
              </a:rPr>
              <a:t>sampled </a:t>
            </a:r>
            <a:r>
              <a:rPr sz="2539" u="heavy" spc="3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independent</a:t>
            </a:r>
            <a:r>
              <a:rPr sz="2539" spc="32" dirty="0">
                <a:latin typeface="Arial"/>
                <a:cs typeface="Arial"/>
              </a:rPr>
              <a:t> </a:t>
            </a:r>
            <a:r>
              <a:rPr sz="2539" spc="-5" dirty="0">
                <a:latin typeface="Arial"/>
                <a:cs typeface="Arial"/>
              </a:rPr>
              <a:t>of </a:t>
            </a:r>
            <a:r>
              <a:rPr sz="2539" spc="27" dirty="0">
                <a:latin typeface="Arial"/>
                <a:cs typeface="Arial"/>
              </a:rPr>
              <a:t>each  </a:t>
            </a:r>
            <a:r>
              <a:rPr sz="2539" spc="-45" dirty="0">
                <a:latin typeface="Arial"/>
                <a:cs typeface="Arial"/>
              </a:rPr>
              <a:t>other, </a:t>
            </a:r>
            <a:r>
              <a:rPr sz="2539" spc="-5" dirty="0">
                <a:latin typeface="Arial"/>
                <a:cs typeface="Arial"/>
              </a:rPr>
              <a:t>that they </a:t>
            </a:r>
            <a:r>
              <a:rPr sz="2539" spc="-23" dirty="0">
                <a:latin typeface="Arial"/>
                <a:cs typeface="Arial"/>
              </a:rPr>
              <a:t>are</a:t>
            </a:r>
            <a:r>
              <a:rPr sz="2539" spc="32" dirty="0">
                <a:latin typeface="Arial"/>
                <a:cs typeface="Arial"/>
              </a:rPr>
              <a:t> </a:t>
            </a:r>
            <a:r>
              <a:rPr sz="2539" spc="18" dirty="0">
                <a:latin typeface="Arial"/>
                <a:cs typeface="Arial"/>
              </a:rPr>
              <a:t>i.i.d.</a:t>
            </a:r>
            <a:endParaRPr sz="2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4070" y="3527907"/>
            <a:ext cx="6684679" cy="40121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2539" spc="18" dirty="0">
                <a:latin typeface="Arial"/>
                <a:cs typeface="Arial"/>
              </a:rPr>
              <a:t>i.i.d. </a:t>
            </a:r>
            <a:r>
              <a:rPr sz="2539" spc="185" dirty="0">
                <a:latin typeface="Arial"/>
                <a:cs typeface="Arial"/>
              </a:rPr>
              <a:t>= </a:t>
            </a:r>
            <a:r>
              <a:rPr sz="2539" spc="32" dirty="0">
                <a:latin typeface="Arial"/>
                <a:cs typeface="Arial"/>
              </a:rPr>
              <a:t>Independent </a:t>
            </a:r>
            <a:r>
              <a:rPr sz="2539" spc="41" dirty="0">
                <a:latin typeface="Arial"/>
                <a:cs typeface="Arial"/>
              </a:rPr>
              <a:t>and </a:t>
            </a:r>
            <a:r>
              <a:rPr sz="2539" spc="18" dirty="0">
                <a:latin typeface="Arial"/>
                <a:cs typeface="Arial"/>
              </a:rPr>
              <a:t>Identically</a:t>
            </a:r>
            <a:r>
              <a:rPr sz="2539" spc="-272" dirty="0">
                <a:latin typeface="Arial"/>
                <a:cs typeface="Arial"/>
              </a:rPr>
              <a:t> </a:t>
            </a:r>
            <a:r>
              <a:rPr sz="2539" spc="32" dirty="0">
                <a:latin typeface="Arial"/>
                <a:cs typeface="Arial"/>
              </a:rPr>
              <a:t>distributed</a:t>
            </a:r>
            <a:endParaRPr sz="2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524" y="4345390"/>
            <a:ext cx="143955" cy="30407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904" spc="281" dirty="0">
                <a:latin typeface="Arial"/>
                <a:cs typeface="Arial"/>
              </a:rPr>
              <a:t>•</a:t>
            </a:r>
            <a:endParaRPr sz="190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3466" y="4287989"/>
            <a:ext cx="7305987" cy="770639"/>
          </a:xfrm>
          <a:prstGeom prst="rect">
            <a:avLst/>
          </a:prstGeom>
        </p:spPr>
        <p:txBody>
          <a:bodyPr vert="horz" wrap="square" lIns="0" tIns="5758" rIns="0" bIns="0" rtlCol="0">
            <a:spAutoFit/>
          </a:bodyPr>
          <a:lstStyle/>
          <a:p>
            <a:pPr marL="11516" marR="4607">
              <a:lnSpc>
                <a:spcPct val="101200"/>
              </a:lnSpc>
              <a:spcBef>
                <a:spcPts val="45"/>
              </a:spcBef>
            </a:pPr>
            <a:r>
              <a:rPr sz="2539" spc="18" dirty="0">
                <a:latin typeface="Arial"/>
                <a:cs typeface="Arial"/>
              </a:rPr>
              <a:t>i.i.d. </a:t>
            </a:r>
            <a:r>
              <a:rPr sz="2539" spc="-5" dirty="0">
                <a:latin typeface="Arial"/>
                <a:cs typeface="Arial"/>
              </a:rPr>
              <a:t>is </a:t>
            </a:r>
            <a:r>
              <a:rPr sz="2539" spc="-9" dirty="0">
                <a:latin typeface="Arial"/>
                <a:cs typeface="Arial"/>
              </a:rPr>
              <a:t>a </a:t>
            </a:r>
            <a:r>
              <a:rPr sz="2539" spc="5" dirty="0">
                <a:latin typeface="Arial"/>
                <a:cs typeface="Arial"/>
              </a:rPr>
              <a:t>very </a:t>
            </a:r>
            <a:r>
              <a:rPr sz="2539" spc="14" dirty="0">
                <a:latin typeface="Arial"/>
                <a:cs typeface="Arial"/>
              </a:rPr>
              <a:t>important </a:t>
            </a:r>
            <a:r>
              <a:rPr sz="2539" spc="23" dirty="0">
                <a:latin typeface="Arial"/>
                <a:cs typeface="Arial"/>
              </a:rPr>
              <a:t>characteristic </a:t>
            </a:r>
            <a:r>
              <a:rPr sz="2539" spc="-5" dirty="0">
                <a:latin typeface="Arial"/>
                <a:cs typeface="Arial"/>
              </a:rPr>
              <a:t>in </a:t>
            </a:r>
            <a:r>
              <a:rPr sz="2539" spc="23" dirty="0">
                <a:latin typeface="Arial"/>
                <a:cs typeface="Arial"/>
              </a:rPr>
              <a:t>stochastic  </a:t>
            </a:r>
            <a:r>
              <a:rPr sz="2539" spc="14" dirty="0">
                <a:latin typeface="Arial"/>
                <a:cs typeface="Arial"/>
              </a:rPr>
              <a:t>variable </a:t>
            </a:r>
            <a:r>
              <a:rPr sz="2539" spc="32" dirty="0">
                <a:latin typeface="Arial"/>
                <a:cs typeface="Arial"/>
              </a:rPr>
              <a:t>processing </a:t>
            </a:r>
            <a:r>
              <a:rPr sz="2539" spc="41" dirty="0">
                <a:latin typeface="Arial"/>
                <a:cs typeface="Arial"/>
              </a:rPr>
              <a:t>and</a:t>
            </a:r>
            <a:r>
              <a:rPr sz="2539" spc="-68" dirty="0">
                <a:latin typeface="Arial"/>
                <a:cs typeface="Arial"/>
              </a:rPr>
              <a:t> </a:t>
            </a:r>
            <a:r>
              <a:rPr sz="2539" spc="9" dirty="0">
                <a:latin typeface="Arial"/>
                <a:cs typeface="Arial"/>
              </a:rPr>
              <a:t>statistics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2380" y="3300973"/>
            <a:ext cx="6905550" cy="85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5D11F9F-B611-4E29-943E-8D553BEA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CCF741-7B35-4058-AB26-F91923DB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BAAA28F-E32F-4EDA-AB08-EA952DCD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 Probability Density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048272"/>
            <a:ext cx="7038975" cy="34956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DE99-B49E-40F6-B52C-4FFBF2D4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D4DF-ED02-46C4-A3EA-CC3CC3F3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97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Marginal Probability Distributions (discrete)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2671" cy="383832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individual probability distribution of a random variable is referred to as its </a:t>
                </a:r>
                <a:r>
                  <a:rPr lang="en-US" sz="1800" b="1" dirty="0"/>
                  <a:t>marginal probability distribution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Consider </a:t>
                </a:r>
                <a:r>
                  <a:rPr lang="en-US" sz="1800" b="1" dirty="0"/>
                  <a:t>discrete</a:t>
                </a:r>
                <a:r>
                  <a:rPr lang="en-US" sz="18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i="1" dirty="0"/>
                  <a:t>. </a:t>
                </a:r>
                <a:r>
                  <a:rPr lang="en-US" sz="1800" dirty="0"/>
                  <a:t>To determine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we sum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over all points in the range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for which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. Subscripts on the probability mass functions distinguish between the random variables.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2671" cy="3838328"/>
              </a:xfrm>
              <a:blipFill>
                <a:blip r:embed="rId2"/>
                <a:stretch>
                  <a:fillRect l="-339" t="-1429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1B3DB-C300-49A1-9B6A-AC03421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2CA0F-E3B5-4C4C-8FDE-AA234EE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8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49" y="2386504"/>
            <a:ext cx="6144460" cy="351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5.3 | </a:t>
            </a:r>
            <a:r>
              <a:rPr lang="en-US" sz="3600" dirty="0"/>
              <a:t>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12830" cy="11217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marginal probability distribution for 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found by summing the probabilities in each column whereas the marginal probability distribution for 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found by summing the probabilities in each row.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  <a:latin typeface="Helvetica" pitchFamily="34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1F497D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12830" cy="1121761"/>
              </a:xfrm>
              <a:blipFill>
                <a:blip r:embed="rId3"/>
                <a:stretch>
                  <a:fillRect l="-620" t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1347"/>
            <a:ext cx="4185449" cy="11443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1B2F-6CE9-4E5D-BB8F-98760A49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D0685-745A-4464-ADAB-E26F57AF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6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Marginal Probability Density Function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938337"/>
            <a:ext cx="8867775" cy="29813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73B57-C6EF-4CD4-A828-80B85261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16BD-1971-47EE-B68B-712EE175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53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51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Mean and Variance from a Joint Distribution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5854"/>
            <a:ext cx="5542255" cy="153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70" y="4619984"/>
            <a:ext cx="7383632" cy="1052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353" y="1780382"/>
            <a:ext cx="4589756" cy="26262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5BB7-DD62-4ACE-9FAA-AA76F00B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5E1E-130A-442E-8C1E-20E0C17C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78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Probability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8-07-24 at 11.3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79" y="1830576"/>
            <a:ext cx="6650560" cy="1869199"/>
          </a:xfrm>
          <a:prstGeom prst="rect">
            <a:avLst/>
          </a:prstGeom>
        </p:spPr>
      </p:pic>
      <p:pic>
        <p:nvPicPr>
          <p:cNvPr id="7" name="Picture 6" descr="Screen Shot 2018-07-24 at 11.39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3" y="3791857"/>
            <a:ext cx="5952573" cy="21574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98F1F-7D0F-4C25-9CFA-5F327D0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2166-9EED-4D5B-8410-2CB76F2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3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5.6</a:t>
            </a:r>
            <a:r>
              <a:rPr lang="en-US" dirty="0"/>
              <a:t> | Conditional Probability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C96D-89D8-403C-B391-4642C5ED619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2014" y="3013634"/>
                <a:ext cx="55537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From Example 5.2, determine the conditional PDF for </a:t>
                </a:r>
                <a:r>
                  <a:rPr lang="en-US" i="1" dirty="0"/>
                  <a:t>Y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4" y="3013634"/>
                <a:ext cx="5553740" cy="646331"/>
              </a:xfrm>
              <a:prstGeom prst="rect">
                <a:avLst/>
              </a:prstGeom>
              <a:blipFill>
                <a:blip r:embed="rId3"/>
                <a:stretch>
                  <a:fillRect l="-988" t="-4717" b="-1415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2851331"/>
            <a:ext cx="5875873" cy="67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00" dirty="0"/>
              <a:t>	Now find the probability that </a:t>
            </a:r>
            <a:r>
              <a:rPr lang="en-US" sz="1800" i="1" dirty="0"/>
              <a:t>Y</a:t>
            </a:r>
            <a:r>
              <a:rPr lang="en-US" sz="1800" dirty="0"/>
              <a:t> exceeds 2000 given that </a:t>
            </a:r>
            <a:r>
              <a:rPr lang="en-US" sz="1800" i="1" dirty="0"/>
              <a:t>X</a:t>
            </a:r>
            <a:r>
              <a:rPr lang="en-US" sz="1800" dirty="0"/>
              <a:t>=1500: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80317"/>
              </p:ext>
            </p:extLst>
          </p:nvPr>
        </p:nvGraphicFramePr>
        <p:xfrm>
          <a:off x="7211970" y="3670070"/>
          <a:ext cx="2465164" cy="286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81080" imgH="2298600" progId="Equation.3">
                  <p:embed/>
                </p:oleObj>
              </mc:Choice>
              <mc:Fallback>
                <p:oleObj name="Equation" r:id="rId4" imgW="1981080" imgH="229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970" y="3670070"/>
                        <a:ext cx="2465164" cy="286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73" y="3977282"/>
            <a:ext cx="5880821" cy="1984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5BFC9-4F76-4088-B7C8-3338544FB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72" y="1382897"/>
            <a:ext cx="11650701" cy="13527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AA75-5865-48A5-81E0-F6C8F86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Recap Joint Probability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659C-F1F5-4CAF-8308-EEAEADCC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SMP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679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74.465"/>
  <p:tag name="LATEXADDIN" val="\documentclass{article}&#10;\usepackage{amsmath,amsfonts,amssymb,amsthm,epsfig,epstopdf,titling,url,array,color,soul,multicol}&#10;\pagestyle{empty}&#10;\begin{document}&#10;&#10;\boldmath&#10;\begin{equation*}&#10;\textbf{Cov}(X+Y,Z+W)=\textbf{Cov}(X,Z)+\textbf{Cov}(X,W)+\textbf{Cov}(Y,Z)+ \textbf{Cov}(Y,W)&#10;\end{equation*}&#10;&#10;&#10;\end{document}"/>
  <p:tag name="IGUANATEXSIZE" val="22"/>
  <p:tag name="IGUANATEXCURSOR" val="2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3303.337"/>
  <p:tag name="LATEXADDIN" val="\documentclass{article}&#10;\usepackage{amsmath,amsfonts,amssymb,amsthm,epsfig,epstopdf,titling,url,array,color,soul,multicol}&#10;\pagestyle{empty}&#10;\begin{document}&#10;&#10;\boldmath&#10;\begin{align*}&#10;\textbf{Cov}(2X+Y,3Z+W)= &amp; 6\textbf{Cov}(X,Z)+2\textbf{Cov}(X,W)+ \\&#10;&amp; 3\textbf{Cov}(Y,Z)+ \textbf{Cov}(Y,W)&#10;\end{align*}&#10;&#10;&#10;\end{document}"/>
  <p:tag name="IGUANATEXSIZE" val="22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3148.106"/>
  <p:tag name="LATEXADDIN" val="\documentclass{article}&#10;\usepackage{amsmath,amsfonts,amssymb,amsthm,epsfig,epstopdf,titling,url,array,color,soul,multicol}&#10;\pagestyle{empty}&#10;\begin{document}&#10;&#10;\boldmath&#10;\begin{equation*}&#10;\textbf{Cov}\left(\sum_{i=1}^{m}a_iX_i, \sum_{j=1}^{n}b_jY_j\right)=\sum_{i=1}^{m} \sum_{j=1}^{n} a_ib_j \textbf{Cov}(X_i,Y_j).&#10;\end{equation*}&#10;&#10;&#10;\end{document}"/>
  <p:tag name="IGUANATEXSIZE" val="22"/>
  <p:tag name="IGUANATEXCURSOR" val="3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698.9126"/>
  <p:tag name="LATEXADDIN" val="\documentclass{article}&#10;\usepackage{amsmath,amsfonts,amssymb,amsthm,epsfig,epstopdf,titling,url,array,color,soul,multicol}&#10;\pagestyle{empty}&#10;\begin{document}&#10;&#10;\boldmath&#10;\begin{equation*}&#10;Z=X+Y&#10;\end{equation*}&#10;&#10;&#10;\end{document}"/>
  <p:tag name="IGUANATEXSIZE" val="24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3736.783"/>
  <p:tag name="LATEXADDIN" val="\documentclass{article}&#10;\usepackage{amsmath,amsfonts,amssymb,amsthm,epsfig,epstopdf,titling,url,array,color,soul,multicol}&#10;\pagestyle{empty}&#10;\begin{document}&#10;&#10;\boldmath&#10;\begin{align}%\label{}&#10;\nonumber  \textbf{Var}(Z)&amp;=\textbf{Cov}(Z,Z)\\&#10; \nonumber &amp;=\textbf{Cov}(X+Y,X+Y)\\&#10;\nonumber  &amp;=\textbf{Cov}(X,X)+\textbf{Cov}(X,Y)+ \textbf{Cov}(Y,X)+\textbf{Cov}(Y,Y)\\&#10;\nonumber  &amp;=\textbf{Var}(X)+\textbf{Var}(Y)+2 \textbf{Cov}(X,Y).&#10;\end{align}&#10;&#10;&#10;\end{document}"/>
  <p:tag name="IGUANATEXSIZE" val="24"/>
  <p:tag name="IGUANATEXCURSOR" val="4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64.9419"/>
  <p:tag name="LATEXADDIN" val="\documentclass{article}&#10;\usepackage{amsmath,amsfonts,amssymb,amsthm,epsfig,epstopdf,titling,url,array,color,soul,multicol}&#10;\pagestyle{empty}&#10;\begin{document}&#10;&#10;\boldmath&#10;\begin{equation*}\color{blue}&#10;a,b \in \mathbb{R}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3523.06"/>
  <p:tag name="LATEXADDIN" val="\documentclass{article}&#10;\usepackage{amsmath,amsfonts,amssymb,amsthm,epsfig,epstopdf,titling,url,array,color,soul,multicol}&#10;\pagestyle{empty}&#10;\begin{document}&#10;&#10;\boldmath&#10;\begin{equation*}&#10;\textbf{Var}(aX+bY)=a^2\textbf{Var}(X)+b^2\textbf{Var}(Y)+2ab \textbf{Cov}(X,Y).&#10;\end{equation*}&#10;&#10;&#10;\end{document}"/>
  <p:tag name="IGUANATEXSIZE" val="24"/>
  <p:tag name="IGUANATEXCURSOR" val="2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7.709"/>
  <p:tag name="ORIGINALWIDTH" val="3134.608"/>
  <p:tag name="LATEXADDIN" val="\documentclass{article}&#10;\usepackage{amsmath,amsfonts,amssymb,amsthm,epsfig,epstopdf,titling,url,array,color,soul,multicol}&#10;\pagestyle{empty}&#10;\begin{document}&#10;&#10;\boldmath&#10;\begin{equation*}&#10;\rho_{XY}=\rho(X,Y)=\frac{\textbf{Cov}(X,Y)}{\sqrt{\textbf{Var(X) Var(Y)}}}=\frac{\textbf{Cov}(X,Y)}{\sigma_X \sigma_Y}.&#10;\end{equation*}&#10;&#10;&#10;\end{document}"/>
  <p:tag name="IGUANATEXSIZE" val="24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0.607"/>
  <p:tag name="LATEXADDIN" val="\documentclass{article}&#10;\usepackage{amsmath,amsfonts,amssymb,amsthm,epsfig,epstopdf,titling,url,array,color,soul,multicol}&#10;\pagestyle{empty}&#10;\begin{document}&#10;&#10;\boldmath&#10;\begin{equation*}&#10;-1 \leq \rho(X,Y) \leq 1;&#10;\end{equation*}&#10;&#10;&#10;\end{document}"/>
  <p:tag name="IGUANATEXSIZE" val="22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69.179"/>
  <p:tag name="LATEXADDIN" val="\documentclass{article}&#10;\usepackage{amsmath,amsfonts,amssymb,amsthm,epsfig,epstopdf,titling,url,array,color,soul,multicol}&#10;\pagestyle{empty}&#10;\begin{document}&#10;&#10;\boldmath&#10;\begin{equation*}&#10;\rho(aX+b,cY+d)=\rho(X,Y) \textbf{ for } a,c&gt;0;&#10;\end{equation*}&#10;&#10;&#10;\end{document}"/>
  <p:tag name="IGUANATEXSIZE" val="22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2282.715"/>
  <p:tag name="LATEXADDIN" val="\documentclass{article}&#10;\usepackage{amsmath,amsfonts,amssymb,amsthm,epsfig,epstopdf,titling,url,array,color,soul,multicol}&#10;\pagestyle{empty}&#10;\begin{document}&#10;&#10;\boldmath&#10;\begin{align*}&#10;&amp; \rho(X,Y)=1 \ \ \  \textbf{ if } Y=aX+b \ \ a&gt;0 ;\\&#10;&amp; \rho(X,Y)=-1 \ \textbf{ if } Y=aX+b \ \ a&lt;0.&#10;\end{align*}&#10;&#10;&#10;\end{document}"/>
  <p:tag name="IGUANATEXSIZE" val="22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39.4075"/>
  <p:tag name="LATEXADDIN" val="\documentclass{article}&#10;\usepackage{amsmath,amsfonts,amssymb,amsthm,epsfig,epstopdf,titling,url,array,color,soul,multicol}&#10;\pagestyle{empty}&#10;\begin{document}&#10;&#10;\boldmath&#10;\begin{equation*}&#10;\rho(X,Y)=0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39.4075"/>
  <p:tag name="LATEXADDIN" val="\documentclass{article}&#10;\usepackage{amsmath,amsfonts,amssymb,amsthm,epsfig,epstopdf,titling,url,array,color,soul,multicol}&#10;\pagestyle{empty}&#10;\begin{document}&#10;&#10;\boldmath&#10;\begin{equation*}&#10;\rho(X,Y)&gt;0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39.4075"/>
  <p:tag name="LATEXADDIN" val="\documentclass{article}&#10;\usepackage{amsmath,amsfonts,amssymb,amsthm,epsfig,epstopdf,titling,url,array,color,soul,multicol}&#10;\pagestyle{empty}&#10;\begin{document}&#10;&#10;\boldmath&#10;\begin{equation*}&#10;\rho(X,Y)&lt;0&#10;\end{equation*}&#10;&#10;&#10;\end{document}"/>
  <p:tag name="IGUANATEXSIZE" val="24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833.521"/>
  <p:tag name="LATEXADDIN" val="\documentclass{article}&#10;\usepackage{amsmath,amsfonts,amssymb,amsthm,epsfig,epstopdf,titling,url,array,color,soul,multicol}&#10;\pagestyle{empty}&#10;\begin{document}&#10;&#10;\boldmath&#10;\begin{equation*}\color{blue}&#10;\textbf{Cov}(X,Y)=E\big[(X-EX)(Y-EY)\big]=E[XY]-(EX)(EY).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4.237"/>
  <p:tag name="LATEXADDIN" val="\documentclass{article}&#10;\usepackage{amsmath,amsfonts,amssymb,amsthm,epsfig,epstopdf,titling,url,array,color,soul,multicol}&#10;\pagestyle{empty}&#10;\begin{document}&#10;&#10;\boldmath&#10;\begin{equation*}&#10;Y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3776.528"/>
  <p:tag name="LATEXADDIN" val="\documentclass{article}&#10;\usepackage{amsmath,amsfonts,amssymb,amsthm,epsfig,epstopdf,titling,url,array,color,soul,multicol}&#10;\pagestyle{empty}&#10;\begin{document}&#10;&#10;\boldmath&#10;\begin{equation*}&#10;\textbf{Cov}(X,X)= E[XX] - EX EX = E[X^2] - (EX)^2 =\textbf{Var}(X).&#10;\end{equation*}&#10;&#10;&#10;\end{document}"/>
  <p:tag name="IGUANATEXSIZE" val="22"/>
  <p:tag name="IGUANATEXCURSOR" val="2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3.4571"/>
  <p:tag name="LATEXADDIN" val="\documentclass{article}&#10;\usepackage{amsmath,amsfonts,amssymb,amsthm,epsfig,epstopdf,titling,url,array,color,soul,multicol}&#10;\pagestyle{empty}&#10;\begin{document}&#10;&#10;\boldmath&#10;\begin{equation*}&#10;X \&amp; Y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68.317"/>
  <p:tag name="LATEXADDIN" val="\documentclass{article}&#10;\usepackage{amsmath,amsfonts,amssymb,amsthm,epsfig,epstopdf,titling,url,array,color,soul,multicol}&#10;\pagestyle{empty}&#10;\begin{document}&#10;&#10;\boldmath&#10;\begin{equation*}&#10;\textbf{Cov}(X,Y)=\textbf{Cov}(Y,X)&#10;\end{equation*}&#10;&#10;&#10;\end{document}"/>
  <p:tag name="IGUANATEXSIZE" val="22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120.735"/>
  <p:tag name="LATEXADDIN" val="\documentclass{article}&#10;\usepackage{amsmath,amsfonts,amssymb,amsthm,epsfig,epstopdf,titling,url,array,color,soul,multicol}&#10;\pagestyle{empty}&#10;\begin{document}&#10;&#10;\boldmath&#10;\begin{equation*}&#10;\textbf{Cov}(aX,Y)=a\textbf{Cov}(X,Y) \ \ \ a \in \mathbb{R}&#10;\end{equation*}&#10;&#10;&#10;\end{document}"/>
  <p:tag name="IGUANATEXSIZE" val="22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30.784"/>
  <p:tag name="LATEXADDIN" val="\documentclass{article}&#10;\usepackage{amsmath,amsfonts,amssymb,amsthm,epsfig,epstopdf,titling,url,array,color,soul,multicol}&#10;\pagestyle{empty}&#10;\begin{document}&#10;&#10;\boldmath&#10;\begin{equation*}&#10;\textbf{Cov}(X+c,Y)=\textbf{Cov}(X,Y)&#10;\end{equation*}&#10;&#10;&#10;\end{document}"/>
  <p:tag name="IGUANATEXSIZE" val="22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30.184"/>
  <p:tag name="LATEXADDIN" val="\documentclass{article}&#10;\usepackage{amsmath,amsfonts,amssymb,amsthm,epsfig,epstopdf,titling,url,array,color,soul,multicol}&#10;\pagestyle{empty}&#10;\begin{document}&#10;&#10;\boldmath&#10;\begin{equation*}&#10;\textbf{Cov}(X+Y,Z)=\textbf{Cov}(X,Z)+\textbf{Cov}(Y,Z)&#10;\end{equation*}&#10;&#10;&#10;\end{document}"/>
  <p:tag name="IGUANATEXSIZE" val="22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horelight_First_M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nion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relight_First_MW" id="{9EE3B217-3E0E-4669-B32E-CD89D8110D9C}" vid="{520CEAE8-E141-494F-B056-50C0B8AE7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C46C37-6010-4073-A99A-931B2ABFE8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37B4F-57DB-4ABC-B071-2DD008AAB8B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9ec719-822f-4136-b373-f06d254d1ce2"/>
    <ds:schemaRef ds:uri="0143e106-35b8-40fd-b4e5-3794ae9df05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AD65C6-DED0-4EC7-B5F6-3FDB81B6C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Shorelight_First_MW</Template>
  <TotalTime>19935</TotalTime>
  <Words>895</Words>
  <Application>Microsoft Office PowerPoint</Application>
  <PresentationFormat>Widescreen</PresentationFormat>
  <Paragraphs>185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Helvetica</vt:lpstr>
      <vt:lpstr>Minion Pro</vt:lpstr>
      <vt:lpstr>Shorelight_First_MW</vt:lpstr>
      <vt:lpstr>Equation</vt:lpstr>
      <vt:lpstr>SMP Stochastic Modelling and Processes</vt:lpstr>
      <vt:lpstr>Joint Probability Mass Function</vt:lpstr>
      <vt:lpstr>Joint Probability Density Function</vt:lpstr>
      <vt:lpstr>Marginal Probability Distributions (discrete)</vt:lpstr>
      <vt:lpstr>Example 5.3 | Marginal Distribution</vt:lpstr>
      <vt:lpstr>Marginal Probability Density Function</vt:lpstr>
      <vt:lpstr>Mean and Variance from a Joint Distribution</vt:lpstr>
      <vt:lpstr>Conditional Probability Distributions</vt:lpstr>
      <vt:lpstr>Example 5.6 | Conditional Probability</vt:lpstr>
      <vt:lpstr>Conditional Mean and Variance</vt:lpstr>
      <vt:lpstr>Example 5.7 | Conditional Mean and Variance</vt:lpstr>
      <vt:lpstr>Independence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Covariance and Correlation</vt:lpstr>
      <vt:lpstr>i.i.d.: Independent and Identically distributed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Mani Krishna</dc:creator>
  <cp:lastModifiedBy>Richard Brooks (RIB) | VIA</cp:lastModifiedBy>
  <cp:revision>898</cp:revision>
  <dcterms:created xsi:type="dcterms:W3CDTF">2016-08-14T23:39:53Z</dcterms:created>
  <dcterms:modified xsi:type="dcterms:W3CDTF">2022-01-24T22:52:35Z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