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9" r:id="rId5"/>
    <p:sldId id="265" r:id="rId6"/>
    <p:sldId id="258" r:id="rId7"/>
    <p:sldId id="283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8" r:id="rId23"/>
    <p:sldId id="289" r:id="rId24"/>
    <p:sldId id="286" r:id="rId25"/>
    <p:sldId id="290" r:id="rId26"/>
    <p:sldId id="291" r:id="rId27"/>
    <p:sldId id="294" r:id="rId28"/>
    <p:sldId id="295" r:id="rId29"/>
    <p:sldId id="293" r:id="rId30"/>
    <p:sldId id="287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AA0B19"/>
    <a:srgbClr val="81ADB5"/>
    <a:srgbClr val="DC5D2A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3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42457" y="2555422"/>
            <a:ext cx="3456191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6" y="233268"/>
            <a:ext cx="8513311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05" y="193909"/>
            <a:ext cx="1623495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38201" y="6454945"/>
            <a:ext cx="337457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781921" y="6473505"/>
            <a:ext cx="43853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2" y="6399831"/>
            <a:ext cx="372135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45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  <p:sldLayoutId id="21474836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403" y="1780442"/>
            <a:ext cx="6703662" cy="1387249"/>
          </a:xfrm>
        </p:spPr>
        <p:txBody>
          <a:bodyPr/>
          <a:lstStyle/>
          <a:p>
            <a:r>
              <a:rPr lang="en-US" dirty="0" smtClean="0"/>
              <a:t>Object relational mapping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10304" y="1008185"/>
            <a:ext cx="10543496" cy="5221165"/>
          </a:xfrm>
        </p:spPr>
        <p:txBody>
          <a:bodyPr/>
          <a:lstStyle/>
          <a:p>
            <a:r>
              <a:rPr lang="en-US" dirty="0" smtClean="0"/>
              <a:t>Many-to-Many - bidirectional</a:t>
            </a: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810303" y="1735015"/>
            <a:ext cx="4945728" cy="4494334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@Column(name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“id"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id;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ManyToMany </a:t>
            </a:r>
            <a:endParaRPr lang="en-US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emp_skill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o-RO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JoinColumn(name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_id"),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 =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@JoinColumn(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_id"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412522" y="1643547"/>
            <a:ext cx="4941277" cy="4585801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“employee")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Column(name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id;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“skill")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List&lt;Skill&gt; skills;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10304" y="1008185"/>
            <a:ext cx="10543496" cy="5221165"/>
          </a:xfrm>
        </p:spPr>
        <p:txBody>
          <a:bodyPr/>
          <a:lstStyle/>
          <a:p>
            <a:r>
              <a:rPr lang="en-US" dirty="0" smtClean="0"/>
              <a:t>Many-to-Many - unidirectional</a:t>
            </a: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810303" y="1735015"/>
            <a:ext cx="4945728" cy="4494334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@Column(name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id;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ManyToMany </a:t>
            </a:r>
            <a:endParaRPr lang="en-US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emp_skill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o-RO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o-RO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JoinColumn(name = </a:t>
            </a:r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o-RO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")) </a:t>
            </a:r>
            <a:endParaRPr lang="en-US" sz="16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412522" y="1643547"/>
            <a:ext cx="4941277" cy="4585801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“employee")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Column(name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id;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10304" y="1008185"/>
            <a:ext cx="10543496" cy="5221165"/>
          </a:xfrm>
        </p:spPr>
        <p:txBody>
          <a:bodyPr/>
          <a:lstStyle/>
          <a:p>
            <a:r>
              <a:rPr lang="en-US" dirty="0" smtClean="0"/>
              <a:t>One-to-Many/Many-to-One</a:t>
            </a: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774919"/>
          </a:xfrm>
        </p:spPr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810303" y="1559169"/>
            <a:ext cx="4945728" cy="4670180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“discipline”)</a:t>
            </a: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@Table(name = “employee”)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discipline_id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6082052" y="1008185"/>
            <a:ext cx="5439509" cy="5221164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Table(name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“employee")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discipline_id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Discipline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@Table(name = “discipline”)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@Column(name = 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 int id;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@Column(name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discipline_name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10304" y="1008185"/>
            <a:ext cx="10543496" cy="5221165"/>
          </a:xfrm>
        </p:spPr>
        <p:txBody>
          <a:bodyPr/>
          <a:lstStyle/>
          <a:p>
            <a:r>
              <a:rPr lang="en-US" dirty="0" smtClean="0"/>
              <a:t>One-to-One</a:t>
            </a: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774919"/>
          </a:xfrm>
        </p:spPr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810303" y="1559169"/>
            <a:ext cx="4945728" cy="4670180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“employee”)</a:t>
            </a: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@Table(name = “employee”)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6082052" y="1008185"/>
            <a:ext cx="5439509" cy="5221164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Table(name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“employee")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o-RO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@Table(name = “address”)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@Column(name = 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 int id;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@Column(name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“street”)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street;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@Basic, </a:t>
            </a:r>
            <a:r>
              <a:rPr lang="en-US" dirty="0" err="1" smtClean="0"/>
              <a:t>FetchType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@Enumerated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756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Other Annotations</a:t>
            </a:r>
            <a:endParaRPr lang="ro-RO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10304" y="1910860"/>
            <a:ext cx="3962400" cy="4155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8343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 {RED, WHITE, GREEN};</a:t>
            </a:r>
          </a:p>
          <a:p>
            <a:endParaRPr lang="en-US" b="0" dirty="0" smtClean="0">
              <a:solidFill>
                <a:srgbClr val="4A4E5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Car {  </a:t>
            </a: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@Enumerated(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Color </a:t>
            </a:r>
            <a:r>
              <a:rPr lang="en-US" b="0" dirty="0" err="1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en-US" b="0" dirty="0" smtClean="0">
              <a:solidFill>
                <a:srgbClr val="4A4E5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@Enumerated(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EnumType.ORDINAL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Color color;}</a:t>
            </a:r>
            <a:endParaRPr lang="en-US" b="0" dirty="0">
              <a:solidFill>
                <a:srgbClr val="4A4E5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0655" y="1971463"/>
            <a:ext cx="5193144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1ADB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@Basic(fetch = 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String 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someData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5385" y="3401889"/>
            <a:ext cx="6078414" cy="2664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BDBE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@Entity(name = "CUSTOMER")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="customer,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fetch=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 Collection orders;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0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CascadeType</a:t>
            </a:r>
            <a:r>
              <a:rPr lang="en-US" dirty="0" smtClean="0"/>
              <a:t>: ALL, DETACH, MERGE, PERSIST, REFRESH,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OrderBy</a:t>
            </a:r>
            <a:r>
              <a:rPr lang="en-US" dirty="0" smtClean="0"/>
              <a:t>(ASC,DESC)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756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Other Annotations</a:t>
            </a:r>
            <a:endParaRPr lang="ro-RO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10304" y="2121877"/>
            <a:ext cx="4493125" cy="38686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1ADB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0" tIns="0" rIns="0" bIns="0" rtlCol="0">
            <a:no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public class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ASC")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public List&lt;Student&gt; students;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="students")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// ordering by primary key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public List&lt;Course&gt; courses;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160655" y="2180491"/>
            <a:ext cx="4976446" cy="38100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BDBE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0" tIns="0" rIns="0" bIns="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{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cascade=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CascadeType.AL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DrivingLicense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license;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="owner",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cascade={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CascadeType.PERSIST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private Collection cars;}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Validations: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@Length(min= , max=)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@Max(value=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@Min(value=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</a:t>
            </a:r>
            <a:r>
              <a:rPr lang="en-US" sz="1800" dirty="0" err="1" smtClean="0"/>
              <a:t>NotNull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@Past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@Future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@Pattern(regex = “</a:t>
            </a:r>
            <a:r>
              <a:rPr lang="en-US" sz="1800" dirty="0" err="1" smtClean="0"/>
              <a:t>regexp</a:t>
            </a:r>
            <a:r>
              <a:rPr lang="en-US" sz="1800" dirty="0" smtClean="0"/>
              <a:t>”, flag=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@Email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@Temporal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756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Other Annotations</a:t>
            </a:r>
            <a:endParaRPr lang="ro-RO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10304" y="2039815"/>
            <a:ext cx="4046183" cy="3458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1ADB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0" tIns="0" rIns="0" bIns="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@Temporal(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TemporalType.TIMESTAMP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dateCreated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@Temporal(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TemporalType.DATE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dateCreated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@Temporal(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TemporalType.TIME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dateCreated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75000"/>
              <a:buFont typeface="Verdana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A4E5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5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Key 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Entity manager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	Used to for various operations with the database, e.g. find objects, create, edit and remove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Entity manager factory –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Provides entity manager instances  that connect to the same database, heavy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Persistence Unit</a:t>
            </a:r>
          </a:p>
          <a:p>
            <a:pPr marL="628650">
              <a:tabLst>
                <a:tab pos="111125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 persistence unit is the provider of configurations for the entity manager factory through the persistence.xml file in the META-INF directory of the source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example – Java SE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	</a:t>
            </a:r>
            <a:r>
              <a:rPr lang="en-US" b="0" dirty="0" err="1" smtClean="0">
                <a:solidFill>
                  <a:schemeClr val="accent5"/>
                </a:solidFill>
              </a:rPr>
              <a:t>EntityManagerFactory</a:t>
            </a:r>
            <a:r>
              <a:rPr lang="en-US" b="0" dirty="0" smtClean="0">
                <a:solidFill>
                  <a:schemeClr val="accent5"/>
                </a:solidFill>
              </a:rPr>
              <a:t> </a:t>
            </a:r>
            <a:r>
              <a:rPr lang="en-US" b="0" dirty="0">
                <a:solidFill>
                  <a:schemeClr val="accent5"/>
                </a:solidFill>
              </a:rPr>
              <a:t>factory = </a:t>
            </a:r>
            <a:r>
              <a:rPr lang="en-US" b="0" dirty="0" err="1">
                <a:solidFill>
                  <a:schemeClr val="accent5"/>
                </a:solidFill>
              </a:rPr>
              <a:t>Persistence.createEntityManagerFactory</a:t>
            </a:r>
            <a:r>
              <a:rPr lang="en-US" b="0" dirty="0">
                <a:solidFill>
                  <a:schemeClr val="accent5"/>
                </a:solidFill>
              </a:rPr>
              <a:t>(“</a:t>
            </a:r>
            <a:r>
              <a:rPr lang="en-US" b="0" dirty="0" err="1">
                <a:solidFill>
                  <a:schemeClr val="accent5"/>
                </a:solidFill>
              </a:rPr>
              <a:t>myPU</a:t>
            </a:r>
            <a:r>
              <a:rPr lang="en-US" b="0" dirty="0">
                <a:solidFill>
                  <a:schemeClr val="accent5"/>
                </a:solidFill>
              </a:rPr>
              <a:t>");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EntityManager</a:t>
            </a:r>
            <a:r>
              <a:rPr lang="en-US" b="0" dirty="0">
                <a:solidFill>
                  <a:schemeClr val="accent5"/>
                </a:solidFill>
              </a:rPr>
              <a:t> </a:t>
            </a:r>
            <a:r>
              <a:rPr lang="en-US" b="0" dirty="0" err="1">
                <a:solidFill>
                  <a:schemeClr val="accent5"/>
                </a:solidFill>
              </a:rPr>
              <a:t>em</a:t>
            </a:r>
            <a:r>
              <a:rPr lang="en-US" b="0" dirty="0">
                <a:solidFill>
                  <a:schemeClr val="accent5"/>
                </a:solidFill>
              </a:rPr>
              <a:t> = </a:t>
            </a:r>
            <a:r>
              <a:rPr lang="en-US" b="0" dirty="0" err="1">
                <a:solidFill>
                  <a:schemeClr val="accent5"/>
                </a:solidFill>
              </a:rPr>
              <a:t>factory.createEntityManager</a:t>
            </a:r>
            <a:r>
              <a:rPr lang="en-US" b="0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EntityTransaction</a:t>
            </a:r>
            <a:r>
              <a:rPr lang="en-US" b="0" dirty="0">
                <a:solidFill>
                  <a:schemeClr val="accent5"/>
                </a:solidFill>
              </a:rPr>
              <a:t> t = </a:t>
            </a:r>
            <a:r>
              <a:rPr lang="en-US" b="0" dirty="0" err="1">
                <a:solidFill>
                  <a:schemeClr val="accent5"/>
                </a:solidFill>
              </a:rPr>
              <a:t>em.createTransaction</a:t>
            </a:r>
            <a:r>
              <a:rPr lang="en-US" b="0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t.begin</a:t>
            </a:r>
            <a:r>
              <a:rPr lang="en-US" b="0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em.persist</a:t>
            </a:r>
            <a:r>
              <a:rPr lang="en-US" b="0" dirty="0">
                <a:solidFill>
                  <a:schemeClr val="accent5"/>
                </a:solidFill>
              </a:rPr>
              <a:t>(</a:t>
            </a:r>
            <a:r>
              <a:rPr lang="en-US" b="0" dirty="0" err="1">
                <a:solidFill>
                  <a:schemeClr val="accent5"/>
                </a:solidFill>
              </a:rPr>
              <a:t>someEntity</a:t>
            </a:r>
            <a:r>
              <a:rPr lang="en-US" b="0" dirty="0">
                <a:solidFill>
                  <a:schemeClr val="accent5"/>
                </a:solidFill>
              </a:rPr>
              <a:t>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t.commit</a:t>
            </a:r>
            <a:r>
              <a:rPr lang="en-US" b="0" dirty="0">
                <a:solidFill>
                  <a:schemeClr val="accent5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5"/>
                </a:solidFill>
              </a:rPr>
              <a:t>	</a:t>
            </a:r>
            <a:r>
              <a:rPr lang="en-US" b="0" dirty="0" err="1">
                <a:solidFill>
                  <a:schemeClr val="accent5"/>
                </a:solidFill>
              </a:rPr>
              <a:t>em.close</a:t>
            </a:r>
            <a:r>
              <a:rPr lang="en-US" b="0" dirty="0">
                <a:solidFill>
                  <a:schemeClr val="accent5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states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NEW: </a:t>
            </a:r>
            <a:r>
              <a:rPr lang="en-US" b="0" dirty="0">
                <a:solidFill>
                  <a:schemeClr val="tx1"/>
                </a:solidFill>
              </a:rPr>
              <a:t>entity is not persisted and it does not have a unique identifier within the current persistence context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MANAGED: </a:t>
            </a:r>
            <a:r>
              <a:rPr lang="en-US" b="0" dirty="0">
                <a:solidFill>
                  <a:schemeClr val="tx1"/>
                </a:solidFill>
              </a:rPr>
              <a:t>entity is persisted and has a unique identifier within the current persistence context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DETACHED: </a:t>
            </a:r>
            <a:r>
              <a:rPr lang="en-US" b="0" dirty="0">
                <a:solidFill>
                  <a:schemeClr val="tx1"/>
                </a:solidFill>
              </a:rPr>
              <a:t>entity has a unique identifier, but is not longer associated with a persistence context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REMOVED: </a:t>
            </a:r>
            <a:r>
              <a:rPr lang="en-US" b="0" dirty="0">
                <a:solidFill>
                  <a:schemeClr val="tx1"/>
                </a:solidFill>
              </a:rPr>
              <a:t>entity has a unique identifier within a persistence context, but is scheduled to be removed from the database</a:t>
            </a:r>
            <a:endParaRPr lang="en-US" sz="1400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We’ll discuss about…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ORM</a:t>
            </a:r>
          </a:p>
          <a:p>
            <a:r>
              <a:rPr lang="en-US" dirty="0" smtClean="0"/>
              <a:t>JPA, Hibernate</a:t>
            </a:r>
          </a:p>
          <a:p>
            <a:r>
              <a:rPr lang="en-US" dirty="0" smtClean="0"/>
              <a:t>Mappings </a:t>
            </a:r>
          </a:p>
          <a:p>
            <a:r>
              <a:rPr lang="en-US" dirty="0" smtClean="0"/>
              <a:t>Other Annotations</a:t>
            </a:r>
          </a:p>
          <a:p>
            <a:r>
              <a:rPr lang="en-US" dirty="0" smtClean="0"/>
              <a:t>Entity Manager</a:t>
            </a:r>
          </a:p>
          <a:p>
            <a:r>
              <a:rPr lang="en-US" dirty="0" smtClean="0"/>
              <a:t>Persistence Unit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Exercises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88" y="1546011"/>
            <a:ext cx="7257955" cy="42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example – Java EE</a:t>
            </a:r>
          </a:p>
          <a:p>
            <a:pPr marL="341313"/>
            <a:r>
              <a:rPr lang="en-US" sz="1500" dirty="0" smtClean="0">
                <a:solidFill>
                  <a:schemeClr val="tx1"/>
                </a:solidFill>
              </a:rPr>
              <a:t>@</a:t>
            </a:r>
            <a:r>
              <a:rPr lang="en-US" sz="1500" dirty="0" err="1">
                <a:solidFill>
                  <a:schemeClr val="tx1"/>
                </a:solidFill>
              </a:rPr>
              <a:t>PersistenceContext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unitName</a:t>
            </a:r>
            <a:r>
              <a:rPr lang="en-US" sz="1500" dirty="0">
                <a:solidFill>
                  <a:schemeClr val="tx1"/>
                </a:solidFill>
              </a:rPr>
              <a:t>=“</a:t>
            </a:r>
            <a:r>
              <a:rPr lang="en-US" sz="1500" dirty="0" err="1">
                <a:solidFill>
                  <a:schemeClr val="tx1"/>
                </a:solidFill>
              </a:rPr>
              <a:t>myPU</a:t>
            </a:r>
            <a:r>
              <a:rPr lang="en-US" sz="1500" dirty="0" smtClean="0">
                <a:solidFill>
                  <a:schemeClr val="tx1"/>
                </a:solidFill>
              </a:rPr>
              <a:t>”)</a:t>
            </a:r>
          </a:p>
          <a:p>
            <a:pPr marL="341313"/>
            <a:r>
              <a:rPr lang="en-US" sz="1500" dirty="0" smtClean="0">
                <a:solidFill>
                  <a:schemeClr val="tx1"/>
                </a:solidFill>
              </a:rPr>
              <a:t>private </a:t>
            </a:r>
            <a:r>
              <a:rPr lang="en-US" sz="1500" dirty="0" err="1" smtClean="0">
                <a:solidFill>
                  <a:schemeClr val="tx1"/>
                </a:solidFill>
              </a:rPr>
              <a:t>EntityManager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Container managed </a:t>
            </a:r>
            <a:r>
              <a:rPr lang="en-US" sz="1500" dirty="0" err="1">
                <a:solidFill>
                  <a:schemeClr val="tx1"/>
                </a:solidFill>
              </a:rPr>
              <a:t>EntityManager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The container creates </a:t>
            </a:r>
            <a:r>
              <a:rPr lang="en-US" sz="1388" dirty="0" err="1">
                <a:solidFill>
                  <a:schemeClr val="tx1"/>
                </a:solidFill>
              </a:rPr>
              <a:t>EntityManager</a:t>
            </a:r>
            <a:r>
              <a:rPr lang="en-US" sz="1388" dirty="0">
                <a:solidFill>
                  <a:schemeClr val="tx1"/>
                </a:solidFill>
              </a:rPr>
              <a:t> instances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The container is responsible for starting transaction, committing and rollback (if errors occur)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– C</a:t>
            </a:r>
            <a:r>
              <a:rPr lang="en-US" dirty="0" smtClean="0">
                <a:solidFill>
                  <a:schemeClr val="tx1"/>
                </a:solidFill>
              </a:rPr>
              <a:t>RUD</a:t>
            </a:r>
          </a:p>
          <a:p>
            <a:r>
              <a:rPr lang="en-US" sz="1500" dirty="0">
                <a:solidFill>
                  <a:schemeClr val="tx1"/>
                </a:solidFill>
              </a:rPr>
              <a:t>Persist: </a:t>
            </a:r>
            <a:r>
              <a:rPr lang="en-US" sz="1275" dirty="0" err="1">
                <a:solidFill>
                  <a:schemeClr val="tx1"/>
                </a:solidFill>
              </a:rPr>
              <a:t>em.persist</a:t>
            </a:r>
            <a:r>
              <a:rPr lang="en-US" sz="1275" dirty="0">
                <a:solidFill>
                  <a:schemeClr val="tx1"/>
                </a:solidFill>
              </a:rPr>
              <a:t>(entity</a:t>
            </a:r>
            <a:r>
              <a:rPr lang="en-US" sz="1275" dirty="0" smtClean="0">
                <a:solidFill>
                  <a:schemeClr val="tx1"/>
                </a:solidFill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75" b="0" dirty="0" smtClean="0">
                <a:solidFill>
                  <a:schemeClr val="tx1"/>
                </a:solidFill>
              </a:rPr>
              <a:t>Persisting </a:t>
            </a:r>
            <a:r>
              <a:rPr lang="en-US" sz="1275" b="0" dirty="0">
                <a:solidFill>
                  <a:schemeClr val="tx1"/>
                </a:solidFill>
              </a:rPr>
              <a:t>an entity means inserting data into the database when the data don’t already exist</a:t>
            </a:r>
          </a:p>
          <a:p>
            <a:pPr marL="964406" lvl="2" indent="-257175">
              <a:buFont typeface="Wingdings" panose="05000000000000000000" pitchFamily="2" charset="2"/>
              <a:buChar char="q"/>
            </a:pPr>
            <a:endParaRPr lang="en-US" sz="1275" dirty="0">
              <a:solidFill>
                <a:schemeClr val="tx1"/>
              </a:solidFill>
            </a:endParaRPr>
          </a:p>
          <a:p>
            <a:pPr marL="682625" lvl="2" indent="0">
              <a:buNone/>
            </a:pPr>
            <a:r>
              <a:rPr lang="en-US" sz="1275" dirty="0">
                <a:solidFill>
                  <a:schemeClr val="tx1"/>
                </a:solidFill>
              </a:rPr>
              <a:t>Employee </a:t>
            </a:r>
            <a:r>
              <a:rPr lang="en-US" sz="1275" dirty="0" err="1">
                <a:solidFill>
                  <a:schemeClr val="tx1"/>
                </a:solidFill>
              </a:rPr>
              <a:t>employee</a:t>
            </a:r>
            <a:r>
              <a:rPr lang="en-US" sz="1275" dirty="0">
                <a:solidFill>
                  <a:schemeClr val="tx1"/>
                </a:solidFill>
              </a:rPr>
              <a:t> = new Employee(“Ionut”, “Popescu”);</a:t>
            </a:r>
          </a:p>
          <a:p>
            <a:pPr marL="682625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682625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682625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em.persist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682625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–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/>
              <a:t>R</a:t>
            </a:r>
            <a:r>
              <a:rPr lang="en-US" dirty="0" smtClean="0">
                <a:solidFill>
                  <a:schemeClr val="tx1"/>
                </a:solidFill>
              </a:rPr>
              <a:t>UD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Find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275" dirty="0" err="1">
                <a:solidFill>
                  <a:schemeClr val="tx1"/>
                </a:solidFill>
              </a:rPr>
              <a:t>em.find</a:t>
            </a:r>
            <a:r>
              <a:rPr lang="en-US" sz="1275" dirty="0">
                <a:solidFill>
                  <a:schemeClr val="tx1"/>
                </a:solidFill>
              </a:rPr>
              <a:t>(Class&lt;T&gt; </a:t>
            </a:r>
            <a:r>
              <a:rPr lang="en-US" sz="1275" dirty="0" err="1">
                <a:solidFill>
                  <a:schemeClr val="tx1"/>
                </a:solidFill>
              </a:rPr>
              <a:t>entityClass</a:t>
            </a:r>
            <a:r>
              <a:rPr lang="en-US" sz="1275" dirty="0">
                <a:solidFill>
                  <a:schemeClr val="tx1"/>
                </a:solidFill>
              </a:rPr>
              <a:t>, Object </a:t>
            </a:r>
            <a:r>
              <a:rPr lang="en-US" sz="1275" dirty="0" err="1">
                <a:solidFill>
                  <a:schemeClr val="tx1"/>
                </a:solidFill>
              </a:rPr>
              <a:t>primaryKey</a:t>
            </a:r>
            <a:r>
              <a:rPr lang="en-US" sz="1275" dirty="0">
                <a:solidFill>
                  <a:schemeClr val="tx1"/>
                </a:solidFill>
              </a:rPr>
              <a:t>);</a:t>
            </a:r>
          </a:p>
          <a:p>
            <a:pPr lvl="1" indent="231775" defTabSz="682625">
              <a:buFont typeface="Wingdings" panose="05000000000000000000" pitchFamily="2" charset="2"/>
              <a:buChar char="§"/>
              <a:tabLst>
                <a:tab pos="280988" algn="l"/>
              </a:tabLst>
            </a:pPr>
            <a:r>
              <a:rPr lang="en-US" sz="1375" dirty="0">
                <a:solidFill>
                  <a:schemeClr val="tx1"/>
                </a:solidFill>
              </a:rPr>
              <a:t>Searches for an entity by its primary key</a:t>
            </a:r>
          </a:p>
          <a:p>
            <a:pPr lvl="1" indent="231775" defTabSz="682625">
              <a:buFont typeface="Wingdings" panose="05000000000000000000" pitchFamily="2" charset="2"/>
              <a:buChar char="§"/>
              <a:tabLst>
                <a:tab pos="280988" algn="l"/>
              </a:tabLst>
            </a:pPr>
            <a:r>
              <a:rPr lang="en-US" sz="1375" dirty="0">
                <a:solidFill>
                  <a:schemeClr val="tx1"/>
                </a:solidFill>
              </a:rPr>
              <a:t>If the entity is found, it is returned</a:t>
            </a:r>
          </a:p>
          <a:p>
            <a:pPr lvl="1" indent="231775" defTabSz="682625">
              <a:buFont typeface="Wingdings" panose="05000000000000000000" pitchFamily="2" charset="2"/>
              <a:buChar char="§"/>
              <a:tabLst>
                <a:tab pos="280988" algn="l"/>
              </a:tabLst>
            </a:pPr>
            <a:r>
              <a:rPr lang="en-US" sz="1375" dirty="0">
                <a:solidFill>
                  <a:schemeClr val="tx1"/>
                </a:solidFill>
              </a:rPr>
              <a:t>If it is not found, a null value is returned</a:t>
            </a:r>
          </a:p>
          <a:p>
            <a:pPr marL="963613" lvl="2" indent="-257175">
              <a:buFont typeface="Wingdings" panose="05000000000000000000" pitchFamily="2" charset="2"/>
              <a:buChar char="q"/>
            </a:pPr>
            <a:endParaRPr lang="en-US" sz="1275" dirty="0">
              <a:solidFill>
                <a:schemeClr val="tx1"/>
              </a:solidFill>
            </a:endParaRPr>
          </a:p>
          <a:p>
            <a:pPr marL="963613" lvl="2" indent="-257175">
              <a:buNone/>
            </a:pPr>
            <a:r>
              <a:rPr lang="en-US" sz="1275" dirty="0">
                <a:solidFill>
                  <a:schemeClr val="tx1"/>
                </a:solidFill>
              </a:rPr>
              <a:t>Employee </a:t>
            </a:r>
            <a:r>
              <a:rPr lang="en-US" sz="1275" dirty="0" err="1">
                <a:solidFill>
                  <a:schemeClr val="tx1"/>
                </a:solidFill>
              </a:rPr>
              <a:t>employee</a:t>
            </a:r>
            <a:r>
              <a:rPr lang="en-US" sz="1275" dirty="0">
                <a:solidFill>
                  <a:schemeClr val="tx1"/>
                </a:solidFill>
              </a:rPr>
              <a:t> = </a:t>
            </a:r>
            <a:r>
              <a:rPr lang="en-US" sz="1275" dirty="0" err="1">
                <a:solidFill>
                  <a:schemeClr val="tx1"/>
                </a:solidFill>
              </a:rPr>
              <a:t>em.find</a:t>
            </a:r>
            <a:r>
              <a:rPr lang="en-US" sz="1275" dirty="0">
                <a:solidFill>
                  <a:schemeClr val="tx1"/>
                </a:solidFill>
              </a:rPr>
              <a:t>(</a:t>
            </a:r>
            <a:r>
              <a:rPr lang="en-US" sz="1275" dirty="0" err="1">
                <a:solidFill>
                  <a:schemeClr val="tx1"/>
                </a:solidFill>
              </a:rPr>
              <a:t>Employee.class</a:t>
            </a:r>
            <a:r>
              <a:rPr lang="en-US" sz="1275" dirty="0">
                <a:solidFill>
                  <a:schemeClr val="tx1"/>
                </a:solidFill>
              </a:rPr>
              <a:t>, 123);</a:t>
            </a:r>
          </a:p>
          <a:p>
            <a:pPr marL="963613" lvl="2" indent="-257175">
              <a:buNone/>
            </a:pPr>
            <a:r>
              <a:rPr lang="en-US" sz="1275" dirty="0">
                <a:solidFill>
                  <a:schemeClr val="tx1"/>
                </a:solidFill>
              </a:rPr>
              <a:t>if (employee != null) {</a:t>
            </a:r>
          </a:p>
          <a:p>
            <a:pPr marL="963613" lvl="2" indent="-257175">
              <a:buNone/>
            </a:pPr>
            <a:r>
              <a:rPr lang="en-US" sz="1275" dirty="0">
                <a:solidFill>
                  <a:schemeClr val="tx1"/>
                </a:solidFill>
              </a:rPr>
              <a:t>      //process the object</a:t>
            </a:r>
          </a:p>
          <a:p>
            <a:pPr marL="963613" lvl="2" indent="-257175">
              <a:buNone/>
            </a:pPr>
            <a:r>
              <a:rPr lang="en-US" sz="1275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– </a:t>
            </a:r>
            <a:r>
              <a:rPr lang="en-US" dirty="0" smtClean="0">
                <a:solidFill>
                  <a:srgbClr val="4A4E52"/>
                </a:solidFill>
              </a:rPr>
              <a:t>CR</a:t>
            </a:r>
            <a:r>
              <a:rPr lang="en-US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rgbClr val="4A4E52"/>
                </a:solidFill>
              </a:rPr>
              <a:t>D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Update: </a:t>
            </a:r>
            <a:r>
              <a:rPr lang="en-US" dirty="0" err="1" smtClean="0">
                <a:solidFill>
                  <a:srgbClr val="4A4E52"/>
                </a:solidFill>
              </a:rPr>
              <a:t>em.merge</a:t>
            </a:r>
            <a:r>
              <a:rPr lang="en-US" dirty="0" smtClean="0">
                <a:solidFill>
                  <a:srgbClr val="4A4E52"/>
                </a:solidFill>
              </a:rPr>
              <a:t>(entity)</a:t>
            </a:r>
          </a:p>
          <a:p>
            <a:pPr lvl="1" indent="171450">
              <a:buFont typeface="Wingdings" panose="05000000000000000000" pitchFamily="2" charset="2"/>
              <a:buChar char="§"/>
            </a:pPr>
            <a:r>
              <a:rPr lang="en-US" sz="1375" dirty="0">
                <a:solidFill>
                  <a:schemeClr val="tx1"/>
                </a:solidFill>
              </a:rPr>
              <a:t>If the entity is currently managed, changes to it will be reflected in the database automatically.</a:t>
            </a:r>
          </a:p>
          <a:p>
            <a:pPr marL="964406" lvl="2" indent="-257175">
              <a:buFont typeface="Wingdings" panose="05000000000000000000" pitchFamily="2" charset="2"/>
              <a:buChar char="q"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>
                <a:solidFill>
                  <a:schemeClr val="tx1"/>
                </a:solidFill>
              </a:rPr>
              <a:t>Employee </a:t>
            </a:r>
            <a:r>
              <a:rPr lang="en-US" sz="1275" dirty="0" err="1">
                <a:solidFill>
                  <a:schemeClr val="tx1"/>
                </a:solidFill>
              </a:rPr>
              <a:t>employee</a:t>
            </a:r>
            <a:r>
              <a:rPr lang="en-US" sz="1275" dirty="0">
                <a:solidFill>
                  <a:schemeClr val="tx1"/>
                </a:solidFill>
              </a:rPr>
              <a:t> = new Employee(“Ionut”, “Popescu”);</a:t>
            </a:r>
          </a:p>
          <a:p>
            <a:pPr marL="461963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61963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em.persist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61963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employee.setFirstName</a:t>
            </a:r>
            <a:r>
              <a:rPr lang="en-US" sz="1275" b="1" dirty="0">
                <a:solidFill>
                  <a:schemeClr val="tx1"/>
                </a:solidFill>
              </a:rPr>
              <a:t>(“Mihai”);</a:t>
            </a:r>
          </a:p>
          <a:p>
            <a:pPr marL="461963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em.merge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61963" lvl="2" indent="0">
              <a:buNone/>
            </a:pPr>
            <a:endParaRPr lang="en-US" sz="1275" b="1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Entity Manager – </a:t>
            </a:r>
            <a:r>
              <a:rPr lang="en-US" dirty="0" smtClean="0">
                <a:solidFill>
                  <a:srgbClr val="4A4E52"/>
                </a:solidFill>
              </a:rPr>
              <a:t>CR</a:t>
            </a:r>
            <a:r>
              <a:rPr lang="en-US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rgbClr val="4A4E52"/>
                </a:solidFill>
              </a:rPr>
              <a:t>D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Update: </a:t>
            </a:r>
            <a:r>
              <a:rPr lang="en-US" dirty="0" err="1" smtClean="0">
                <a:solidFill>
                  <a:srgbClr val="4A4E52"/>
                </a:solidFill>
              </a:rPr>
              <a:t>em.merge</a:t>
            </a:r>
            <a:r>
              <a:rPr lang="en-US" dirty="0" smtClean="0">
                <a:solidFill>
                  <a:srgbClr val="4A4E52"/>
                </a:solidFill>
              </a:rPr>
              <a:t>(entity)</a:t>
            </a:r>
          </a:p>
          <a:p>
            <a:pPr lvl="1" indent="280988">
              <a:buFont typeface="Wingdings" panose="05000000000000000000" pitchFamily="2" charset="2"/>
              <a:buChar char="§"/>
            </a:pPr>
            <a:r>
              <a:rPr lang="en-US" sz="1500" dirty="0"/>
              <a:t>a detached entity is no longer associated with a persistence context</a:t>
            </a:r>
            <a:endParaRPr lang="en-US" sz="1375" dirty="0">
              <a:solidFill>
                <a:schemeClr val="tx1"/>
              </a:solidFill>
            </a:endParaRPr>
          </a:p>
          <a:p>
            <a:pPr lvl="1" indent="280988">
              <a:buFont typeface="Wingdings" panose="05000000000000000000" pitchFamily="2" charset="2"/>
              <a:buChar char="§"/>
            </a:pPr>
            <a:r>
              <a:rPr lang="en-US" sz="1375" dirty="0">
                <a:solidFill>
                  <a:schemeClr val="tx1"/>
                </a:solidFill>
              </a:rPr>
              <a:t>if you want to manage it, you need to reattach it</a:t>
            </a:r>
          </a:p>
          <a:p>
            <a:pPr marL="964406" lvl="2" indent="-257175">
              <a:buFont typeface="Wingdings" panose="05000000000000000000" pitchFamily="2" charset="2"/>
              <a:buChar char="q"/>
            </a:pPr>
            <a:endParaRPr lang="en-US" sz="1275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lang="en-US" sz="1275" dirty="0">
                <a:solidFill>
                  <a:schemeClr val="tx1"/>
                </a:solidFill>
              </a:rPr>
              <a:t>Employee </a:t>
            </a:r>
            <a:r>
              <a:rPr lang="en-US" sz="1275" dirty="0" err="1">
                <a:solidFill>
                  <a:schemeClr val="tx1"/>
                </a:solidFill>
              </a:rPr>
              <a:t>employee</a:t>
            </a:r>
            <a:r>
              <a:rPr lang="en-US" sz="1275" dirty="0">
                <a:solidFill>
                  <a:schemeClr val="tx1"/>
                </a:solidFill>
              </a:rPr>
              <a:t> = new Employee(“Ionut”, “Popescu”);</a:t>
            </a:r>
          </a:p>
          <a:p>
            <a:pPr marL="457200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57200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em.persist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57200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57200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em.clear</a:t>
            </a:r>
            <a:r>
              <a:rPr lang="en-US" sz="1275" b="1" dirty="0">
                <a:solidFill>
                  <a:schemeClr val="tx1"/>
                </a:solidFill>
              </a:rPr>
              <a:t>();</a:t>
            </a:r>
          </a:p>
          <a:p>
            <a:pPr marL="457200" lvl="2" indent="0">
              <a:buNone/>
            </a:pPr>
            <a:endParaRPr lang="en-US" sz="1275" b="1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employee.setFirstName</a:t>
            </a:r>
            <a:r>
              <a:rPr lang="en-US" sz="1275" dirty="0">
                <a:solidFill>
                  <a:schemeClr val="tx1"/>
                </a:solidFill>
              </a:rPr>
              <a:t>(“Mihai”);</a:t>
            </a:r>
          </a:p>
          <a:p>
            <a:pPr marL="457200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57200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57200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em.merge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57200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Entity Manager – </a:t>
            </a:r>
            <a:r>
              <a:rPr lang="en-US" dirty="0" smtClean="0">
                <a:solidFill>
                  <a:schemeClr val="tx1"/>
                </a:solidFill>
              </a:rPr>
              <a:t>CRU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</a:p>
          <a:p>
            <a:r>
              <a:rPr lang="en-US" sz="1500" dirty="0">
                <a:solidFill>
                  <a:schemeClr val="tx1"/>
                </a:solidFill>
              </a:rPr>
              <a:t>Remove: </a:t>
            </a:r>
            <a:r>
              <a:rPr lang="en-US" sz="1275" dirty="0" err="1">
                <a:solidFill>
                  <a:schemeClr val="tx1"/>
                </a:solidFill>
              </a:rPr>
              <a:t>em.remove</a:t>
            </a:r>
            <a:r>
              <a:rPr lang="en-US" sz="1275" dirty="0">
                <a:solidFill>
                  <a:schemeClr val="tx1"/>
                </a:solidFill>
              </a:rPr>
              <a:t>(entity);</a:t>
            </a:r>
          </a:p>
          <a:p>
            <a:pPr lvl="1" indent="280988">
              <a:buFont typeface="Wingdings" panose="05000000000000000000" pitchFamily="2" charset="2"/>
              <a:buChar char="§"/>
            </a:pPr>
            <a:r>
              <a:rPr lang="en-US" sz="1375" dirty="0">
                <a:solidFill>
                  <a:schemeClr val="tx1"/>
                </a:solidFill>
              </a:rPr>
              <a:t>once removed, the entity is deleted from the database, is detached from the entity manager and cannot be synchronized with the database anymore.</a:t>
            </a:r>
          </a:p>
          <a:p>
            <a:pPr marL="964406" lvl="2" indent="-257175">
              <a:buFont typeface="Wingdings" panose="05000000000000000000" pitchFamily="2" charset="2"/>
              <a:buChar char="q"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>
                <a:solidFill>
                  <a:schemeClr val="tx1"/>
                </a:solidFill>
              </a:rPr>
              <a:t>Employee </a:t>
            </a:r>
            <a:r>
              <a:rPr lang="en-US" sz="1275" dirty="0" err="1">
                <a:solidFill>
                  <a:schemeClr val="tx1"/>
                </a:solidFill>
              </a:rPr>
              <a:t>employee</a:t>
            </a:r>
            <a:r>
              <a:rPr lang="en-US" sz="1275" dirty="0">
                <a:solidFill>
                  <a:schemeClr val="tx1"/>
                </a:solidFill>
              </a:rPr>
              <a:t> = new Employee(“Ionut”, “Popescu”);</a:t>
            </a:r>
          </a:p>
          <a:p>
            <a:pPr marL="461963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61963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em.persist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61963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endParaRPr lang="en-US" sz="1275" dirty="0">
              <a:solidFill>
                <a:schemeClr val="tx1"/>
              </a:solidFill>
            </a:endParaRP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tx.begin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pPr marL="461963" lvl="2" indent="0">
              <a:buNone/>
            </a:pPr>
            <a:r>
              <a:rPr lang="en-US" sz="1275" b="1" dirty="0" err="1">
                <a:solidFill>
                  <a:schemeClr val="tx1"/>
                </a:solidFill>
              </a:rPr>
              <a:t>em.remove</a:t>
            </a:r>
            <a:r>
              <a:rPr lang="en-US" sz="1275" b="1" dirty="0">
                <a:solidFill>
                  <a:schemeClr val="tx1"/>
                </a:solidFill>
              </a:rPr>
              <a:t>(employee);</a:t>
            </a:r>
          </a:p>
          <a:p>
            <a:pPr marL="461963" lvl="2" indent="0">
              <a:buNone/>
            </a:pPr>
            <a:r>
              <a:rPr lang="en-US" sz="1275" dirty="0" err="1">
                <a:solidFill>
                  <a:schemeClr val="tx1"/>
                </a:solidFill>
              </a:rPr>
              <a:t>tx.commit</a:t>
            </a:r>
            <a:r>
              <a:rPr lang="en-US" sz="1275" dirty="0">
                <a:solidFill>
                  <a:schemeClr val="tx1"/>
                </a:solidFill>
              </a:rPr>
              <a:t>();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Peristence</a:t>
            </a:r>
            <a:r>
              <a:rPr lang="en-US" dirty="0" smtClean="0"/>
              <a:t> unit xml example</a:t>
            </a:r>
          </a:p>
          <a:p>
            <a:r>
              <a:rPr lang="fr-FR" b="0" dirty="0">
                <a:solidFill>
                  <a:schemeClr val="tx1"/>
                </a:solidFill>
              </a:rPr>
              <a:t>&lt;</a:t>
            </a:r>
            <a:r>
              <a:rPr lang="fr-FR" b="0" dirty="0" err="1">
                <a:solidFill>
                  <a:schemeClr val="tx1"/>
                </a:solidFill>
              </a:rPr>
              <a:t>persistence</a:t>
            </a:r>
            <a:r>
              <a:rPr lang="fr-FR" b="0" dirty="0">
                <a:solidFill>
                  <a:schemeClr val="tx1"/>
                </a:solidFill>
              </a:rPr>
              <a:t>-unit </a:t>
            </a:r>
            <a:r>
              <a:rPr lang="fr-FR" b="0" dirty="0" err="1">
                <a:solidFill>
                  <a:schemeClr val="tx1"/>
                </a:solidFill>
              </a:rPr>
              <a:t>name</a:t>
            </a:r>
            <a:r>
              <a:rPr lang="fr-FR" b="0" dirty="0">
                <a:solidFill>
                  <a:schemeClr val="tx1"/>
                </a:solidFill>
              </a:rPr>
              <a:t>="</a:t>
            </a:r>
            <a:r>
              <a:rPr lang="fr-FR" b="0" dirty="0" err="1">
                <a:solidFill>
                  <a:schemeClr val="tx1"/>
                </a:solidFill>
              </a:rPr>
              <a:t>myPU</a:t>
            </a:r>
            <a:r>
              <a:rPr lang="fr-FR" b="0" dirty="0">
                <a:solidFill>
                  <a:schemeClr val="tx1"/>
                </a:solidFill>
              </a:rPr>
              <a:t>" transaction-type="RESOURCE_LOCAL"&gt;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&lt;provider&gt;</a:t>
            </a:r>
            <a:r>
              <a:rPr lang="en-US" b="0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b="0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&lt;class&gt;</a:t>
            </a:r>
            <a:r>
              <a:rPr lang="en-US" b="0" dirty="0" err="1">
                <a:solidFill>
                  <a:schemeClr val="tx1"/>
                </a:solidFill>
              </a:rPr>
              <a:t>com.endava.graduates.employees.Employee</a:t>
            </a:r>
            <a:r>
              <a:rPr lang="en-US" b="0" dirty="0">
                <a:solidFill>
                  <a:schemeClr val="tx1"/>
                </a:solidFill>
              </a:rPr>
              <a:t>&lt;/class&gt;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&lt;class&gt;</a:t>
            </a:r>
            <a:r>
              <a:rPr lang="en-US" b="0" dirty="0" err="1">
                <a:solidFill>
                  <a:schemeClr val="tx1"/>
                </a:solidFill>
              </a:rPr>
              <a:t>com.endava.graduates.projects.Project</a:t>
            </a:r>
            <a:r>
              <a:rPr lang="en-US" b="0" dirty="0">
                <a:solidFill>
                  <a:schemeClr val="tx1"/>
                </a:solidFill>
              </a:rPr>
              <a:t>&lt;/class&gt;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&lt;property name="</a:t>
            </a:r>
            <a:r>
              <a:rPr lang="en-US" b="0" dirty="0" err="1">
                <a:solidFill>
                  <a:schemeClr val="tx1"/>
                </a:solidFill>
              </a:rPr>
              <a:t>javax.persistence.jdbc.driver</a:t>
            </a:r>
            <a:r>
              <a:rPr lang="en-US" b="0" dirty="0">
                <a:solidFill>
                  <a:schemeClr val="tx1"/>
                </a:solidFill>
              </a:rPr>
              <a:t>" 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      value="</a:t>
            </a:r>
            <a:r>
              <a:rPr lang="en-US" b="0" dirty="0" err="1">
                <a:solidFill>
                  <a:schemeClr val="tx1"/>
                </a:solidFill>
              </a:rPr>
              <a:t>org.apache.derby.jdbc.EmbeddedDriver</a:t>
            </a:r>
            <a:r>
              <a:rPr lang="en-US" b="0" dirty="0">
                <a:solidFill>
                  <a:schemeClr val="tx1"/>
                </a:solidFill>
              </a:rPr>
              <a:t>"/&gt;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&lt;property name="javax.persistence.jdbc.url" 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      value="</a:t>
            </a:r>
            <a:r>
              <a:rPr lang="en-US" b="0" dirty="0" err="1">
                <a:solidFill>
                  <a:schemeClr val="tx1"/>
                </a:solidFill>
              </a:rPr>
              <a:t>jdbc:derby:memory:graduatesDB;create</a:t>
            </a:r>
            <a:r>
              <a:rPr lang="en-US" b="0" dirty="0">
                <a:solidFill>
                  <a:schemeClr val="tx1"/>
                </a:solidFill>
              </a:rPr>
              <a:t>=true"/&gt;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&lt;property name="</a:t>
            </a:r>
            <a:r>
              <a:rPr lang="en-US" b="0" dirty="0" err="1">
                <a:solidFill>
                  <a:schemeClr val="tx1"/>
                </a:solidFill>
              </a:rPr>
              <a:t>javax.persistence.jdbc.user</a:t>
            </a:r>
            <a:r>
              <a:rPr lang="en-US" b="0" dirty="0">
                <a:solidFill>
                  <a:schemeClr val="tx1"/>
                </a:solidFill>
              </a:rPr>
              <a:t>" value="test" /&gt;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    &lt;property name="</a:t>
            </a:r>
            <a:r>
              <a:rPr lang="en-US" b="0" dirty="0" err="1">
                <a:solidFill>
                  <a:schemeClr val="tx1"/>
                </a:solidFill>
              </a:rPr>
              <a:t>javax.persistence.jdbc.password</a:t>
            </a:r>
            <a:r>
              <a:rPr lang="en-US" b="0" dirty="0">
                <a:solidFill>
                  <a:schemeClr val="tx1"/>
                </a:solidFill>
              </a:rPr>
              <a:t>" value="test" /&gt;</a:t>
            </a:r>
          </a:p>
          <a:p>
            <a:r>
              <a:rPr lang="en-US" b="0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b="0" dirty="0">
                <a:solidFill>
                  <a:schemeClr val="tx1"/>
                </a:solidFill>
              </a:rPr>
              <a:t>&lt;/persistence-unit&gt;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Queryes</a:t>
            </a:r>
            <a:r>
              <a:rPr lang="en-US" dirty="0" smtClean="0"/>
              <a:t> (JPQL)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Query q = </a:t>
            </a:r>
            <a:r>
              <a:rPr lang="en-US" sz="1500" dirty="0" err="1">
                <a:solidFill>
                  <a:schemeClr val="tx1"/>
                </a:solidFill>
              </a:rPr>
              <a:t>em.createQuery</a:t>
            </a:r>
            <a:r>
              <a:rPr lang="en-US" sz="1500" dirty="0">
                <a:solidFill>
                  <a:schemeClr val="tx1"/>
                </a:solidFill>
              </a:rPr>
              <a:t>("SELECT x FROM ENTITY_NAME x“);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List&lt; ENTITY_NAME &gt; results = (List&lt; ENTITY_NAME &gt;) </a:t>
            </a:r>
            <a:r>
              <a:rPr lang="en-US" sz="1500" dirty="0" err="1">
                <a:solidFill>
                  <a:schemeClr val="tx1"/>
                </a:solidFill>
              </a:rPr>
              <a:t>q.getResultList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pPr marL="964406" lvl="2" indent="-257175">
              <a:buFont typeface="Wingdings" panose="05000000000000000000" pitchFamily="2" charset="2"/>
              <a:buChar char="§"/>
            </a:pPr>
            <a:r>
              <a:rPr lang="en-US" sz="1163" dirty="0">
                <a:solidFill>
                  <a:schemeClr val="tx1"/>
                </a:solidFill>
              </a:rPr>
              <a:t>Queries support a similar syntax to SQL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275" dirty="0" err="1">
                <a:solidFill>
                  <a:schemeClr val="tx1"/>
                </a:solidFill>
              </a:rPr>
              <a:t>query_statement</a:t>
            </a:r>
            <a:r>
              <a:rPr lang="en-US" sz="1275" dirty="0">
                <a:solidFill>
                  <a:schemeClr val="tx1"/>
                </a:solidFill>
              </a:rPr>
              <a:t> ::= </a:t>
            </a:r>
            <a:r>
              <a:rPr lang="en-US" sz="1275" dirty="0" err="1">
                <a:solidFill>
                  <a:schemeClr val="tx1"/>
                </a:solidFill>
              </a:rPr>
              <a:t>select_clause</a:t>
            </a:r>
            <a:r>
              <a:rPr lang="en-US" sz="1275" dirty="0">
                <a:solidFill>
                  <a:schemeClr val="tx1"/>
                </a:solidFill>
              </a:rPr>
              <a:t> </a:t>
            </a:r>
            <a:r>
              <a:rPr lang="en-US" sz="1275" dirty="0" err="1">
                <a:solidFill>
                  <a:schemeClr val="tx1"/>
                </a:solidFill>
              </a:rPr>
              <a:t>from_clause</a:t>
            </a:r>
            <a:r>
              <a:rPr lang="en-US" sz="1275" dirty="0">
                <a:solidFill>
                  <a:schemeClr val="tx1"/>
                </a:solidFill>
              </a:rPr>
              <a:t> </a:t>
            </a:r>
          </a:p>
          <a:p>
            <a:pPr lvl="2" indent="0">
              <a:buNone/>
            </a:pPr>
            <a:r>
              <a:rPr lang="en-US" sz="1275" dirty="0" smtClean="0">
                <a:solidFill>
                  <a:schemeClr val="tx1"/>
                </a:solidFill>
              </a:rPr>
              <a:t> </a:t>
            </a:r>
            <a:r>
              <a:rPr lang="en-US" sz="1275" dirty="0">
                <a:solidFill>
                  <a:schemeClr val="tx1"/>
                </a:solidFill>
              </a:rPr>
              <a:t>[</a:t>
            </a:r>
            <a:r>
              <a:rPr lang="en-US" sz="1275" dirty="0" err="1">
                <a:solidFill>
                  <a:schemeClr val="tx1"/>
                </a:solidFill>
              </a:rPr>
              <a:t>where_clause</a:t>
            </a:r>
            <a:r>
              <a:rPr lang="en-US" sz="1275" dirty="0">
                <a:solidFill>
                  <a:schemeClr val="tx1"/>
                </a:solidFill>
              </a:rPr>
              <a:t>][</a:t>
            </a:r>
            <a:r>
              <a:rPr lang="en-US" sz="1275" dirty="0" err="1">
                <a:solidFill>
                  <a:schemeClr val="tx1"/>
                </a:solidFill>
              </a:rPr>
              <a:t>groupby_clause</a:t>
            </a:r>
            <a:r>
              <a:rPr lang="en-US" sz="1275" dirty="0">
                <a:solidFill>
                  <a:schemeClr val="tx1"/>
                </a:solidFill>
              </a:rPr>
              <a:t>][</a:t>
            </a:r>
            <a:r>
              <a:rPr lang="en-US" sz="1275" dirty="0" err="1">
                <a:solidFill>
                  <a:schemeClr val="tx1"/>
                </a:solidFill>
              </a:rPr>
              <a:t>having_clause</a:t>
            </a:r>
            <a:r>
              <a:rPr lang="en-US" sz="1275" dirty="0">
                <a:solidFill>
                  <a:schemeClr val="tx1"/>
                </a:solidFill>
              </a:rPr>
              <a:t>][</a:t>
            </a:r>
            <a:r>
              <a:rPr lang="en-US" sz="1275" dirty="0" err="1">
                <a:solidFill>
                  <a:schemeClr val="tx1"/>
                </a:solidFill>
              </a:rPr>
              <a:t>orderby_clause</a:t>
            </a:r>
            <a:r>
              <a:rPr lang="en-US" sz="1275" dirty="0">
                <a:solidFill>
                  <a:schemeClr val="tx1"/>
                </a:solidFill>
              </a:rPr>
              <a:t>]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chemeClr val="tx1"/>
                </a:solidFill>
              </a:rPr>
              <a:t>update_statement</a:t>
            </a:r>
            <a:r>
              <a:rPr lang="en-US" sz="1350" dirty="0">
                <a:solidFill>
                  <a:schemeClr val="tx1"/>
                </a:solidFill>
              </a:rPr>
              <a:t> :: = </a:t>
            </a:r>
            <a:r>
              <a:rPr lang="en-US" sz="1350" dirty="0" err="1">
                <a:solidFill>
                  <a:schemeClr val="tx1"/>
                </a:solidFill>
              </a:rPr>
              <a:t>update_clause</a:t>
            </a:r>
            <a:r>
              <a:rPr lang="en-US" sz="1350" dirty="0">
                <a:solidFill>
                  <a:schemeClr val="tx1"/>
                </a:solidFill>
              </a:rPr>
              <a:t> [</a:t>
            </a:r>
            <a:r>
              <a:rPr lang="en-US" sz="1350" dirty="0" err="1">
                <a:solidFill>
                  <a:schemeClr val="tx1"/>
                </a:solidFill>
              </a:rPr>
              <a:t>where_clause</a:t>
            </a:r>
            <a:r>
              <a:rPr lang="en-US" sz="1350" dirty="0">
                <a:solidFill>
                  <a:schemeClr val="tx1"/>
                </a:solidFill>
              </a:rPr>
              <a:t>] 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50" dirty="0" err="1">
                <a:solidFill>
                  <a:schemeClr val="tx1"/>
                </a:solidFill>
              </a:rPr>
              <a:t>delete_statement</a:t>
            </a:r>
            <a:r>
              <a:rPr lang="en-US" sz="1350" dirty="0">
                <a:solidFill>
                  <a:schemeClr val="tx1"/>
                </a:solidFill>
              </a:rPr>
              <a:t> :: = </a:t>
            </a:r>
            <a:r>
              <a:rPr lang="en-US" sz="1350" dirty="0" err="1">
                <a:solidFill>
                  <a:schemeClr val="tx1"/>
                </a:solidFill>
              </a:rPr>
              <a:t>delete_clause</a:t>
            </a:r>
            <a:r>
              <a:rPr lang="en-US" sz="1350" dirty="0">
                <a:solidFill>
                  <a:schemeClr val="tx1"/>
                </a:solidFill>
              </a:rPr>
              <a:t> [</a:t>
            </a:r>
            <a:r>
              <a:rPr lang="en-US" sz="1350" dirty="0" err="1">
                <a:solidFill>
                  <a:schemeClr val="tx1"/>
                </a:solidFill>
              </a:rPr>
              <a:t>where_clause</a:t>
            </a:r>
            <a:r>
              <a:rPr lang="en-US" sz="1350" dirty="0">
                <a:solidFill>
                  <a:schemeClr val="tx1"/>
                </a:solidFill>
              </a:rPr>
              <a:t>]</a:t>
            </a:r>
          </a:p>
          <a:p>
            <a:pPr marL="1543050" lvl="2" indent="-285750">
              <a:buFont typeface="Wingdings" panose="05000000000000000000" pitchFamily="2" charset="2"/>
              <a:buChar char="§"/>
            </a:pPr>
            <a:endParaRPr lang="en-US" sz="1350" dirty="0">
              <a:solidFill>
                <a:srgbClr val="C00000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Why use dynamic queries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>
                    <a:lumMod val="75000"/>
                  </a:schemeClr>
                </a:solidFill>
              </a:rPr>
              <a:t>Dependent on user input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>
                    <a:lumMod val="75000"/>
                  </a:schemeClr>
                </a:solidFill>
              </a:rPr>
              <a:t>You don’t know how the query will look until runtime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endParaRPr lang="en-US" sz="1388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462" b="1" dirty="0">
                <a:solidFill>
                  <a:schemeClr val="tx1"/>
                </a:solidFill>
              </a:rPr>
              <a:t>Why not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>
                    <a:lumMod val="75000"/>
                  </a:schemeClr>
                </a:solidFill>
              </a:rPr>
              <a:t>Costly translation from JPQL to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Query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 smtClean="0">
                <a:solidFill>
                  <a:schemeClr val="tx1"/>
                </a:solidFill>
              </a:rPr>
              <a:t>Query </a:t>
            </a:r>
            <a:r>
              <a:rPr lang="en-US" sz="1500" dirty="0">
                <a:solidFill>
                  <a:schemeClr val="tx1"/>
                </a:solidFill>
              </a:rPr>
              <a:t>q = </a:t>
            </a:r>
            <a:r>
              <a:rPr lang="en-US" sz="1500" dirty="0" err="1">
                <a:solidFill>
                  <a:schemeClr val="tx1"/>
                </a:solidFill>
              </a:rPr>
              <a:t>em.createQuery</a:t>
            </a:r>
            <a:r>
              <a:rPr lang="en-US" sz="1500" dirty="0">
                <a:solidFill>
                  <a:schemeClr val="tx1"/>
                </a:solidFill>
              </a:rPr>
              <a:t>("SELECT x FROM ENTITY_NAME x WHERE </a:t>
            </a:r>
            <a:r>
              <a:rPr lang="en-US" sz="1500" dirty="0" err="1">
                <a:solidFill>
                  <a:schemeClr val="tx1"/>
                </a:solidFill>
              </a:rPr>
              <a:t>x.field</a:t>
            </a:r>
            <a:r>
              <a:rPr lang="en-US" sz="1500" dirty="0">
                <a:solidFill>
                  <a:schemeClr val="tx1"/>
                </a:solidFill>
              </a:rPr>
              <a:t> = :value“);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List&lt; ENTITY_NAME &gt; results = </a:t>
            </a:r>
          </a:p>
          <a:p>
            <a:pPr lvl="2" indent="0">
              <a:buNone/>
            </a:pPr>
            <a:r>
              <a:rPr lang="en-US" sz="1388" dirty="0">
                <a:solidFill>
                  <a:schemeClr val="tx1"/>
                </a:solidFill>
              </a:rPr>
              <a:t>(List&lt; ENTITY_NAME &gt;) </a:t>
            </a:r>
            <a:r>
              <a:rPr lang="en-US" sz="1388" dirty="0" err="1">
                <a:solidFill>
                  <a:schemeClr val="tx1"/>
                </a:solidFill>
              </a:rPr>
              <a:t>q.setParameter</a:t>
            </a:r>
            <a:r>
              <a:rPr lang="en-US" sz="1388" dirty="0">
                <a:solidFill>
                  <a:schemeClr val="tx1"/>
                </a:solidFill>
              </a:rPr>
              <a:t>(“value”, </a:t>
            </a:r>
            <a:r>
              <a:rPr lang="en-US" sz="1388" dirty="0" err="1">
                <a:solidFill>
                  <a:schemeClr val="tx1"/>
                </a:solidFill>
              </a:rPr>
              <a:t>myValue</a:t>
            </a:r>
            <a:r>
              <a:rPr lang="en-US" sz="1388" dirty="0">
                <a:solidFill>
                  <a:schemeClr val="tx1"/>
                </a:solidFill>
              </a:rPr>
              <a:t>).</a:t>
            </a:r>
            <a:r>
              <a:rPr lang="en-US" sz="1388" dirty="0" err="1">
                <a:solidFill>
                  <a:schemeClr val="tx1"/>
                </a:solidFill>
              </a:rPr>
              <a:t>getResultList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  <a:endParaRPr lang="en-US" sz="1275" dirty="0">
              <a:solidFill>
                <a:schemeClr val="tx1"/>
              </a:solidFill>
            </a:endParaRPr>
          </a:p>
          <a:p>
            <a:pPr marL="992981" lvl="2" indent="-285750">
              <a:buFont typeface="Wingdings" panose="05000000000000000000" pitchFamily="2" charset="2"/>
              <a:buChar char="§"/>
            </a:pPr>
            <a:endParaRPr lang="en-US" sz="1275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Query q = </a:t>
            </a:r>
            <a:r>
              <a:rPr lang="en-US" sz="1500" dirty="0" err="1">
                <a:solidFill>
                  <a:schemeClr val="tx1"/>
                </a:solidFill>
              </a:rPr>
              <a:t>em.createQuery</a:t>
            </a:r>
            <a:r>
              <a:rPr lang="en-US" sz="1500" dirty="0">
                <a:solidFill>
                  <a:schemeClr val="tx1"/>
                </a:solidFill>
              </a:rPr>
              <a:t>("SELECT x FROM ENTITY_NAME x WHERE </a:t>
            </a:r>
            <a:r>
              <a:rPr lang="en-US" sz="1500" dirty="0" err="1">
                <a:solidFill>
                  <a:schemeClr val="tx1"/>
                </a:solidFill>
              </a:rPr>
              <a:t>x.field</a:t>
            </a:r>
            <a:r>
              <a:rPr lang="en-US" sz="1500" dirty="0">
                <a:solidFill>
                  <a:schemeClr val="tx1"/>
                </a:solidFill>
              </a:rPr>
              <a:t> = ?1“);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List&lt; ENTITY_NAME &gt; results = </a:t>
            </a:r>
          </a:p>
          <a:p>
            <a:pPr lvl="2" indent="0">
              <a:buNone/>
            </a:pPr>
            <a:r>
              <a:rPr lang="en-US" sz="1388" dirty="0">
                <a:solidFill>
                  <a:schemeClr val="tx1"/>
                </a:solidFill>
              </a:rPr>
              <a:t>(List&lt; ENTITY_NAME &gt;) </a:t>
            </a:r>
            <a:r>
              <a:rPr lang="en-US" sz="1388" dirty="0" err="1">
                <a:solidFill>
                  <a:schemeClr val="tx1"/>
                </a:solidFill>
              </a:rPr>
              <a:t>q.setParameter</a:t>
            </a:r>
            <a:r>
              <a:rPr lang="en-US" sz="1388" dirty="0">
                <a:solidFill>
                  <a:schemeClr val="tx1"/>
                </a:solidFill>
              </a:rPr>
              <a:t>(1, </a:t>
            </a:r>
            <a:r>
              <a:rPr lang="en-US" sz="1388" dirty="0" err="1">
                <a:solidFill>
                  <a:schemeClr val="tx1"/>
                </a:solidFill>
              </a:rPr>
              <a:t>myValue</a:t>
            </a:r>
            <a:r>
              <a:rPr lang="en-US" sz="1388" dirty="0">
                <a:solidFill>
                  <a:schemeClr val="tx1"/>
                </a:solidFill>
              </a:rPr>
              <a:t>).</a:t>
            </a:r>
            <a:r>
              <a:rPr lang="en-US" sz="1388" dirty="0" err="1">
                <a:solidFill>
                  <a:schemeClr val="tx1"/>
                </a:solidFill>
              </a:rPr>
              <a:t>getResultList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o-RO" sz="1800" dirty="0" err="1"/>
              <a:t>O</a:t>
            </a:r>
            <a:r>
              <a:rPr lang="ro-RO" sz="1800" b="0" dirty="0" err="1"/>
              <a:t>bject-</a:t>
            </a:r>
            <a:r>
              <a:rPr lang="ro-RO" sz="1800" dirty="0" err="1"/>
              <a:t>R</a:t>
            </a:r>
            <a:r>
              <a:rPr lang="ro-RO" sz="1800" b="0" dirty="0" err="1"/>
              <a:t>elational</a:t>
            </a:r>
            <a:r>
              <a:rPr lang="ro-RO" sz="1800" b="0" dirty="0"/>
              <a:t> </a:t>
            </a:r>
            <a:r>
              <a:rPr lang="ro-RO" sz="1800" dirty="0" err="1"/>
              <a:t>M</a:t>
            </a:r>
            <a:r>
              <a:rPr lang="ro-RO" sz="1800" b="0" dirty="0" err="1"/>
              <a:t>apping</a:t>
            </a:r>
            <a:endParaRPr lang="en-GB" sz="1800" dirty="0" smtClean="0"/>
          </a:p>
          <a:p>
            <a:pPr lvl="1"/>
            <a:r>
              <a:rPr lang="en-US" dirty="0"/>
              <a:t>Mapping Java objects to database tables and vice versa is called </a:t>
            </a:r>
            <a:r>
              <a:rPr lang="en-US" i="1" dirty="0"/>
              <a:t>Object-relational mapping</a:t>
            </a:r>
            <a:r>
              <a:rPr lang="en-US" dirty="0"/>
              <a:t> (ORM)</a:t>
            </a: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Pro`s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DRY</a:t>
            </a:r>
            <a:r>
              <a:rPr lang="en-GB" dirty="0" smtClean="0"/>
              <a:t>: You write your data model in only one place, it’s easier to update, maintain and reuse the code.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Sanitizing</a:t>
            </a:r>
            <a:r>
              <a:rPr lang="en-GB" dirty="0" smtClean="0"/>
              <a:t>: Using prepared statements or transactions are as easy as calling a method.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Encapsulation</a:t>
            </a:r>
            <a:r>
              <a:rPr lang="en-GB" dirty="0" smtClean="0"/>
              <a:t>: Hides details of SQL queries from OO logic, based on JDBC “under the hood”.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Fast development</a:t>
            </a:r>
            <a:r>
              <a:rPr lang="en-GB" dirty="0" smtClean="0"/>
              <a:t>: Transaction management and automatic key generation (via annotations).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b="1" u="sng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But can be a pain because … 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You</a:t>
            </a:r>
            <a:r>
              <a:rPr lang="en-GB" dirty="0" smtClean="0"/>
              <a:t> have to learn it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u="sng" dirty="0" smtClean="0"/>
              <a:t>You</a:t>
            </a:r>
            <a:r>
              <a:rPr lang="en-GB" dirty="0" smtClean="0"/>
              <a:t> have to set it up 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Object-relational</a:t>
            </a:r>
            <a:r>
              <a:rPr lang="ro-RO" dirty="0" smtClean="0"/>
              <a:t> </a:t>
            </a:r>
            <a:r>
              <a:rPr lang="en-US" dirty="0" smtClean="0"/>
              <a:t>impedance</a:t>
            </a:r>
            <a:r>
              <a:rPr lang="ro-RO" dirty="0" smtClean="0"/>
              <a:t> </a:t>
            </a:r>
            <a:r>
              <a:rPr lang="en-US" dirty="0" smtClean="0"/>
              <a:t>mismatch</a:t>
            </a:r>
          </a:p>
          <a:p>
            <a:pPr marL="1371600" lvl="3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pPr lvl="3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Query q = </a:t>
            </a:r>
            <a:r>
              <a:rPr lang="en-US" sz="1500" dirty="0" err="1">
                <a:solidFill>
                  <a:schemeClr val="tx1"/>
                </a:solidFill>
              </a:rPr>
              <a:t>em.createQuery</a:t>
            </a:r>
            <a:r>
              <a:rPr lang="en-US" sz="1500" dirty="0">
                <a:solidFill>
                  <a:schemeClr val="tx1"/>
                </a:solidFill>
              </a:rPr>
              <a:t>("SELECT x FROM ENTITY_NAME x“);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List&lt; ENTITY_NAME &gt; results = 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(List&lt; ENTITY_NAME &gt;) </a:t>
            </a:r>
            <a:r>
              <a:rPr lang="en-US" sz="1388" dirty="0" err="1">
                <a:solidFill>
                  <a:schemeClr val="tx1"/>
                </a:solidFill>
              </a:rPr>
              <a:t>q.getResultList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(List&lt; ENTITY_NAME &gt;) </a:t>
            </a:r>
            <a:r>
              <a:rPr lang="en-US" sz="1388" dirty="0" err="1">
                <a:solidFill>
                  <a:schemeClr val="tx1"/>
                </a:solidFill>
              </a:rPr>
              <a:t>q.getSingleResult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(List&lt; ENTITY_NAME &gt;) </a:t>
            </a:r>
            <a:r>
              <a:rPr lang="en-US" sz="1388" dirty="0" err="1">
                <a:solidFill>
                  <a:schemeClr val="tx1"/>
                </a:solidFill>
              </a:rPr>
              <a:t>q.setMaxResults</a:t>
            </a:r>
            <a:r>
              <a:rPr lang="en-US" sz="1388" dirty="0">
                <a:solidFill>
                  <a:schemeClr val="tx1"/>
                </a:solidFill>
              </a:rPr>
              <a:t>(</a:t>
            </a:r>
            <a:r>
              <a:rPr lang="en-US" sz="1388" dirty="0" err="1">
                <a:solidFill>
                  <a:schemeClr val="tx1"/>
                </a:solidFill>
              </a:rPr>
              <a:t>myValue</a:t>
            </a:r>
            <a:r>
              <a:rPr lang="en-US" sz="1388" dirty="0">
                <a:solidFill>
                  <a:schemeClr val="tx1"/>
                </a:solidFill>
              </a:rPr>
              <a:t>).</a:t>
            </a:r>
            <a:r>
              <a:rPr lang="en-US" sz="1388" dirty="0" err="1">
                <a:solidFill>
                  <a:schemeClr val="tx1"/>
                </a:solidFill>
              </a:rPr>
              <a:t>getResultList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Named Queries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@</a:t>
            </a:r>
            <a:r>
              <a:rPr lang="en-US" sz="1388" dirty="0" err="1">
                <a:solidFill>
                  <a:schemeClr val="tx1"/>
                </a:solidFill>
              </a:rPr>
              <a:t>NamedQuery</a:t>
            </a:r>
            <a:r>
              <a:rPr lang="en-US" sz="1388" dirty="0">
                <a:solidFill>
                  <a:schemeClr val="tx1"/>
                </a:solidFill>
              </a:rPr>
              <a:t>( name="</a:t>
            </a:r>
            <a:r>
              <a:rPr lang="en-US" sz="1388" dirty="0" err="1">
                <a:solidFill>
                  <a:schemeClr val="tx1"/>
                </a:solidFill>
              </a:rPr>
              <a:t>findAllEntities</a:t>
            </a:r>
            <a:r>
              <a:rPr lang="en-US" sz="1388" dirty="0">
                <a:solidFill>
                  <a:schemeClr val="tx1"/>
                </a:solidFill>
              </a:rPr>
              <a:t>", query="SELECT x </a:t>
            </a:r>
            <a:r>
              <a:rPr lang="en-US" sz="1400" dirty="0">
                <a:solidFill>
                  <a:schemeClr val="tx1"/>
                </a:solidFill>
              </a:rPr>
              <a:t>FROM ENTITY_NAME x </a:t>
            </a:r>
          </a:p>
          <a:p>
            <a:r>
              <a:rPr lang="en-US" sz="1388" dirty="0" smtClean="0">
                <a:solidFill>
                  <a:schemeClr val="tx1"/>
                </a:solidFill>
              </a:rPr>
              <a:t>	WHERE </a:t>
            </a:r>
            <a:r>
              <a:rPr lang="en-US" sz="1388" dirty="0">
                <a:solidFill>
                  <a:schemeClr val="tx1"/>
                </a:solidFill>
              </a:rPr>
              <a:t>x.name LIKE :</a:t>
            </a:r>
            <a:r>
              <a:rPr lang="en-US" sz="1388" dirty="0" err="1">
                <a:solidFill>
                  <a:schemeClr val="tx1"/>
                </a:solidFill>
              </a:rPr>
              <a:t>someName</a:t>
            </a:r>
            <a:r>
              <a:rPr lang="en-US" sz="1388" dirty="0">
                <a:solidFill>
                  <a:schemeClr val="tx1"/>
                </a:solidFill>
              </a:rPr>
              <a:t>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List&lt; ENTITY_NAME &gt; results</a:t>
            </a:r>
            <a:r>
              <a:rPr lang="en-US" sz="1388" dirty="0">
                <a:solidFill>
                  <a:schemeClr val="tx1"/>
                </a:solidFill>
              </a:rPr>
              <a:t> = </a:t>
            </a:r>
            <a:r>
              <a:rPr lang="en-US" sz="1388" dirty="0" err="1">
                <a:solidFill>
                  <a:schemeClr val="tx1"/>
                </a:solidFill>
              </a:rPr>
              <a:t>em.createNamedQuery</a:t>
            </a:r>
            <a:r>
              <a:rPr lang="en-US" sz="1388" dirty="0">
                <a:solidFill>
                  <a:schemeClr val="tx1"/>
                </a:solidFill>
              </a:rPr>
              <a:t>(" </a:t>
            </a:r>
            <a:r>
              <a:rPr lang="en-US" sz="1388" dirty="0" err="1">
                <a:solidFill>
                  <a:schemeClr val="tx1"/>
                </a:solidFill>
              </a:rPr>
              <a:t>findAllEntities</a:t>
            </a:r>
            <a:r>
              <a:rPr lang="en-US" sz="1388" dirty="0">
                <a:solidFill>
                  <a:schemeClr val="tx1"/>
                </a:solidFill>
              </a:rPr>
              <a:t>")</a:t>
            </a:r>
          </a:p>
          <a:p>
            <a:r>
              <a:rPr lang="en-US" sz="1388" dirty="0" smtClean="0">
                <a:solidFill>
                  <a:schemeClr val="tx1"/>
                </a:solidFill>
              </a:rPr>
              <a:t>	.</a:t>
            </a:r>
            <a:r>
              <a:rPr lang="en-US" sz="1388" dirty="0" err="1">
                <a:solidFill>
                  <a:schemeClr val="tx1"/>
                </a:solidFill>
              </a:rPr>
              <a:t>setParameter</a:t>
            </a:r>
            <a:r>
              <a:rPr lang="en-US" sz="1388" dirty="0">
                <a:solidFill>
                  <a:schemeClr val="tx1"/>
                </a:solidFill>
              </a:rPr>
              <a:t>(" </a:t>
            </a:r>
            <a:r>
              <a:rPr lang="en-US" sz="1388" dirty="0" err="1">
                <a:solidFill>
                  <a:schemeClr val="tx1"/>
                </a:solidFill>
              </a:rPr>
              <a:t>someName</a:t>
            </a:r>
            <a:r>
              <a:rPr lang="en-US" sz="1388" dirty="0">
                <a:solidFill>
                  <a:schemeClr val="tx1"/>
                </a:solidFill>
              </a:rPr>
              <a:t> ", “my name").</a:t>
            </a:r>
            <a:r>
              <a:rPr lang="en-US" sz="1388" dirty="0" err="1">
                <a:solidFill>
                  <a:schemeClr val="tx1"/>
                </a:solidFill>
              </a:rPr>
              <a:t>getResultList</a:t>
            </a:r>
            <a:r>
              <a:rPr lang="en-US" sz="1388" dirty="0">
                <a:solidFill>
                  <a:schemeClr val="tx1"/>
                </a:solidFill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88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88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Why Named Queries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276" dirty="0">
                <a:solidFill>
                  <a:schemeClr val="tx1"/>
                </a:solidFill>
              </a:rPr>
              <a:t>Static queries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276" dirty="0">
                <a:solidFill>
                  <a:schemeClr val="tx1"/>
                </a:solidFill>
              </a:rPr>
              <a:t>Centralized declaration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276" dirty="0">
                <a:solidFill>
                  <a:schemeClr val="tx1"/>
                </a:solidFill>
              </a:rPr>
              <a:t>Build process can validate named queries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276" dirty="0">
                <a:solidFill>
                  <a:schemeClr val="tx1"/>
                </a:solidFill>
              </a:rPr>
              <a:t>Cached and translated at runtime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Why not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Not customizable at runtime (not dynamic)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Native Queries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Query q = </a:t>
            </a:r>
            <a:r>
              <a:rPr lang="en-US" sz="1500" dirty="0" err="1">
                <a:solidFill>
                  <a:schemeClr val="tx1"/>
                </a:solidFill>
              </a:rPr>
              <a:t>em.createNativeQuery</a:t>
            </a:r>
            <a:r>
              <a:rPr lang="en-US" sz="1500" dirty="0">
                <a:solidFill>
                  <a:schemeClr val="tx1"/>
                </a:solidFill>
              </a:rPr>
              <a:t>("SELECT x FROM </a:t>
            </a:r>
            <a:r>
              <a:rPr lang="en-US" sz="1500" dirty="0" err="1">
                <a:solidFill>
                  <a:schemeClr val="tx1"/>
                </a:solidFill>
              </a:rPr>
              <a:t>table_name</a:t>
            </a:r>
            <a:r>
              <a:rPr lang="en-US" sz="1500" dirty="0">
                <a:solidFill>
                  <a:schemeClr val="tx1"/>
                </a:solidFill>
              </a:rPr>
              <a:t> x“, </a:t>
            </a:r>
            <a:r>
              <a:rPr lang="en-US" sz="1500" dirty="0" err="1">
                <a:solidFill>
                  <a:schemeClr val="tx1"/>
                </a:solidFill>
              </a:rPr>
              <a:t>ENTITY_NAME.class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List&lt; ENTITY_NAME &gt; results = (List&lt; ENTITY_NAME &gt;) </a:t>
            </a:r>
            <a:r>
              <a:rPr lang="en-US" sz="1500" dirty="0" err="1">
                <a:solidFill>
                  <a:schemeClr val="tx1"/>
                </a:solidFill>
              </a:rPr>
              <a:t>q.getResultList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Why  native queries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Use the flexibility and power of SQL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Can call stored procedures/functions, views and other SQL specific structures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Some things are just easier to write in SQL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No translation is necessary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endParaRPr lang="en-US" sz="1388" dirty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Why not ?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Directly dependent on database and table structure </a:t>
            </a:r>
          </a:p>
          <a:p>
            <a:pPr marL="992981" lvl="2" indent="-285750">
              <a:buFont typeface="Wingdings" panose="05000000000000000000" pitchFamily="2" charset="2"/>
              <a:buChar char="§"/>
            </a:pPr>
            <a:r>
              <a:rPr lang="en-US" sz="1388" dirty="0">
                <a:solidFill>
                  <a:schemeClr val="tx1"/>
                </a:solidFill>
              </a:rPr>
              <a:t>Don’t use any of the advantages of JPA/ORM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Article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id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92D050"/>
                </a:solidFill>
              </a:rPr>
              <a:t>title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92D050"/>
                </a:solidFill>
              </a:rPr>
              <a:t>content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topic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createdOn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editors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User</a:t>
            </a:r>
          </a:p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userSettings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articleEdits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4A4E52"/>
                </a:solidFill>
              </a:rPr>
              <a:t>Topic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id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smtClean="0">
                <a:solidFill>
                  <a:srgbClr val="92D050"/>
                </a:solidFill>
              </a:rPr>
              <a:t>name</a:t>
            </a:r>
          </a:p>
          <a:p>
            <a:r>
              <a:rPr lang="en-US" dirty="0" err="1" smtClean="0">
                <a:solidFill>
                  <a:srgbClr val="4A4E52"/>
                </a:solidFill>
              </a:rPr>
              <a:t>UserSettings</a:t>
            </a:r>
            <a:endParaRPr lang="en-US" dirty="0" smtClean="0">
              <a:solidFill>
                <a:srgbClr val="4A4E52"/>
              </a:solidFill>
            </a:endParaRPr>
          </a:p>
          <a:p>
            <a:pPr>
              <a:tabLst>
                <a:tab pos="7429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>
                <a:solidFill>
                  <a:srgbClr val="4A4E52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notificationsEnabled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4A4E52"/>
                </a:solidFill>
              </a:rPr>
              <a:t>articles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ontent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t</a:t>
            </a:r>
            <a:r>
              <a:rPr lang="en-US" dirty="0" err="1" smtClean="0"/>
              <a:t>opic_id</a:t>
            </a:r>
            <a:endParaRPr lang="en-US" dirty="0" smtClean="0"/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c</a:t>
            </a:r>
            <a:r>
              <a:rPr lang="en-US" dirty="0" err="1" smtClean="0"/>
              <a:t>reated_on</a:t>
            </a:r>
            <a:endParaRPr lang="en-US" dirty="0" smtClean="0"/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topic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id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user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u</a:t>
            </a:r>
            <a:r>
              <a:rPr lang="en-US" dirty="0" err="1" smtClean="0"/>
              <a:t>ser_settings_id</a:t>
            </a:r>
            <a:endParaRPr lang="en-US" dirty="0" smtClean="0"/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user_settings</a:t>
            </a:r>
            <a:endParaRPr lang="en-US" dirty="0" smtClean="0"/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user_settings_id</a:t>
            </a:r>
            <a:endParaRPr lang="en-US" dirty="0" smtClean="0"/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notifications_enabled</a:t>
            </a:r>
            <a:endParaRPr lang="en-US" dirty="0" smtClean="0"/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article_edits</a:t>
            </a:r>
            <a:endParaRPr lang="en-US" dirty="0" smtClean="0"/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article_id</a:t>
            </a:r>
            <a:endParaRPr lang="en-US" dirty="0" smtClean="0"/>
          </a:p>
          <a:p>
            <a:pPr marL="10057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user_id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One to one – a user has a settings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Many to  one / one to many – a topic is used by one or multiple articles</a:t>
            </a:r>
          </a:p>
          <a:p>
            <a:r>
              <a:rPr lang="en-US" dirty="0" smtClean="0">
                <a:solidFill>
                  <a:srgbClr val="4A4E52"/>
                </a:solidFill>
              </a:rPr>
              <a:t>Many to many – an article can be edited by one or more users / a user can edit one or more articles</a:t>
            </a:r>
            <a:endParaRPr lang="en-US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And the actual exercises: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Map the article table to a java entity having the basic attributes( id, title, content, </a:t>
            </a:r>
            <a:r>
              <a:rPr lang="en-US" dirty="0" err="1">
                <a:solidFill>
                  <a:srgbClr val="92D050"/>
                </a:solidFill>
              </a:rPr>
              <a:t>createdOn</a:t>
            </a:r>
            <a:r>
              <a:rPr lang="en-US" dirty="0">
                <a:solidFill>
                  <a:srgbClr val="92D050"/>
                </a:solidFill>
              </a:rPr>
              <a:t>) and also the topic </a:t>
            </a:r>
            <a:r>
              <a:rPr lang="en-US" dirty="0" smtClean="0">
                <a:solidFill>
                  <a:srgbClr val="92D050"/>
                </a:solidFill>
              </a:rPr>
              <a:t>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Add a one to one relationship - user - </a:t>
            </a:r>
            <a:r>
              <a:rPr lang="en-US" dirty="0" err="1">
                <a:solidFill>
                  <a:srgbClr val="00B0F0"/>
                </a:solidFill>
              </a:rPr>
              <a:t>userSettings</a:t>
            </a:r>
            <a:r>
              <a:rPr lang="en-US" dirty="0">
                <a:solidFill>
                  <a:srgbClr val="00B0F0"/>
                </a:solidFill>
              </a:rPr>
              <a:t> (map here user and </a:t>
            </a:r>
            <a:r>
              <a:rPr lang="en-US" dirty="0" err="1">
                <a:solidFill>
                  <a:srgbClr val="00B0F0"/>
                </a:solidFill>
              </a:rPr>
              <a:t>user_settings</a:t>
            </a:r>
            <a:r>
              <a:rPr lang="en-US" dirty="0">
                <a:solidFill>
                  <a:srgbClr val="00B0F0"/>
                </a:solidFill>
              </a:rPr>
              <a:t> tables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Add a one to many / many to one relationship (</a:t>
            </a:r>
            <a:r>
              <a:rPr lang="en-US" dirty="0" err="1">
                <a:solidFill>
                  <a:srgbClr val="FFC000"/>
                </a:solidFill>
              </a:rPr>
              <a:t>topicId</a:t>
            </a:r>
            <a:r>
              <a:rPr lang="en-US" dirty="0">
                <a:solidFill>
                  <a:srgbClr val="FFC000"/>
                </a:solidFill>
              </a:rPr>
              <a:t> column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Add a many to many relationship using the </a:t>
            </a:r>
            <a:r>
              <a:rPr lang="en-US" dirty="0" err="1">
                <a:solidFill>
                  <a:srgbClr val="C00000"/>
                </a:solidFill>
              </a:rPr>
              <a:t>user_settings</a:t>
            </a:r>
            <a:r>
              <a:rPr lang="en-US" dirty="0">
                <a:solidFill>
                  <a:srgbClr val="C00000"/>
                </a:solidFill>
              </a:rPr>
              <a:t> join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886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exercies</a:t>
            </a:r>
            <a:endParaRPr lang="en-US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Insert some entries in the tables (directly from </a:t>
            </a:r>
            <a:r>
              <a:rPr lang="en-US" dirty="0" err="1">
                <a:solidFill>
                  <a:srgbClr val="4A4E52"/>
                </a:solidFill>
              </a:rPr>
              <a:t>sql</a:t>
            </a:r>
            <a:r>
              <a:rPr lang="en-US" dirty="0">
                <a:solidFill>
                  <a:srgbClr val="4A4E52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Make a query to get the articles that have a certain topic using:</a:t>
            </a:r>
          </a:p>
          <a:p>
            <a:pPr marL="1600200"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JPQL</a:t>
            </a:r>
          </a:p>
          <a:p>
            <a:pPr marL="1600200"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Named Query</a:t>
            </a:r>
          </a:p>
          <a:p>
            <a:pPr marL="1600200"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Native Query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Insert an entry in the topic tables (</a:t>
            </a:r>
            <a:r>
              <a:rPr lang="en-US" dirty="0" err="1">
                <a:solidFill>
                  <a:srgbClr val="4A4E52"/>
                </a:solidFill>
              </a:rPr>
              <a:t>EntityManager</a:t>
            </a:r>
            <a:r>
              <a:rPr lang="en-US" dirty="0">
                <a:solidFill>
                  <a:srgbClr val="4A4E52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Edit an entry from the topic table by it's id (</a:t>
            </a:r>
            <a:r>
              <a:rPr lang="en-US" dirty="0" err="1">
                <a:solidFill>
                  <a:srgbClr val="4A4E52"/>
                </a:solidFill>
              </a:rPr>
              <a:t>EntityManager</a:t>
            </a:r>
            <a:r>
              <a:rPr lang="en-US" dirty="0">
                <a:solidFill>
                  <a:srgbClr val="4A4E52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Delete a user from the user tables by it's id (</a:t>
            </a:r>
            <a:r>
              <a:rPr lang="en-US" dirty="0" err="1">
                <a:solidFill>
                  <a:srgbClr val="4A4E52"/>
                </a:solidFill>
              </a:rPr>
              <a:t>EntityManager</a:t>
            </a:r>
            <a:r>
              <a:rPr lang="en-US" dirty="0">
                <a:solidFill>
                  <a:srgbClr val="4A4E52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rgbClr val="4A4E52"/>
                </a:solidFill>
              </a:rPr>
              <a:t>Insert an entry in the user settings and another in the user tables but if one </a:t>
            </a:r>
            <a:r>
              <a:rPr lang="en-US" dirty="0" smtClean="0">
                <a:solidFill>
                  <a:srgbClr val="4A4E52"/>
                </a:solidFill>
              </a:rPr>
              <a:t>fails, </a:t>
            </a:r>
            <a:r>
              <a:rPr lang="en-US" dirty="0">
                <a:solidFill>
                  <a:srgbClr val="4A4E52"/>
                </a:solidFill>
              </a:rPr>
              <a:t>rollback the entire operation (transaction)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ro-RO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8166" y="1328092"/>
            <a:ext cx="4100947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/>
              <a:t>Aro</a:t>
            </a:r>
            <a:r>
              <a:rPr lang="ro-RO" sz="2700" dirty="0" err="1"/>
              <a:t>șoaie</a:t>
            </a:r>
            <a:r>
              <a:rPr lang="ro-RO" sz="2700" dirty="0"/>
              <a:t> Andrei</a:t>
            </a:r>
          </a:p>
          <a:p>
            <a:r>
              <a:rPr lang="en-US" sz="2000" b="0" dirty="0" smtClean="0"/>
              <a:t>Software </a:t>
            </a:r>
            <a:r>
              <a:rPr lang="ro-RO" sz="2000" b="0" dirty="0"/>
              <a:t>Developer</a:t>
            </a:r>
            <a:endParaRPr lang="en-US" sz="2000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36326" y="2199345"/>
            <a:ext cx="3582787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0"/>
              </a:spcBef>
            </a:pPr>
            <a:r>
              <a:rPr lang="en-US" sz="2000" dirty="0"/>
              <a:t>andrei.arosoaie@endava.com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en_</a:t>
            </a:r>
            <a:r>
              <a:rPr lang="ro-RO" sz="2000" dirty="0" err="1"/>
              <a:t>aarosoaie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16" y="2181327"/>
            <a:ext cx="3238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16" y="2626363"/>
            <a:ext cx="323850" cy="3238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12416" y="3200502"/>
            <a:ext cx="4100947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Georgiana Carausu</a:t>
            </a:r>
            <a:endParaRPr lang="ro-RO" sz="2700" dirty="0" smtClean="0"/>
          </a:p>
          <a:p>
            <a:r>
              <a:rPr lang="en-US" sz="2000" b="0" dirty="0" smtClean="0"/>
              <a:t>Software </a:t>
            </a:r>
            <a:r>
              <a:rPr lang="ro-RO" sz="2000" b="0" dirty="0" smtClean="0"/>
              <a:t>Developer</a:t>
            </a:r>
            <a:endParaRPr lang="en-US" sz="20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30576" y="4071755"/>
            <a:ext cx="3582787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georgiana.carausu@endava.com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2000" dirty="0" err="1" smtClean="0"/>
              <a:t>georgiana.carausu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66" y="4053737"/>
            <a:ext cx="323850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66" y="4498773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JPA, 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JPA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Is a specification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Several implementations available such </a:t>
            </a:r>
            <a:r>
              <a:rPr lang="en-US" dirty="0">
                <a:solidFill>
                  <a:schemeClr val="tx1"/>
                </a:solidFill>
              </a:rPr>
              <a:t>as Hibernate, </a:t>
            </a:r>
            <a:r>
              <a:rPr lang="en-US" dirty="0" err="1">
                <a:solidFill>
                  <a:schemeClr val="tx1"/>
                </a:solidFill>
              </a:rPr>
              <a:t>EclipseLink</a:t>
            </a:r>
            <a:r>
              <a:rPr lang="en-US" dirty="0">
                <a:solidFill>
                  <a:schemeClr val="tx1"/>
                </a:solidFill>
              </a:rPr>
              <a:t> and Apache </a:t>
            </a:r>
            <a:r>
              <a:rPr lang="en-US" dirty="0" err="1" smtClean="0">
                <a:solidFill>
                  <a:schemeClr val="tx1"/>
                </a:solidFill>
              </a:rPr>
              <a:t>OpenJPA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Work with objects rather than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 statements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JPA, HIBERNATE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</a:t>
            </a:r>
            <a:endParaRPr lang="en-GB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an Object-Relational Mapping(ORM) solution for JAVA and it raised as an open source persistent framework</a:t>
            </a:r>
            <a:r>
              <a:rPr lang="en-GB" dirty="0" smtClean="0"/>
              <a:t>. </a:t>
            </a:r>
            <a:r>
              <a:rPr lang="en-US" dirty="0"/>
              <a:t>Hibernate maps Java classes to database tables and from Java data types to SQL data </a:t>
            </a:r>
            <a:r>
              <a:rPr lang="en-US" dirty="0" smtClean="0"/>
              <a:t>types. </a:t>
            </a:r>
          </a:p>
          <a:p>
            <a:pPr lvl="1"/>
            <a:r>
              <a:rPr lang="en-US" dirty="0" smtClean="0"/>
              <a:t>It also </a:t>
            </a:r>
            <a:r>
              <a:rPr lang="en-US" dirty="0"/>
              <a:t>provides data query and retrieval facilities. It generates SQL calls and relieves the developer from manual result set handling and object </a:t>
            </a:r>
            <a:r>
              <a:rPr lang="en-US" dirty="0" smtClean="0"/>
              <a:t>conversion.</a:t>
            </a:r>
          </a:p>
          <a:p>
            <a:pPr lvl="1"/>
            <a:endParaRPr lang="en-US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98" y="3481754"/>
            <a:ext cx="6613417" cy="19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JPA, HIBERNATE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3" y="1617968"/>
            <a:ext cx="7642542" cy="4724713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810303" y="1324947"/>
            <a:ext cx="10695896" cy="484453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Hibernate Architecture</a:t>
            </a:r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1371600" lvl="3" indent="0">
              <a:buFont typeface="Calibri" panose="020F0502020204030204" pitchFamily="34" charset="0"/>
              <a:buNone/>
            </a:pPr>
            <a:endParaRPr lang="en-GB" dirty="0" smtClean="0"/>
          </a:p>
          <a:p>
            <a:pPr lvl="3"/>
            <a:endParaRPr lang="en-GB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1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4" y="233266"/>
            <a:ext cx="8896403" cy="1091681"/>
          </a:xfrm>
        </p:spPr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15815" y="1160704"/>
            <a:ext cx="5673969" cy="4748084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"EMPLOYEE") 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 Serializable 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Column(name = "id")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o-R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length=50,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ro-R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o-RO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{} </a:t>
            </a:r>
            <a:endParaRPr lang="ro-RO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//setter &amp; getter for each 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518029" y="2182196"/>
            <a:ext cx="4835769" cy="2705100"/>
          </a:xfrm>
          <a:prstGeom prst="round2Diag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o-RO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NOT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VARCHAR(20) default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(id) 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o-RO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4" y="233267"/>
            <a:ext cx="8908127" cy="927438"/>
          </a:xfrm>
        </p:spPr>
        <p:txBody>
          <a:bodyPr>
            <a:normAutofit/>
          </a:bodyPr>
          <a:lstStyle/>
          <a:p>
            <a:r>
              <a:rPr lang="en-GB" dirty="0"/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851034" y="1653321"/>
            <a:ext cx="6846277" cy="976750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GenerationType.AUTO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id;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040825" y="3106980"/>
            <a:ext cx="7312973" cy="1049803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id;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810303" y="4482384"/>
            <a:ext cx="7514493" cy="1437769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ro-RO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GenerationType.SEQUENCE</a:t>
            </a:r>
            <a:r>
              <a:rPr lang="ro-RO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SequenceGenerator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(name=“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-gen”,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allocationSize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=50)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id;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sz="1800" dirty="0" smtClean="0"/>
              <a:t>Property Access</a:t>
            </a:r>
            <a:endParaRPr lang="ro-RO" sz="1800" dirty="0"/>
          </a:p>
          <a:p>
            <a:pPr lvl="1"/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4A4E52"/>
                </a:solidFill>
                <a:latin typeface="Calibri" pitchFamily="34" charset="0"/>
              </a:rPr>
              <a:t>The getter/setter </a:t>
            </a:r>
            <a:r>
              <a:rPr lang="en-US" b="0" dirty="0">
                <a:solidFill>
                  <a:srgbClr val="4A4E52"/>
                </a:solidFill>
                <a:latin typeface="Calibri" pitchFamily="34" charset="0"/>
              </a:rPr>
              <a:t>methods must be </a:t>
            </a:r>
            <a:r>
              <a:rPr lang="en-US" b="0" dirty="0" smtClean="0">
                <a:solidFill>
                  <a:srgbClr val="4A4E52"/>
                </a:solidFill>
                <a:latin typeface="Calibri" pitchFamily="34" charset="0"/>
              </a:rPr>
              <a:t>present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</a:pPr>
            <a:endParaRPr lang="en-US" b="0" dirty="0">
              <a:solidFill>
                <a:srgbClr val="4A4E52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</a:pPr>
            <a:endParaRPr lang="en-US" b="0" dirty="0">
              <a:solidFill>
                <a:srgbClr val="4A4E52"/>
              </a:solidFill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800" dirty="0" smtClean="0"/>
              <a:t>Field Access</a:t>
            </a:r>
          </a:p>
          <a:p>
            <a:endParaRPr lang="en-US" dirty="0" smtClean="0"/>
          </a:p>
          <a:p>
            <a:pPr marL="285750" lvl="0" indent="-285750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4A4E52"/>
                </a:solidFill>
                <a:latin typeface="Calibri" pitchFamily="34" charset="0"/>
              </a:rPr>
              <a:t>Persistence provider will by-pass the getter and setter methods of the entity class and will access data through fields</a:t>
            </a: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Mappings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31631" y="3610707"/>
            <a:ext cx="2895600" cy="996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1ADB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2197" y="2860429"/>
            <a:ext cx="4750059" cy="1746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1ADB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 getId()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return this.id;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setId(int id){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4A4E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this.id = id;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E52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716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2267</Words>
  <Application>Microsoft Office PowerPoint</Application>
  <PresentationFormat>Widescreen</PresentationFormat>
  <Paragraphs>570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Symbol</vt:lpstr>
      <vt:lpstr>Verdana</vt:lpstr>
      <vt:lpstr>Wingdings</vt:lpstr>
      <vt:lpstr>Office Theme</vt:lpstr>
      <vt:lpstr>Object relational mapping </vt:lpstr>
      <vt:lpstr>AGENDA</vt:lpstr>
      <vt:lpstr>ORM</vt:lpstr>
      <vt:lpstr>JPA, HIBERNATE</vt:lpstr>
      <vt:lpstr>JPA, HIBERNATE</vt:lpstr>
      <vt:lpstr>JPA, HIBERNATE</vt:lpstr>
      <vt:lpstr>Mappings</vt:lpstr>
      <vt:lpstr>Mappings</vt:lpstr>
      <vt:lpstr>Mappings</vt:lpstr>
      <vt:lpstr>Mappings</vt:lpstr>
      <vt:lpstr>Mappings</vt:lpstr>
      <vt:lpstr>Mappings</vt:lpstr>
      <vt:lpstr>Mappings</vt:lpstr>
      <vt:lpstr>Other Annotations</vt:lpstr>
      <vt:lpstr>Other Annotations</vt:lpstr>
      <vt:lpstr>Other Annotations</vt:lpstr>
      <vt:lpstr>Entity Manager</vt:lpstr>
      <vt:lpstr>Entity Manager</vt:lpstr>
      <vt:lpstr>Entity Manager</vt:lpstr>
      <vt:lpstr>Entity Manager</vt:lpstr>
      <vt:lpstr>Entity Manager</vt:lpstr>
      <vt:lpstr>Entity Manager</vt:lpstr>
      <vt:lpstr>Entity Manager</vt:lpstr>
      <vt:lpstr>Entity Manager</vt:lpstr>
      <vt:lpstr>Entity Manager</vt:lpstr>
      <vt:lpstr>Entity Manager</vt:lpstr>
      <vt:lpstr>Persistence Unit</vt:lpstr>
      <vt:lpstr>Queries</vt:lpstr>
      <vt:lpstr>Queries</vt:lpstr>
      <vt:lpstr>Queries</vt:lpstr>
      <vt:lpstr>Queries</vt:lpstr>
      <vt:lpstr>Queries</vt:lpstr>
      <vt:lpstr>Exercises</vt:lpstr>
      <vt:lpstr>Exercises</vt:lpstr>
      <vt:lpstr>Exercises</vt:lpstr>
      <vt:lpstr>Exercises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– ORM</dc:title>
  <dc:creator>Lucian  Filote</dc:creator>
  <cp:lastModifiedBy>Andrei Arosoaie</cp:lastModifiedBy>
  <cp:revision>80</cp:revision>
  <dcterms:created xsi:type="dcterms:W3CDTF">2015-03-30T05:48:33Z</dcterms:created>
  <dcterms:modified xsi:type="dcterms:W3CDTF">2018-07-30T08:05:32Z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