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1" r:id="rId46"/>
    <p:sldId id="299" r:id="rId47"/>
    <p:sldId id="300" r:id="rId48"/>
    <p:sldId id="302" r:id="rId49"/>
    <p:sldId id="303" r:id="rId50"/>
    <p:sldId id="304" r:id="rId51"/>
    <p:sldId id="305" r:id="rId5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5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A8B95E08-041B-41A1-923A-9E8D525F9A0F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lstStyle/>
          <a:p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77155F6C-3058-4979-A857-7A7F10B65DA1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5X0qFtBqiQ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52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Functional Programming in Java</a:t>
            </a:r>
            <a:endParaRPr lang="en-US" sz="5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Lambdas in Java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Lambdas don’t have a name, they only have a list of parameters, a body and can declare a list of exceptions that can be thrown.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return type?</a:t>
            </a:r>
          </a:p>
          <a:p>
            <a:pPr marL="800280" lvl="1" indent="-285480">
              <a:lnSpc>
                <a:spcPct val="100000"/>
              </a:lnSpc>
              <a:buClr>
                <a:srgbClr val="DE411B"/>
              </a:buClr>
              <a:buFont typeface="Arial"/>
              <a:buChar char="•"/>
            </a:pPr>
            <a:r>
              <a:rPr lang="en-US" sz="1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one is Inferred</a:t>
            </a:r>
          </a:p>
          <a:p>
            <a:pPr algn="ctr">
              <a:lnSpc>
                <a:spcPct val="100000"/>
              </a:lnSpc>
            </a:pPr>
            <a:endParaRPr lang="en-US" sz="16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Signature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(param1, param2, …,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-&gt; { statements; }</a:t>
            </a:r>
          </a:p>
          <a:p>
            <a:pPr algn="ctr"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aram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-&gt; {} or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-&gt; expr;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(param1, param2, …,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-&gt; expression;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Behavior Parametrization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ability to tell a method to take multiple behaviors (or strategies) as parameters and use them internally to accomplish different behaviors.</a:t>
            </a:r>
          </a:p>
          <a:p>
            <a:pPr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org.github.java8.examples.behaviorParametrization.BPDishDemo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47320" y="4521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Lambdas &amp;&amp; B.P.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Behaviour parameterisation lets you write more flexible code</a:t>
            </a: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Adapt for changes</a:t>
            </a: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Avoids code duplication</a:t>
            </a: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code is more expressive and concise</a:t>
            </a: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Thread safe (!?)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Why Lambdas?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 benefits of lambdas:</a:t>
            </a: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 the implementation of the abstract method of a functional interface directly inline.</a:t>
            </a: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treat the whole expression as an instance of a concrete implementation of a functional interface. (just like anonymous classes)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Functional Interface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interface that declares exactly one (abstract) method.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idea of Functional Interfaces is not new:</a:t>
            </a:r>
          </a:p>
          <a:p>
            <a:pPr marL="13716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Runnable</a:t>
            </a:r>
          </a:p>
          <a:p>
            <a:pPr marL="13716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Comparable</a:t>
            </a:r>
          </a:p>
          <a:p>
            <a:pPr marL="13716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Callable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  <a:spcAft>
                <a:spcPts val="1599"/>
              </a:spcAft>
            </a:pPr>
            <a:r>
              <a:rPr lang="en-US" sz="18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@FunctionalInterface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helpful to explicitly state the purpose that the interface serves.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we mark an interface with this annotation, the compiler will enforce the rules for the interface to qualify as a functional interface.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Predefined Functional Interfaces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1" name="Table 2"/>
          <p:cNvGraphicFramePr/>
          <p:nvPr/>
        </p:nvGraphicFramePr>
        <p:xfrm>
          <a:off x="909360" y="1446120"/>
          <a:ext cx="7238880" cy="2666520"/>
        </p:xfrm>
        <a:graphic>
          <a:graphicData uri="http://schemas.openxmlformats.org/drawingml/2006/table">
            <a:tbl>
              <a:tblPr/>
              <a:tblGrid>
                <a:gridCol w="3619440"/>
                <a:gridCol w="3619440"/>
              </a:tblGrid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Predicate&lt;T&gt;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 -&gt; </a:t>
                      </a:r>
                      <a:r>
                        <a:rPr lang="en-US" sz="135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boolean</a:t>
                      </a:r>
                      <a:endParaRPr lang="en-US" sz="135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Consumer&lt;T&gt;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 -&gt; void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Function&lt;T, R&gt;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 -&gt; R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Supplier&lt;T&gt;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() -&gt; T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UnaryOperator</a:t>
                      </a:r>
                      <a:r>
                        <a:rPr lang="en-US" sz="135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&lt;T&gt;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 -&gt; T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BinaryOperator</a:t>
                      </a:r>
                      <a:r>
                        <a:rPr lang="en-US" sz="135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&lt;T&gt;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(T, T) -&gt; T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1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BiFunction</a:t>
                      </a:r>
                      <a:r>
                        <a:rPr lang="en-US" sz="135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&lt;T, U, R&gt;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5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(T, U) -&gt; R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Predefined Functional Interfaces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endParaRPr lang="en-US" sz="13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3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 Functional Interfaces</a:t>
            </a:r>
          </a:p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Playground</a:t>
            </a:r>
          </a:p>
          <a:p>
            <a:pPr algn="ctr"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org.github.java8.examples.functionalInterface.annotation</a:t>
            </a:r>
          </a:p>
          <a:p>
            <a:pPr algn="ctr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org.github.java8.examples.lambdas</a:t>
            </a:r>
          </a:p>
          <a:p>
            <a:pPr algn="ctr">
              <a:lnSpc>
                <a:spcPct val="100000"/>
              </a:lnSpc>
            </a:pP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Quiz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3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FunctionalInterface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interface Adder {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add(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interface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DoubleAdder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extends Adder {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add(double a, double b);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343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Agenda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261000" y="975240"/>
            <a:ext cx="8520120" cy="3648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 to Functional Programming:</a:t>
            </a:r>
          </a:p>
          <a:p>
            <a:pPr marL="857160" lvl="1" indent="-171000">
              <a:lnSpc>
                <a:spcPct val="100000"/>
              </a:lnSpc>
              <a:buClr>
                <a:srgbClr val="DE411B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Concepts</a:t>
            </a:r>
          </a:p>
          <a:p>
            <a:pPr marL="857160" lvl="1" indent="-171000">
              <a:lnSpc>
                <a:spcPct val="100000"/>
              </a:lnSpc>
              <a:buClr>
                <a:srgbClr val="DE411B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should we use the functional style?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Lambda Expressions</a:t>
            </a:r>
          </a:p>
          <a:p>
            <a:pPr marL="857160" lvl="1" indent="-171000">
              <a:lnSpc>
                <a:spcPct val="100000"/>
              </a:lnSpc>
              <a:buClr>
                <a:srgbClr val="DE411B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</a:p>
          <a:p>
            <a:pPr marL="857160" lvl="1" indent="-171000">
              <a:lnSpc>
                <a:spcPct val="100000"/>
              </a:lnSpc>
              <a:buClr>
                <a:srgbClr val="DE411B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Functional Interfaces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 Optional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Lambdas (Cont’d.)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 References</a:t>
            </a:r>
          </a:p>
          <a:p>
            <a:pPr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Sometimes, there is already a method that carries out exactly the action that you'd like to pass on to some other code. For example, suppose you simply want to print the event object whenever a button is clicked.</a:t>
            </a:r>
          </a:p>
          <a:p>
            <a:pPr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Function&lt;String,Integer&gt; toInt = Integer::parseInt;</a:t>
            </a:r>
          </a:p>
          <a:p>
            <a:pPr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Lambdas (Cont’d.)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27684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3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Constructor references are just like method references, except that the name of the method is new. </a:t>
            </a: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Supplier&lt;String&gt;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stringSupplier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String::</a:t>
            </a:r>
            <a:r>
              <a:rPr lang="en-US" sz="22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Function&lt;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String,String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stringCons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String::</a:t>
            </a:r>
            <a:r>
              <a:rPr lang="en-US" sz="22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higher-order functions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 that takes other functions as arguments or returns a function as result.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Instead of solely relying on objects and classes to promote reuse, with higher-order functions we can easily reuse small, focused, cohesive, and well-written functions.</a:t>
            </a: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Collections.</a:t>
            </a:r>
            <a:r>
              <a:rPr lang="en-US" sz="2000" b="0" strike="noStrike" spc="-1" dirty="0" err="1">
                <a:solidFill>
                  <a:srgbClr val="3C78D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sort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personList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Comparator.</a:t>
            </a:r>
            <a:r>
              <a:rPr lang="en-US" sz="2000" b="0" strike="noStrike" spc="-1" dirty="0" err="1">
                <a:solidFill>
                  <a:srgbClr val="F1C23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comparing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(Person::</a:t>
            </a:r>
            <a:r>
              <a:rPr lang="en-US" sz="2000" b="0" strike="noStrike" spc="-1" dirty="0" err="1">
                <a:solidFill>
                  <a:srgbClr val="93C4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getAge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higher-order functions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Versus: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Collections.</a:t>
            </a:r>
            <a:r>
              <a:rPr lang="en-US" sz="2000" b="0" strike="noStrike" spc="-1" dirty="0" err="1">
                <a:solidFill>
                  <a:srgbClr val="3C78D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sort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personList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new Comparator &lt; Person &gt; () {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 @ Override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 public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compare(Person p1, Person p2) {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p1.getName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().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compareTo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(p1.getName());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Currying</a:t>
            </a:r>
            <a:endParaRPr lang="en-US" sz="3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Currying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the process of taking a function that accepts N arguments and turning it into a chained series of N functions each taking 1 argument.</a:t>
            </a:r>
          </a:p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Function&lt;Double, Function&lt;Double, Double&gt;&gt; adder = </a:t>
            </a:r>
            <a:r>
              <a:rPr lang="en-US" sz="1600" b="0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-&gt; </a:t>
            </a:r>
            <a:r>
              <a:rPr lang="en-US" sz="1600" b="0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-&gt; </a:t>
            </a:r>
            <a:r>
              <a:rPr lang="en-US" sz="1600" b="0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</a:t>
            </a:r>
            <a:r>
              <a:rPr lang="en-US" sz="1600" b="0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Function&lt;Double, Double&gt;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adderTwo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adder.apply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2.0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System.</a:t>
            </a:r>
            <a:r>
              <a:rPr lang="en-US" sz="1600" b="1" i="1" strike="noStrike" spc="-1" dirty="0" err="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.println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adderTwo.apply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3.0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Currying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Function&lt;String, Function&lt;Integer, List&lt;String&gt;&gt;&gt; readFile(Function&lt;String, Reader&gt; handler) {</a:t>
            </a: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lang="en-US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(fileName) -&gt; (lines) -&gt; </a:t>
            </a:r>
            <a:r>
              <a:rPr lang="en-US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BufferedReader(</a:t>
            </a:r>
            <a:r>
              <a:rPr lang="en-US" sz="1400" b="0" strike="noStrike" spc="-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handler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.apply(</a:t>
            </a:r>
            <a:r>
              <a:rPr lang="en-US" sz="1400" b="0" strike="noStrike" spc="-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fileName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))</a:t>
            </a:r>
          </a:p>
          <a:p>
            <a:pPr marL="2743200" indent="387360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.lines().limit(lines).collect(Collectors.</a:t>
            </a: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toList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());</a:t>
            </a:r>
          </a:p>
          <a:p>
            <a:pPr marL="2743200" indent="387360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Function&lt;Integer, List&lt;String&gt;&gt; temp = readFile(Currying::getReader).apply(“magicNumbers.txt");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System.out.println(temp.apply(6));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Partial </a:t>
            </a:r>
            <a:r>
              <a:rPr lang="en-US" sz="33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Application</a:t>
            </a:r>
            <a:r>
              <a:rPr dirty="0"/>
              <a:t/>
            </a:r>
            <a:br>
              <a:rPr dirty="0"/>
            </a:br>
            <a:endParaRPr lang="en-US" sz="3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11760" y="1158754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Partial application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means taking a function and partially applying it to one or more of its arguments, but not all, creating a new function in the process.</a:t>
            </a: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Going back - Partial Application</a:t>
            </a:r>
            <a:r>
              <a:t/>
            </a:r>
            <a:br/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TriFunction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&lt;Integer, Integer, Integer, Function&lt;Integer, Integer&gt;&gt;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quadraticExpression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(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a,b,c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-&gt; (x) -&gt; </a:t>
            </a:r>
            <a:r>
              <a:rPr lang="en-US" sz="2200" b="0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(x * x) + </a:t>
            </a:r>
            <a:r>
              <a:rPr lang="en-US" sz="2200" b="0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x + </a:t>
            </a:r>
            <a:r>
              <a:rPr lang="en-US" sz="2200" b="0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Function&lt;Integer, Integer&gt; f =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quadraticExpression.apply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22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lang="en-US" sz="22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lang="en-US" sz="22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System.</a:t>
            </a:r>
            <a:r>
              <a:rPr lang="en-US" sz="2200" b="1" i="1" strike="noStrike" spc="-1" dirty="0" err="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.println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f.apply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22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));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System.</a:t>
            </a:r>
            <a:r>
              <a:rPr lang="en-US" sz="2200" b="1" i="1" strike="noStrike" spc="-1" dirty="0" err="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.println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f.apply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22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Are lambdas anonymous classes?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short answer: No</a:t>
            </a:r>
          </a:p>
          <a:p>
            <a:pPr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long answer: Choosing to implement lambdas using anonymous inner class would have limited the scope of future lambda implementation changes and optimizations. They have devised a new new mechanism for creating lambdas called the LambdaMetafactory</a:t>
            </a:r>
          </a:p>
          <a:p>
            <a:pPr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What about Performance?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marL="514440" algn="ctr"/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algn="ctr"/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algn="ctr"/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algn="ctr"/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algn="ctr"/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performance using lambda expression is about the same as Anonymous Inner Classes or traditional for loops</a:t>
            </a:r>
          </a:p>
          <a:p>
            <a:pPr algn="ctr"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Functional Programming - Definition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treats computation as the evaluation of mathematical functions and avoids changing-state and mutable data.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is a 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declarative programming paradigm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which means programming is done with expressions or declarations instead of statements.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capture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static 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Runnable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noCapture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lang="en-US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 -&gt;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System.</a:t>
            </a:r>
            <a:r>
              <a:rPr lang="en-US" sz="1400" b="1" i="1" strike="noStrike" spc="-1" dirty="0" err="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.println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4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"Hello World"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static void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captue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400" b="1" strike="noStrike" spc="-1" dirty="0" err="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b="0" strike="noStrike" spc="-1" dirty="0" err="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{ </a:t>
            </a:r>
            <a:r>
              <a:rPr lang="en-US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Captured arguments are final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Function&lt;Integer, Integer&gt; adder = (from) -&gt; (from + </a:t>
            </a:r>
            <a:r>
              <a:rPr lang="en-US" sz="1400" b="0" strike="noStrike" spc="-1" dirty="0" err="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System.</a:t>
            </a:r>
            <a:r>
              <a:rPr lang="en-US" sz="1400" b="1" i="1" strike="noStrike" spc="-1" dirty="0" err="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.println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adder.apply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));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lang="en-US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lang="en-US" sz="1400" b="0" i="1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</a:t>
            </a:r>
            <a:r>
              <a:rPr lang="en-US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10; // Produces error message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static void 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main(String...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xs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captue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(7);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lang="en-US" sz="14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noCapture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().run();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org.github.java8.examples.capture.CaptorDemo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Captures: 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5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static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Function&lt;Integer, Integer&gt; captureTwo() {</a:t>
            </a: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lang="en-US" sz="15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= </a:t>
            </a:r>
            <a:r>
              <a:rPr lang="en-US" sz="15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lang="en-US" sz="15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arg -&gt; {</a:t>
            </a: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System.</a:t>
            </a:r>
            <a:r>
              <a:rPr lang="en-US" sz="1500" b="1" i="1" strike="noStrike" spc="-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.print(</a:t>
            </a:r>
            <a:r>
              <a:rPr lang="en-US" sz="1500" b="0" strike="noStrike" spc="-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</a:t>
            </a:r>
            <a:r>
              <a:rPr lang="en-US" sz="15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 "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arg + </a:t>
            </a:r>
            <a:r>
              <a:rPr lang="en-US" sz="15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": "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arg += </a:t>
            </a:r>
            <a:r>
              <a:rPr lang="en-US" sz="15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lang="en-US" sz="15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n += arg; // Produces error message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lang="en-US" sz="15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</a:t>
            </a:r>
            <a:r>
              <a:rPr lang="en-US" sz="1500" b="0" strike="noStrike" spc="-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arg;</a:t>
            </a: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};</a:t>
            </a: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static void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main(String... xs) {</a:t>
            </a: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System.</a:t>
            </a:r>
            <a:r>
              <a:rPr lang="en-US" sz="1500" b="1" i="1" strike="noStrike" spc="-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.println(captureTwo.apply(</a:t>
            </a:r>
            <a:r>
              <a:rPr lang="en-US" sz="15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));</a:t>
            </a: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Captures on another level: Memorization</a:t>
            </a:r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Memoization is a technique whereby we trade memory for execution speed.</a:t>
            </a:r>
            <a:r>
              <a:t/>
            </a:r>
            <a:br/>
            <a:r>
              <a:t/>
            </a:r>
            <a:br/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static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sz="1600" b="0" strike="noStrike" spc="-1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600" b="0" strike="noStrike" spc="-1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Function&lt;</a:t>
            </a:r>
            <a:r>
              <a:rPr lang="en-US" sz="1600" b="0" strike="noStrike" spc="-1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600" b="0" strike="noStrike" spc="-1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memoize(Function&lt;</a:t>
            </a:r>
            <a:r>
              <a:rPr lang="en-US" sz="1600" b="0" strike="noStrike" spc="-1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600" b="0" strike="noStrike" spc="-1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f) {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Map&lt;</a:t>
            </a:r>
            <a:r>
              <a:rPr lang="en-US" sz="1600" b="0" strike="noStrike" spc="-1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600" b="0" strike="noStrike" spc="-1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lookup =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HashMap&lt;&gt;();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ReentrantLock lock =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ReentrantLock();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 -&gt; {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lang="en-US" sz="1600" b="0" strike="noStrike" spc="-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.lock();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</a:t>
            </a:r>
            <a:r>
              <a:rPr lang="en-US" sz="1600" b="0" strike="noStrike" spc="-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lookup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.computeIfAbsent(input, </a:t>
            </a:r>
            <a:r>
              <a:rPr lang="en-US" sz="1600" b="0" strike="noStrike" spc="-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}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finally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r>
              <a:rPr lang="en-US" sz="1600" b="0" strike="noStrike" spc="-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.unlock();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}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};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Lambdas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compiler automatically deduces that lambda expression can be casted to a specific interface from the context in which the lambda is used:</a:t>
            </a: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Assignment</a:t>
            </a: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 invocation</a:t>
            </a: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cast expression</a:t>
            </a: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expression</a:t>
            </a: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Context and Association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The compiler infers which functional interface to associate with a lambda expression from the context: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Comparable&lt;Person&gt; comp =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 Comparator.comparing(Person::getHeight);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BiFunction&lt;Person, Person, Integer&gt; =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Comparator.comparing(Person::getHeight);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A.I.C. </a:t>
            </a:r>
            <a:r>
              <a:rPr lang="en-US" sz="33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Scoping</a:t>
            </a:r>
            <a:endParaRPr lang="en-US" sz="3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class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Scoping {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Runnable </a:t>
            </a:r>
            <a:r>
              <a:rPr lang="en-US" sz="1800" b="1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r1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new Runnable() {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 </a:t>
            </a:r>
            <a:r>
              <a:rPr lang="en-U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void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 () {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System.</a:t>
            </a:r>
            <a:r>
              <a:rPr lang="en-US" sz="1800" b="1" i="1" strike="noStrike" spc="-1" dirty="0" err="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.println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 }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 </a:t>
            </a:r>
            <a:r>
              <a:rPr lang="en-U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toString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 { </a:t>
            </a:r>
            <a:r>
              <a:rPr lang="en-U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</a:t>
            </a:r>
            <a:r>
              <a:rPr lang="en-US" sz="18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"AIC"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}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};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lang="en-U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toString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 { </a:t>
            </a:r>
            <a:r>
              <a:rPr lang="en-U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</a:t>
            </a:r>
            <a:r>
              <a:rPr lang="en-US" sz="18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"Hello, world!"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}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lang="en-U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static void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main(String...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args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Scoping runnable = </a:t>
            </a:r>
            <a:r>
              <a:rPr lang="en-U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Scoping();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lang="en-U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Thread(runnable.</a:t>
            </a:r>
            <a:r>
              <a:rPr lang="en-US" sz="1800" b="1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r1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).start();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}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</a:p>
        </p:txBody>
      </p:sp>
      <p:sp>
        <p:nvSpPr>
          <p:cNvPr id="148" name="CustomShape 3"/>
          <p:cNvSpPr/>
          <p:nvPr/>
        </p:nvSpPr>
        <p:spPr>
          <a:xfrm>
            <a:off x="0" y="43920"/>
            <a:ext cx="184320" cy="36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Lambda Scoping Quiz: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class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Scoping {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Runnable </a:t>
            </a:r>
            <a:r>
              <a:rPr lang="en-US" sz="1800" b="1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r1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() -&gt; {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System.</a:t>
            </a:r>
            <a:r>
              <a:rPr lang="en-US" sz="1800" b="1" i="1" strike="noStrike" spc="-1" dirty="0" err="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.println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 };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Runnable </a:t>
            </a:r>
            <a:r>
              <a:rPr lang="en-US" sz="1800" b="1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r2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() -&gt; {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System.</a:t>
            </a:r>
            <a:r>
              <a:rPr lang="en-US" sz="1800" b="1" i="1" strike="noStrike" spc="-1" dirty="0" err="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.println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toString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()); };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lang="en-U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toString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 { </a:t>
            </a:r>
            <a:r>
              <a:rPr lang="en-U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</a:t>
            </a:r>
            <a:r>
              <a:rPr lang="en-US" sz="18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"Hello, world!"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}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lang="en-U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static void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main(String...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args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Scoping runnable = </a:t>
            </a:r>
            <a:r>
              <a:rPr lang="en-U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Scoping();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lang="en-U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Thread(runnable.</a:t>
            </a:r>
            <a:r>
              <a:rPr lang="en-US" sz="1800" b="1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r1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).start();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lang="en-U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Thread(runnable.</a:t>
            </a:r>
            <a:r>
              <a:rPr lang="en-US" sz="1800" b="1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r2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).start();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}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Justification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Since lambda declarations are scoped like simple blocks, the keywords this and super have the same meaning as in the enclosing environment: that is, they refer respectively to the enclosing object and its superclass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11760" y="473040"/>
            <a:ext cx="8520120" cy="409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Optional&lt;T&gt;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Optional - Intro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more-comprehensible APIs so that by just reading the signature of a method, you can tell whether you can expect an optional value. </a:t>
            </a:r>
          </a:p>
          <a:p>
            <a:pPr marL="228600"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14360" lvl="1" indent="-171000">
              <a:lnSpc>
                <a:spcPct val="100000"/>
              </a:lnSpc>
              <a:buClr>
                <a:srgbClr val="DE411B"/>
              </a:buClr>
              <a:buFont typeface="Wingdings" charset="2"/>
              <a:buChar char=""/>
            </a:pPr>
            <a:r>
              <a:rPr lang="en-US" sz="2200" b="0" strike="noStrike" spc="-1">
                <a:solidFill>
                  <a:srgbClr val="3A4145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Optional </a:t>
            </a:r>
            <a:r>
              <a:rPr lang="en-US" sz="2200" b="1" strike="noStrike" spc="-1">
                <a:solidFill>
                  <a:srgbClr val="3A4145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should be used as the return type</a:t>
            </a:r>
            <a:r>
              <a:rPr lang="en-US" sz="2200" b="0" strike="noStrike" spc="-1">
                <a:solidFill>
                  <a:srgbClr val="3A4145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 of functions that might not return a value.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Pure Functions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function with no side effects honors immutability and 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does not change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its input or anything in its reach and does not depend on anything that changes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Advantages of pure functions:</a:t>
            </a:r>
          </a:p>
          <a:p>
            <a:pPr marL="9144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easier to understand</a:t>
            </a:r>
          </a:p>
          <a:p>
            <a:pPr marL="9144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have fewer errors</a:t>
            </a:r>
          </a:p>
          <a:p>
            <a:pPr marL="9144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 easier to optimize and 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parallelize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28840" lvl="1" indent="-342720">
              <a:lnSpc>
                <a:spcPct val="115000"/>
              </a:lnSpc>
              <a:spcAft>
                <a:spcPts val="1599"/>
              </a:spcAft>
              <a:buClr>
                <a:srgbClr val="BDBEC0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easily parallelize execution of such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Why Optional?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228600"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java.lang.NullPointerException</a:t>
            </a: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 error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Comparison: The old Way</a:t>
            </a:r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readPropertyOldWay(String field,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defaultValue) {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String s =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600" b="1" strike="noStrike" spc="-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properties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.getProperty(field);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 !=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null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 = Integer.</a:t>
            </a: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parseInt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(s);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(value &gt; </a:t>
            </a:r>
            <a:r>
              <a:rPr lang="en-US" sz="16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value;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}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}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catch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(NumberFormatException nfe) {</a:t>
            </a:r>
            <a:r>
              <a:rPr lang="en-US" sz="16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/**/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}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defaultValue;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Comparison: The new way</a:t>
            </a:r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11760" y="1168920"/>
            <a:ext cx="8520120" cy="3550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class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OptionalUtil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{ </a:t>
            </a:r>
            <a:r>
              <a:rPr lang="en-US" sz="1600" b="0" strike="noStrike" spc="-1" dirty="0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/* Different error handling </a:t>
            </a:r>
            <a:r>
              <a:rPr lang="en-US" sz="1600" b="0" strike="noStrike" spc="-1" dirty="0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</a:t>
            </a:r>
            <a:r>
              <a:rPr lang="en-US" sz="1600" b="0" strike="noStrike" spc="-1" dirty="0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*/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lang="en-US" sz="16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static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Optional&lt;Integer&gt;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parseString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(String s) {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lang="en-US" sz="16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r>
              <a:rPr lang="en-US" sz="16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Optional.</a:t>
            </a:r>
            <a:r>
              <a:rPr lang="en-US" sz="16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Integer.</a:t>
            </a:r>
            <a:r>
              <a:rPr lang="en-US" sz="16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valueOf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(s));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} </a:t>
            </a:r>
            <a:r>
              <a:rPr lang="en-US" sz="16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catch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NumberFormatException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nfe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r>
              <a:rPr lang="en-US" sz="16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Optional.</a:t>
            </a:r>
            <a:r>
              <a:rPr lang="en-US" sz="16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empty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}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}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sz="16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readDuration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(String field, </a:t>
            </a:r>
            <a:r>
              <a:rPr lang="en-US" sz="1600" b="1" strike="noStrike" spc="-1" dirty="0" err="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sz="16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defaultValue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lang="en-US" sz="16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Optional.</a:t>
            </a:r>
            <a:r>
              <a:rPr lang="en-US" sz="16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ofNullable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600" b="1" strike="noStrike" spc="-1" dirty="0" err="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properties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.getProperty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(field))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.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flatMap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OptionalUtil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::</a:t>
            </a:r>
            <a:r>
              <a:rPr lang="en-US" sz="16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parseString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.filter(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-&gt;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&gt; </a:t>
            </a:r>
            <a:r>
              <a:rPr lang="en-US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.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orElse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defaultValue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Optional vs null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Semantically they are quite similar</a:t>
            </a:r>
            <a:r>
              <a:t/>
            </a:r>
            <a:br/>
            <a:r>
              <a:rPr lang="en-US" sz="1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857160" lvl="1" indent="-171000">
              <a:lnSpc>
                <a:spcPct val="100000"/>
              </a:lnSpc>
              <a:buClr>
                <a:srgbClr val="DE411B"/>
              </a:buClr>
              <a:buFont typeface="Wingdings" charset="2"/>
              <a:buChar char=""/>
            </a:pPr>
            <a:r>
              <a:rPr lang="en-US" sz="1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trying to dereference a null will invariably cause a NullPointerException</a:t>
            </a:r>
          </a:p>
          <a:p>
            <a:pPr marL="857160" lvl="1" indent="-171000">
              <a:lnSpc>
                <a:spcPct val="100000"/>
              </a:lnSpc>
              <a:buClr>
                <a:srgbClr val="DE411B"/>
              </a:buClr>
              <a:buFont typeface="Wingdings" charset="2"/>
              <a:buChar char=""/>
            </a:pPr>
            <a:r>
              <a:rPr lang="en-US" sz="1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the other hand Optional.empty() is a valid, workable object and it can be invoked in various ways</a:t>
            </a:r>
            <a:r>
              <a:t/>
            </a:r>
            <a:br/>
            <a:r>
              <a:rPr lang="en-US" sz="1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Optional forces you to actively unwrap it.</a:t>
            </a:r>
          </a:p>
          <a:p>
            <a:pPr>
              <a:lnSpc>
                <a:spcPct val="100000"/>
              </a:lnSpc>
            </a:pPr>
            <a:endParaRPr lang="en-US" sz="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Creating Optional objects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Empty Optional</a:t>
            </a:r>
          </a:p>
          <a:p>
            <a:pPr marL="857160" lvl="1" indent="-171000">
              <a:lnSpc>
                <a:spcPct val="100000"/>
              </a:lnSpc>
              <a:buClr>
                <a:srgbClr val="DE411B"/>
              </a:buClr>
              <a:buFont typeface="Wingdings" charset="2"/>
              <a:buChar char=""/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Optional.empty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();</a:t>
            </a:r>
            <a:r>
              <a:rPr dirty="0"/>
              <a:t/>
            </a:r>
            <a:br>
              <a:rPr dirty="0"/>
            </a:b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Optional from a non-null value</a:t>
            </a:r>
          </a:p>
          <a:p>
            <a:pPr marL="857160" lvl="1" indent="-171000">
              <a:lnSpc>
                <a:spcPct val="100000"/>
              </a:lnSpc>
              <a:buClr>
                <a:srgbClr val="DE411B"/>
              </a:buClr>
              <a:buFont typeface="Wingdings" charset="2"/>
              <a:buChar char=""/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Optional.of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(object);</a:t>
            </a:r>
          </a:p>
          <a:p>
            <a:pPr marL="857160" lvl="1" indent="-171000">
              <a:lnSpc>
                <a:spcPct val="100000"/>
              </a:lnSpc>
              <a:buClr>
                <a:srgbClr val="DE411B"/>
              </a:buClr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Throws NPE if object is null</a:t>
            </a:r>
            <a:r>
              <a:rPr dirty="0"/>
              <a:t/>
            </a:r>
            <a:br>
              <a:rPr dirty="0"/>
            </a:b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Optional from a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nullable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value</a:t>
            </a:r>
          </a:p>
          <a:p>
            <a:pPr marL="857160" lvl="1" indent="-171000">
              <a:lnSpc>
                <a:spcPct val="100000"/>
              </a:lnSpc>
              <a:buClr>
                <a:srgbClr val="DE411B"/>
              </a:buClr>
              <a:buFont typeface="Wingdings" charset="2"/>
              <a:buChar char=""/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Optional.ofNullable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nullableObject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When not to use Optional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1500" b="0" strike="noStrike" spc="-1">
                <a:solidFill>
                  <a:srgbClr val="3A4145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Although Optional is not meant to be used in some contexts: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rgbClr val="3A4145"/>
              </a:buClr>
              <a:buFont typeface="Arial"/>
              <a:buChar char="•"/>
            </a:pPr>
            <a:r>
              <a:rPr lang="en-US" sz="1500" b="0" strike="noStrike" spc="-1">
                <a:solidFill>
                  <a:srgbClr val="3A4145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in the domain model layer (</a:t>
            </a:r>
            <a:r>
              <a:rPr lang="en-US" sz="1500" b="1" strike="noStrike" spc="-1">
                <a:solidFill>
                  <a:srgbClr val="3A4145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not</a:t>
            </a:r>
            <a:r>
              <a:rPr lang="en-US" sz="1500" b="0" strike="noStrike" spc="-1">
                <a:solidFill>
                  <a:srgbClr val="3A4145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 Serializable)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rgbClr val="3A4145"/>
              </a:buClr>
              <a:buFont typeface="Arial"/>
              <a:buChar char="•"/>
            </a:pPr>
            <a:r>
              <a:rPr lang="en-US" sz="1500" b="0" strike="noStrike" spc="-1">
                <a:solidFill>
                  <a:srgbClr val="3A4145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in DTOs (same reason)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rgbClr val="3A4145"/>
              </a:buClr>
              <a:buFont typeface="Arial"/>
              <a:buChar char="•"/>
            </a:pPr>
            <a:r>
              <a:rPr lang="en-US" sz="1500" b="0" strike="noStrike" spc="-1">
                <a:solidFill>
                  <a:srgbClr val="3A4145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in input parameters of methods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rgbClr val="3A4145"/>
              </a:buClr>
              <a:buFont typeface="Arial"/>
              <a:buChar char="•"/>
            </a:pPr>
            <a:r>
              <a:rPr lang="en-US" sz="1500" b="0" strike="noStrike" spc="-1">
                <a:solidFill>
                  <a:srgbClr val="3A4145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in constructor parameters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To map or to flatMap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3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Optional&lt;U&gt;	</a:t>
            </a:r>
            <a:r>
              <a:rPr lang="en-US" sz="13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flatMap</a:t>
            </a:r>
            <a:r>
              <a:rPr lang="en-US" sz="13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(Function&lt;? super T, </a:t>
            </a:r>
            <a:r>
              <a:rPr lang="en-US" sz="135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Optional</a:t>
            </a:r>
            <a:r>
              <a:rPr lang="en-US" sz="13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&lt;U&gt;&gt; mapper)</a:t>
            </a:r>
            <a:r>
              <a:rPr dirty="0"/>
              <a:t/>
            </a:r>
            <a:br>
              <a:rPr dirty="0"/>
            </a:br>
            <a:r>
              <a:rPr lang="en-US" sz="13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3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Optional&lt;U&gt;	map     (Function&lt;? super T, ? extends U&gt; mapper)</a:t>
            </a:r>
          </a:p>
          <a:p>
            <a:pPr marL="228600">
              <a:lnSpc>
                <a:spcPct val="100000"/>
              </a:lnSpc>
            </a:pPr>
            <a:endParaRPr lang="en-US" sz="13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3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3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Optional&lt;String&gt; o1 =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Optional.</a:t>
            </a:r>
            <a:r>
              <a:rPr lang="en-US" sz="12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2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"Hello World"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  <a:p>
            <a:pPr>
              <a:lnSpc>
                <a:spcPct val="100000"/>
              </a:lnSpc>
            </a:pP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System.</a:t>
            </a:r>
            <a:r>
              <a:rPr lang="en-US" sz="1200" b="1" i="1" strike="noStrike" spc="-1" dirty="0" err="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.println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(o1.map(String::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toUpperCase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));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Optional[HELLO WORLD]</a:t>
            </a:r>
          </a:p>
          <a:p>
            <a:pPr>
              <a:lnSpc>
                <a:spcPct val="100000"/>
              </a:lnSpc>
            </a:pP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System.</a:t>
            </a:r>
            <a:r>
              <a:rPr lang="en-US" sz="1200" b="1" i="1" strike="noStrike" spc="-1" dirty="0" err="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.println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(o1.flatMap(s -&gt;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Optional.</a:t>
            </a:r>
            <a:r>
              <a:rPr lang="en-US" sz="12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s.toUpperCase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())));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//Optional[HELLO WORLD]</a:t>
            </a:r>
          </a:p>
          <a:p>
            <a:pPr>
              <a:lnSpc>
                <a:spcPct val="100000"/>
              </a:lnSpc>
            </a:pP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org.github.java8.examples.optionals.OptionalDemo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To map or to flatMap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3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Optional&lt;U&gt;	</a:t>
            </a:r>
            <a:r>
              <a:rPr lang="en-US" sz="13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flatMap</a:t>
            </a:r>
            <a:r>
              <a:rPr lang="en-US" sz="13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(Function&lt;? super T, </a:t>
            </a:r>
            <a:r>
              <a:rPr lang="en-US" sz="135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Optional</a:t>
            </a:r>
            <a:r>
              <a:rPr lang="en-US" sz="13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&lt;U&gt;&gt; mapper)</a:t>
            </a:r>
            <a:r>
              <a:rPr dirty="0"/>
              <a:t/>
            </a:r>
            <a:br>
              <a:rPr dirty="0"/>
            </a:br>
            <a:r>
              <a:rPr lang="en-US" sz="13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3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Optional&lt;U&gt;	map     (Function&lt;? super T, ? extends U&gt; mapper)</a:t>
            </a:r>
          </a:p>
          <a:p>
            <a:pPr marL="228600">
              <a:lnSpc>
                <a:spcPct val="100000"/>
              </a:lnSpc>
            </a:pPr>
            <a:endParaRPr lang="en-US" sz="13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3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3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Optional&lt;String&gt; o1 =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Optional.</a:t>
            </a:r>
            <a:r>
              <a:rPr lang="en-US" sz="12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2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"Hello World"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  <a:p>
            <a:pPr>
              <a:lnSpc>
                <a:spcPct val="100000"/>
              </a:lnSpc>
            </a:pP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System.</a:t>
            </a:r>
            <a:r>
              <a:rPr lang="en-US" sz="1200" b="1" i="1" strike="noStrike" spc="-1" dirty="0" err="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.println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(o1.map(String::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toUpperCase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));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Optional[HELLO WORLD]</a:t>
            </a:r>
          </a:p>
          <a:p>
            <a:pPr>
              <a:lnSpc>
                <a:spcPct val="100000"/>
              </a:lnSpc>
            </a:pP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System.</a:t>
            </a:r>
            <a:r>
              <a:rPr lang="en-US" sz="1200" b="1" i="1" strike="noStrike" spc="-1" dirty="0" err="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.println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(o1.flatMap(s -&gt;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Optional.</a:t>
            </a:r>
            <a:r>
              <a:rPr lang="en-US" sz="12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s.toUpperCase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())));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//Optional[HELLO WORLD]</a:t>
            </a:r>
          </a:p>
          <a:p>
            <a:pPr>
              <a:lnSpc>
                <a:spcPct val="100000"/>
              </a:lnSpc>
            </a:pP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org.github.java8.examples.optionals.OptionalDemo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Who should wrap the value?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sz="1400" b="0" strike="noStrike" spc="-1" dirty="0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Optional&lt;</a:t>
            </a:r>
            <a:r>
              <a:rPr lang="en-US" sz="1400" b="0" strike="noStrike" spc="-1" dirty="0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toOptional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400" b="0" strike="noStrike" spc="-1" dirty="0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t) {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lang="en-US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Optional.</a:t>
            </a:r>
            <a:r>
              <a:rPr lang="en-US" sz="14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ofNullable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(t);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Optional&lt;String&gt; o1 =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Optional.</a:t>
            </a:r>
            <a:r>
              <a:rPr lang="en-US" sz="14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4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"Hello World"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System.</a:t>
            </a:r>
            <a:r>
              <a:rPr lang="en-US" sz="1400" b="1" i="1" strike="noStrike" spc="-1" dirty="0" err="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.println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(o1.flatMap(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OptionalDemo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::</a:t>
            </a:r>
            <a:r>
              <a:rPr lang="en-US" sz="14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toOptional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));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Optional[Hello World]</a:t>
            </a: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System.</a:t>
            </a:r>
            <a:r>
              <a:rPr lang="en-US" sz="1400" b="1" i="1" strike="noStrike" spc="-1" dirty="0" err="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.println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(o1.map(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OptionalDemo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::</a:t>
            </a:r>
            <a:r>
              <a:rPr lang="en-US" sz="14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toOptional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));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//Optional[Optional[Hello World]]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Bibliography - Further Reading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34280" y="13050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3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3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3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Books:</a:t>
            </a:r>
          </a:p>
          <a:p>
            <a:pPr marL="857160" lvl="1" indent="-171000">
              <a:lnSpc>
                <a:spcPct val="100000"/>
              </a:lnSpc>
              <a:buClr>
                <a:srgbClr val="DE411B"/>
              </a:buClr>
              <a:buFont typeface="Wingdings" charset="2"/>
              <a:buChar char=""/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Functional Programming in Java -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Venkat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Subramaniam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lvl="1" indent="-171000">
              <a:lnSpc>
                <a:spcPct val="100000"/>
              </a:lnSpc>
              <a:buClr>
                <a:srgbClr val="DE411B"/>
              </a:buClr>
              <a:buFont typeface="Wingdings" charset="2"/>
              <a:buChar char=""/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 8 in Action: Lambdas, streams, and functional-style programming - Raoul-Gabriel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Urma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Mario Fusco, and Alan Mycroft</a:t>
            </a: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3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Presentations:</a:t>
            </a:r>
          </a:p>
          <a:p>
            <a:pPr marL="971640" lvl="1" indent="-285480">
              <a:lnSpc>
                <a:spcPct val="100000"/>
              </a:lnSpc>
              <a:buClr>
                <a:srgbClr val="DE411B"/>
              </a:buClr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Implementing lambda expressions in Java - Brian Goetz</a:t>
            </a:r>
          </a:p>
          <a:p>
            <a:pPr marL="971640" lvl="1" indent="-285480">
              <a:lnSpc>
                <a:spcPct val="100000"/>
              </a:lnSpc>
              <a:buClr>
                <a:srgbClr val="DE411B"/>
              </a:buClr>
              <a:buFont typeface="Wingdings" charset="2"/>
              <a:buChar char=""/>
            </a:pPr>
            <a:r>
              <a:rPr lang="en-US" sz="1200" b="0" u="sng" strike="noStrike" spc="-1" dirty="0">
                <a:solidFill>
                  <a:srgbClr val="DF411C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https://www.youtube.com/watch?v=15X0qFtBqiQ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What are side effects?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function has a side effect if it does something other than simply return a result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example:</a:t>
            </a:r>
          </a:p>
          <a:p>
            <a:pPr marL="857160" lvl="1" indent="-171000">
              <a:lnSpc>
                <a:spcPct val="100000"/>
              </a:lnSpc>
              <a:buClr>
                <a:srgbClr val="DE411B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Modifying a variable</a:t>
            </a:r>
          </a:p>
          <a:p>
            <a:pPr marL="857160" lvl="1" indent="-171000">
              <a:lnSpc>
                <a:spcPct val="100000"/>
              </a:lnSpc>
              <a:buClr>
                <a:srgbClr val="DE411B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Modifying a data structure in place</a:t>
            </a:r>
          </a:p>
          <a:p>
            <a:pPr marL="857160" lvl="1" indent="-171000">
              <a:lnSpc>
                <a:spcPct val="100000"/>
              </a:lnSpc>
              <a:buClr>
                <a:srgbClr val="DE411B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Setting a field on an object</a:t>
            </a:r>
          </a:p>
          <a:p>
            <a:pPr marL="857160" lvl="1" indent="-171000">
              <a:lnSpc>
                <a:spcPct val="100000"/>
              </a:lnSpc>
              <a:buClr>
                <a:srgbClr val="DE411B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Throwing an exception or halting with an error</a:t>
            </a:r>
          </a:p>
          <a:p>
            <a:pPr marL="857160" lvl="1" indent="-171000">
              <a:lnSpc>
                <a:spcPct val="100000"/>
              </a:lnSpc>
              <a:buClr>
                <a:srgbClr val="DE411B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Printing to the console or reading user input</a:t>
            </a:r>
          </a:p>
          <a:p>
            <a:pPr marL="857160" lvl="1" indent="-171000">
              <a:lnSpc>
                <a:spcPct val="100000"/>
              </a:lnSpc>
              <a:buClr>
                <a:srgbClr val="DE411B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Reading from or writing to a file</a:t>
            </a:r>
          </a:p>
          <a:p>
            <a:pPr marL="857160" lvl="1" indent="-171000">
              <a:lnSpc>
                <a:spcPct val="100000"/>
              </a:lnSpc>
              <a:buClr>
                <a:srgbClr val="DE411B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Drawing on the screen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Functional Programming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</a:t>
            </a:r>
          </a:p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org.github.java8.intro.Demo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617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Why FP?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avoided explicit mutation or reassignment of variables, which are often sources of bugs and make it hard to keep the code concurrent.</a:t>
            </a:r>
          </a:p>
          <a:p>
            <a:pPr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Easier testing. Subprograms are like mathematical functions. If they produce the right answer today, they'll produce the right answer tomorrow.</a:t>
            </a:r>
          </a:p>
          <a:p>
            <a:pPr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Safe multithreading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 8 Lambdas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3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Lambdas</a:t>
            </a:r>
            <a:endParaRPr lang="en-US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mathematics and computing generally, a lambda expression is a function: for some or all combinations of input values it specifies an output value. </a:t>
            </a: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Java, methods have often been used to stand in for functions, but always as part of an object or a class.</a:t>
            </a: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Lambda expressions now provide a closer approach to the idea of freestanding functions.</a:t>
            </a: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Endava-Template</Template>
  <TotalTime>234</TotalTime>
  <Words>1621</Words>
  <Application>Microsoft Office PowerPoint</Application>
  <PresentationFormat>On-screen Show (16:9)</PresentationFormat>
  <Paragraphs>388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Arial Narrow</vt:lpstr>
      <vt:lpstr>DejaVu Sans</vt:lpstr>
      <vt:lpstr>Droid Serif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in Java</dc:title>
  <dc:subject/>
  <dc:creator>Cristian Neamtu</dc:creator>
  <dc:description/>
  <cp:lastModifiedBy>Cristian Neamtu</cp:lastModifiedBy>
  <cp:revision>33</cp:revision>
  <dcterms:modified xsi:type="dcterms:W3CDTF">2018-07-20T11:27:53Z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48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50</vt:i4>
  </property>
</Properties>
</file>