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0"/>
  </p:notesMasterIdLst>
  <p:sldIdLst>
    <p:sldId id="278" r:id="rId5"/>
    <p:sldId id="280" r:id="rId6"/>
    <p:sldId id="281" r:id="rId7"/>
    <p:sldId id="282" r:id="rId8"/>
    <p:sldId id="27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1/16/2023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1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06000" algn="r" defTabSz="457200" rtl="1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hyperlink" Target="mailto:yulev@post.bgu.ac.il" TargetMode="Externa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63510" y="1008496"/>
            <a:ext cx="3934215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INFORMATION</a:t>
            </a:r>
            <a:br>
              <a:rPr lang="en-US" sz="4000" dirty="0"/>
            </a:br>
            <a:r>
              <a:rPr lang="en-US" sz="4000" dirty="0"/>
              <a:t>RETRIEVAL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4384" y="4157933"/>
            <a:ext cx="3934215" cy="1026544"/>
          </a:xfrm>
        </p:spPr>
        <p:txBody>
          <a:bodyPr>
            <a:normAutofit/>
          </a:bodyPr>
          <a:lstStyle/>
          <a:p>
            <a:pPr algn="r"/>
            <a:r>
              <a:rPr lang="he-IL" sz="1600" dirty="0"/>
              <a:t>יובל לוי  325120384 </a:t>
            </a:r>
            <a:r>
              <a:rPr lang="en-US" sz="1600" dirty="0">
                <a:hlinkClick r:id="rId5"/>
              </a:rPr>
              <a:t>yulev@post.bgu.ac.il</a:t>
            </a:r>
            <a:endParaRPr lang="en-US" sz="1600" dirty="0"/>
          </a:p>
          <a:p>
            <a:pPr algn="r"/>
            <a:r>
              <a:rPr lang="he-IL" sz="1600" dirty="0"/>
              <a:t>מקסים כץ 322406604 </a:t>
            </a:r>
            <a:r>
              <a:rPr lang="en-US" sz="1600" dirty="0"/>
              <a:t>katzmax</a:t>
            </a:r>
            <a:r>
              <a:rPr lang="en-US" sz="1600" dirty="0">
                <a:hlinkClick r:id="rId5"/>
              </a:rPr>
              <a:t>@post.bgu.ac.il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CFDCEE1-902F-2D12-E33C-24B413AC57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127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6DAD98-0E33-6E17-69E7-016E9A57C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9253" y="475861"/>
            <a:ext cx="5893494" cy="76511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rtl="0"/>
            <a:r>
              <a:rPr lang="he-IL" sz="5400" dirty="0"/>
              <a:t>מהלך העבודה בפרויקט</a:t>
            </a:r>
            <a:endParaRPr lang="en-US" sz="5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9D081A-A31B-E20D-F18F-0D294B35D1AD}"/>
              </a:ext>
            </a:extLst>
          </p:cNvPr>
          <p:cNvSpPr txBox="1"/>
          <p:nvPr/>
        </p:nvSpPr>
        <p:spPr>
          <a:xfrm>
            <a:off x="1803634" y="1532156"/>
            <a:ext cx="9085276" cy="39703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התאמנו את הקוד מעבודה שלוש על מנת ליצור אינדקס לכל חלק בעמוד ויקיפדיה.</a:t>
            </a:r>
          </a:p>
          <a:p>
            <a:pPr algn="r" rtl="1"/>
            <a:endParaRPr lang="he-IL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בנינו קבצי </a:t>
            </a:r>
            <a:r>
              <a:rPr lang="en-US" dirty="0"/>
              <a:t>Page Rank</a:t>
            </a:r>
            <a:r>
              <a:rPr lang="he-IL" dirty="0"/>
              <a:t> ו- </a:t>
            </a:r>
            <a:r>
              <a:rPr lang="en-US" dirty="0"/>
              <a:t>Page View</a:t>
            </a:r>
            <a:r>
              <a:rPr lang="he-IL" dirty="0"/>
              <a:t>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כתבנו פונקציות עזר (</a:t>
            </a:r>
            <a:r>
              <a:rPr lang="en-US" dirty="0"/>
              <a:t>binary rank, cosine similarity, BM25</a:t>
            </a:r>
            <a:r>
              <a:rPr lang="he-IL" dirty="0"/>
              <a:t>) למימוש הפונקציות של מנוע החיפוש שלנו.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הרמנו </a:t>
            </a:r>
            <a:r>
              <a:rPr lang="en-US" dirty="0"/>
              <a:t>Instance</a:t>
            </a:r>
            <a:r>
              <a:rPr lang="he-IL" dirty="0"/>
              <a:t> והעלינו אליו את כל הקבצים שיצרנו לפני כן ובנוסף העלינו גם את קובץ ה</a:t>
            </a:r>
            <a:r>
              <a:rPr lang="en-US" dirty="0" err="1"/>
              <a:t>Search_frontend</a:t>
            </a:r>
            <a:r>
              <a:rPr lang="he-IL" dirty="0"/>
              <a:t> והרצנו אותו.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בדקנו את מנוע החיפוש שלנו בעזרת הרצת השאילתות מקובץ ה</a:t>
            </a:r>
            <a:r>
              <a:rPr lang="en-US" dirty="0"/>
              <a:t>train</a:t>
            </a:r>
            <a:r>
              <a:rPr lang="he-IL" dirty="0"/>
              <a:t> שקיבלנו.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שיפרנו את מנוע החיפוש שלנו</a:t>
            </a:r>
            <a:r>
              <a:rPr lang="en-US" dirty="0"/>
              <a:t>.</a:t>
            </a:r>
            <a:endParaRPr lang="he-IL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77716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CFDCEE1-902F-2D12-E33C-24B413AC57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12791"/>
          <a:stretch/>
        </p:blipFill>
        <p:spPr>
          <a:xfrm>
            <a:off x="-8087" y="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6DAD98-0E33-6E17-69E7-016E9A57C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9252" y="529945"/>
            <a:ext cx="5877301" cy="58115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rtl="0"/>
            <a:r>
              <a:rPr lang="he-IL" sz="5400" dirty="0"/>
              <a:t>קבצים ששמרנו</a:t>
            </a:r>
            <a:endParaRPr lang="en-US" sz="5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9D081A-A31B-E20D-F18F-0D294B35D1AD}"/>
              </a:ext>
            </a:extLst>
          </p:cNvPr>
          <p:cNvSpPr txBox="1"/>
          <p:nvPr/>
        </p:nvSpPr>
        <p:spPr>
          <a:xfrm>
            <a:off x="1904302" y="2803345"/>
            <a:ext cx="9085276" cy="203132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יצרנו שישה אינדקסים, לכל חלק </a:t>
            </a:r>
            <a:r>
              <a:rPr lang="he-IL" dirty="0" err="1"/>
              <a:t>בויקיפדיה</a:t>
            </a:r>
            <a:r>
              <a:rPr lang="he-IL" dirty="0"/>
              <a:t> יצרנו אינדקס עם </a:t>
            </a:r>
            <a:r>
              <a:rPr lang="en-US" dirty="0"/>
              <a:t>stemming</a:t>
            </a:r>
            <a:r>
              <a:rPr lang="he-IL" dirty="0"/>
              <a:t> ובלי </a:t>
            </a:r>
            <a:r>
              <a:rPr lang="en-US" dirty="0"/>
              <a:t>stemming</a:t>
            </a:r>
            <a:r>
              <a:rPr lang="he-IL" dirty="0"/>
              <a:t>.</a:t>
            </a:r>
          </a:p>
          <a:p>
            <a:pPr algn="r" rtl="1"/>
            <a:endParaRPr lang="he-IL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קבצי </a:t>
            </a:r>
            <a:r>
              <a:rPr lang="en-US" dirty="0"/>
              <a:t>Page Rank</a:t>
            </a:r>
            <a:r>
              <a:rPr lang="he-IL" dirty="0"/>
              <a:t> ו- </a:t>
            </a:r>
            <a:r>
              <a:rPr lang="en-US" dirty="0"/>
              <a:t>Page View</a:t>
            </a:r>
            <a:r>
              <a:rPr lang="he-IL" dirty="0"/>
              <a:t>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את כל הקבצים שיצרנו איחדנו בסופו של דבר ל</a:t>
            </a:r>
            <a:r>
              <a:rPr lang="en-US" dirty="0"/>
              <a:t>bucket</a:t>
            </a:r>
            <a:r>
              <a:rPr lang="he-IL" dirty="0"/>
              <a:t> אחד ממנו העלנו </a:t>
            </a:r>
            <a:r>
              <a:rPr lang="he-IL" dirty="0" err="1"/>
              <a:t>לאינסטנס</a:t>
            </a:r>
            <a:r>
              <a:rPr lang="he-IL" dirty="0"/>
              <a:t> את הקבצים.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dirty="0"/>
          </a:p>
          <a:p>
            <a:pPr algn="r" rtl="1"/>
            <a:r>
              <a:rPr lang="he-I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95944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CFDCEE1-902F-2D12-E33C-24B413AC57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12791"/>
          <a:stretch/>
        </p:blipFill>
        <p:spPr>
          <a:xfrm>
            <a:off x="-8087" y="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6DAD98-0E33-6E17-69E7-016E9A57C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7349" y="766447"/>
            <a:ext cx="5877301" cy="58115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rtl="0"/>
            <a:r>
              <a:rPr lang="he-IL" sz="5400" dirty="0"/>
              <a:t>שיטות שהשתמשנו</a:t>
            </a:r>
            <a:endParaRPr lang="en-US" sz="5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9D081A-A31B-E20D-F18F-0D294B35D1AD}"/>
              </a:ext>
            </a:extLst>
          </p:cNvPr>
          <p:cNvSpPr txBox="1"/>
          <p:nvPr/>
        </p:nvSpPr>
        <p:spPr>
          <a:xfrm>
            <a:off x="1473693" y="2664844"/>
            <a:ext cx="9524274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על ה</a:t>
            </a:r>
            <a:r>
              <a:rPr lang="en-US" dirty="0"/>
              <a:t>anchor</a:t>
            </a:r>
            <a:r>
              <a:rPr lang="he-IL" dirty="0"/>
              <a:t> </a:t>
            </a:r>
            <a:r>
              <a:rPr lang="he-IL" dirty="0" err="1"/>
              <a:t>וה</a:t>
            </a:r>
            <a:r>
              <a:rPr lang="en-US" dirty="0"/>
              <a:t>title</a:t>
            </a:r>
            <a:r>
              <a:rPr lang="he-IL" dirty="0"/>
              <a:t> דירגנו בעזרת דירוג בינארי</a:t>
            </a:r>
            <a:r>
              <a:rPr lang="en-US" dirty="0"/>
              <a:t> </a:t>
            </a:r>
            <a:r>
              <a:rPr lang="he-IL" dirty="0"/>
              <a:t>שבו אנחנו סופרים את כמות המילים מהשאילתה שמופיעות בחלקים האלו באותו בעמוד.</a:t>
            </a:r>
          </a:p>
          <a:p>
            <a:pPr algn="r" rtl="1"/>
            <a:endParaRPr lang="he-IL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ב</a:t>
            </a:r>
            <a:r>
              <a:rPr lang="en-US" dirty="0"/>
              <a:t>body</a:t>
            </a:r>
            <a:r>
              <a:rPr lang="he-IL" dirty="0"/>
              <a:t> חישבנו </a:t>
            </a:r>
            <a:r>
              <a:rPr lang="en-US" dirty="0" err="1"/>
              <a:t>tf-idf</a:t>
            </a:r>
            <a:r>
              <a:rPr lang="he-IL" dirty="0"/>
              <a:t> ודירגנו את המסמכים בעזרת </a:t>
            </a:r>
            <a:r>
              <a:rPr lang="en-US" dirty="0"/>
              <a:t>cosine similarity</a:t>
            </a:r>
            <a:r>
              <a:rPr lang="he-IL" dirty="0"/>
              <a:t>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ב</a:t>
            </a:r>
            <a:r>
              <a:rPr lang="en-US" dirty="0"/>
              <a:t>search</a:t>
            </a:r>
            <a:r>
              <a:rPr lang="he-IL" dirty="0"/>
              <a:t> השתמשנו ב- </a:t>
            </a:r>
            <a:r>
              <a:rPr lang="en-US" dirty="0"/>
              <a:t>BM25</a:t>
            </a:r>
            <a:r>
              <a:rPr lang="he-IL" dirty="0"/>
              <a:t> </a:t>
            </a:r>
            <a:r>
              <a:rPr lang="he-IL" dirty="0" err="1"/>
              <a:t>וב</a:t>
            </a:r>
            <a:r>
              <a:rPr lang="en-US" dirty="0"/>
              <a:t>cosine similarity</a:t>
            </a:r>
            <a:r>
              <a:rPr lang="he-IL" dirty="0"/>
              <a:t> על החלקים של הכותרת </a:t>
            </a:r>
            <a:r>
              <a:rPr lang="he-IL" dirty="0" err="1"/>
              <a:t>וה</a:t>
            </a:r>
            <a:r>
              <a:rPr lang="he-IL" dirty="0"/>
              <a:t> </a:t>
            </a:r>
            <a:r>
              <a:rPr lang="en-US" dirty="0"/>
              <a:t>body</a:t>
            </a:r>
            <a:r>
              <a:rPr lang="he-IL" dirty="0"/>
              <a:t> עבור שאילתות ארוכות </a:t>
            </a:r>
            <a:r>
              <a:rPr lang="he-IL" dirty="0" err="1"/>
              <a:t>וב</a:t>
            </a:r>
            <a:r>
              <a:rPr lang="en-US" dirty="0"/>
              <a:t>cosine similarity</a:t>
            </a:r>
            <a:r>
              <a:rPr lang="he-IL" dirty="0"/>
              <a:t> בלבד על החלקים של הכותרת </a:t>
            </a:r>
            <a:r>
              <a:rPr lang="he-IL" dirty="0" err="1"/>
              <a:t>וה</a:t>
            </a:r>
            <a:r>
              <a:rPr lang="he-IL" dirty="0"/>
              <a:t> </a:t>
            </a:r>
            <a:r>
              <a:rPr lang="en-US" dirty="0"/>
              <a:t>body</a:t>
            </a:r>
            <a:r>
              <a:rPr lang="he-IL" dirty="0"/>
              <a:t> עבור שאילתות קצרות. 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בעזרת ה</a:t>
            </a:r>
            <a:r>
              <a:rPr lang="en-US" dirty="0"/>
              <a:t>Page Rank</a:t>
            </a:r>
            <a:r>
              <a:rPr lang="he-IL" dirty="0"/>
              <a:t> ו </a:t>
            </a:r>
            <a:r>
              <a:rPr lang="en-US" dirty="0"/>
              <a:t>Page View</a:t>
            </a:r>
            <a:r>
              <a:rPr lang="he-IL" dirty="0"/>
              <a:t> סידרנו את התוצאות של החיפוש.</a:t>
            </a:r>
          </a:p>
          <a:p>
            <a:pPr algn="r" rtl="1"/>
            <a:r>
              <a:rPr lang="he-I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68920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5230769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5450" y="368624"/>
            <a:ext cx="4538124" cy="594049"/>
          </a:xfrm>
        </p:spPr>
        <p:txBody>
          <a:bodyPr anchor="b">
            <a:normAutofit fontScale="90000"/>
          </a:bodyPr>
          <a:lstStyle/>
          <a:p>
            <a:pPr algn="l"/>
            <a:r>
              <a:rPr lang="he-IL" sz="4000" dirty="0"/>
              <a:t>השיפור במנוע החיפוש</a:t>
            </a:r>
            <a:r>
              <a:rPr lang="en-US" sz="4000" dirty="0"/>
              <a:t>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240971"/>
            <a:ext cx="5707224" cy="5248405"/>
          </a:xfrm>
        </p:spPr>
        <p:txBody>
          <a:bodyPr anchor="t">
            <a:normAutofit/>
          </a:bodyPr>
          <a:lstStyle/>
          <a:p>
            <a:r>
              <a:rPr lang="he-IL" sz="2000" dirty="0"/>
              <a:t>בגרסה הראשונה של המנוע זמן החיפוש היה גבוה והדיוק היה נמוך.</a:t>
            </a:r>
          </a:p>
          <a:p>
            <a:r>
              <a:rPr lang="he-IL" sz="2000" dirty="0"/>
              <a:t>שיפרנו את המנוע בעזרת משקול מחדש של התוצאות וזמן החיפוש ירד משמעותית והדיוק עלה.</a:t>
            </a:r>
          </a:p>
          <a:p>
            <a:r>
              <a:rPr lang="he-IL" sz="2000" dirty="0"/>
              <a:t>ניסינו להוסיף </a:t>
            </a:r>
            <a:r>
              <a:rPr lang="en-US" sz="2000" dirty="0"/>
              <a:t>Stemming</a:t>
            </a:r>
            <a:r>
              <a:rPr lang="he-IL" sz="2000" dirty="0"/>
              <a:t> לחיפוש אבל זה פגע בדיוק.</a:t>
            </a:r>
          </a:p>
          <a:p>
            <a:r>
              <a:rPr lang="he-IL" sz="2000" dirty="0"/>
              <a:t>הוספנו </a:t>
            </a:r>
            <a:r>
              <a:rPr lang="en-US" sz="2000" dirty="0"/>
              <a:t>BM25</a:t>
            </a:r>
            <a:r>
              <a:rPr lang="he-IL" sz="2000" dirty="0"/>
              <a:t> בחלקים שונים במנוע וזה פגע לנו בזמן הריצה אך העלה משמעותית את הדיוק.</a:t>
            </a:r>
          </a:p>
          <a:p>
            <a:r>
              <a:rPr lang="he-IL" sz="2000" dirty="0"/>
              <a:t>בסופו של דבר קיבלנו זמן ריצה ממוצע לשאילתה של 3.082</a:t>
            </a:r>
            <a:r>
              <a:rPr lang="en-US" sz="2000" dirty="0"/>
              <a:t> </a:t>
            </a:r>
            <a:r>
              <a:rPr lang="he-IL" sz="2000" dirty="0"/>
              <a:t> שניות ו</a:t>
            </a:r>
            <a:r>
              <a:rPr lang="en-US" sz="2000" dirty="0"/>
              <a:t>map@40</a:t>
            </a:r>
            <a:r>
              <a:rPr lang="he-IL" sz="2000" dirty="0"/>
              <a:t> של </a:t>
            </a:r>
            <a:r>
              <a:rPr lang="en-US" sz="2000" dirty="0"/>
              <a:t> 0.569</a:t>
            </a:r>
            <a:r>
              <a:rPr lang="he-IL" sz="2000" dirty="0"/>
              <a:t>.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509CF5-4D25-0879-BFA8-596B24BCC0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2" y="101760"/>
            <a:ext cx="5105400" cy="3327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E6784CD6-9795-9EAA-3710-1F5FDDEA95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623" y="3324215"/>
            <a:ext cx="5181600" cy="3533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{29B20D5E-58F1-40FB-A34C-D742D850842F}tf55705232_win32</Template>
  <TotalTime>62</TotalTime>
  <Words>309</Words>
  <Application>Microsoft Office PowerPoint</Application>
  <PresentationFormat>Widescreen</PresentationFormat>
  <Paragraphs>37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Goudy Old Style</vt:lpstr>
      <vt:lpstr>Wingdings 2</vt:lpstr>
      <vt:lpstr>SlateVTI</vt:lpstr>
      <vt:lpstr>INFORMATION RETRIEVAL PROJECT </vt:lpstr>
      <vt:lpstr>מהלך העבודה בפרויקט</vt:lpstr>
      <vt:lpstr>קבצים ששמרנו</vt:lpstr>
      <vt:lpstr>שיטות שהשתמשנו</vt:lpstr>
      <vt:lpstr>השיפור במנוע החיפוש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RETRIEVAL PROJECT </dc:title>
  <dc:creator>יובל לוי</dc:creator>
  <cp:lastModifiedBy>יובל לוי</cp:lastModifiedBy>
  <cp:revision>2</cp:revision>
  <dcterms:created xsi:type="dcterms:W3CDTF">2023-01-16T21:20:27Z</dcterms:created>
  <dcterms:modified xsi:type="dcterms:W3CDTF">2023-01-16T22:23:22Z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