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wmf" ContentType="image/x-wmf"/>
  <Override PartName="/ppt/media/image8.png" ContentType="image/png"/>
  <Override PartName="/ppt/media/image2.jpeg" ContentType="image/jpeg"/>
  <Override PartName="/ppt/media/image4.png" ContentType="image/png"/>
  <Override PartName="/ppt/media/image3.wmf" ContentType="image/x-wmf"/>
  <Override PartName="/ppt/media/image5.png" ContentType="image/png"/>
  <Override PartName="/ppt/media/image7.png" ContentType="image/png"/>
  <Override PartName="/ppt/media/image6.wmf" ContentType="image/x-wmf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5587" cy="6840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Arial"/>
              </a:defRPr>
            </a:pPr>
            <a:r>
              <a:rPr b="0" sz="1300" spc="-1" strike="noStrike">
                <a:latin typeface="Arial"/>
              </a:rPr>
              <a:t>MAE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32689468503937"/>
          <c:y val="0.0825793296801325"/>
          <c:w val="0.921321358267717"/>
          <c:h val="0.624442462087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Прочность при растяжении, МПа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#,###.000;[RED]\-#,###.000" sourceLinked="1"/>
            <c:txPr>
              <a:bodyPr/>
              <a:lstStyle/>
              <a:p>
                <a:pPr>
                  <a:defRPr b="0" sz="800" spc="-1" strike="noStrike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6"/>
                <c:pt idx="0">
                  <c:v>Линейная регрессия</c:v>
                </c:pt>
                <c:pt idx="1">
                  <c:v>Линейная регрессия с полиномиальными параметрами</c:v>
                </c:pt>
                <c:pt idx="2">
                  <c:v>Случайный лес</c:v>
                </c:pt>
                <c:pt idx="3">
                  <c:v>K-ближайших соседей</c:v>
                </c:pt>
                <c:pt idx="4">
                  <c:v>Нейронная сеть</c:v>
                </c:pt>
                <c:pt idx="5">
                  <c:v>Нейронная сеть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0.1446</c:v>
                </c:pt>
                <c:pt idx="1">
                  <c:v>0.1441</c:v>
                </c:pt>
                <c:pt idx="2">
                  <c:v>0.1452</c:v>
                </c:pt>
                <c:pt idx="3">
                  <c:v>0.1456</c:v>
                </c:pt>
                <c:pt idx="4">
                  <c:v>0.14661</c:v>
                </c:pt>
                <c:pt idx="5">
                  <c:v>0.14499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Модуль упругости при растяжении, ГПа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General" sourceLinked="1"/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6"/>
                <c:pt idx="0">
                  <c:v>Линейная регрессия</c:v>
                </c:pt>
                <c:pt idx="1">
                  <c:v>Линейная регрессия с полиномиальными параметрами</c:v>
                </c:pt>
                <c:pt idx="2">
                  <c:v>Случайный лес</c:v>
                </c:pt>
                <c:pt idx="3">
                  <c:v>K-ближайших соседей</c:v>
                </c:pt>
                <c:pt idx="4">
                  <c:v>Нейронная сеть</c:v>
                </c:pt>
                <c:pt idx="5">
                  <c:v>Нейронная сеть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0.1456</c:v>
                </c:pt>
                <c:pt idx="1">
                  <c:v>0.146</c:v>
                </c:pt>
                <c:pt idx="2">
                  <c:v>0.1481</c:v>
                </c:pt>
                <c:pt idx="3">
                  <c:v>0.1458</c:v>
                </c:pt>
                <c:pt idx="4">
                  <c:v>0.14515</c:v>
                </c:pt>
                <c:pt idx="5">
                  <c:v>0.1438</c:v>
                </c:pt>
              </c:numCache>
            </c:numRef>
          </c:val>
        </c:ser>
        <c:gapWidth val="100"/>
        <c:overlap val="0"/>
        <c:axId val="63120241"/>
        <c:axId val="11363018"/>
      </c:barChart>
      <c:catAx>
        <c:axId val="63120241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numFmt formatCode="[$-419]DD/MM/YYYY" sourceLinked="1"/>
        <c:majorTickMark val="none"/>
        <c:minorTickMark val="out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600" spc="-1" strike="noStrike">
                <a:latin typeface="Arial"/>
              </a:defRPr>
            </a:pPr>
          </a:p>
        </c:txPr>
        <c:crossAx val="11363018"/>
        <c:crosses val="min"/>
        <c:auto val="1"/>
        <c:lblAlgn val="ctr"/>
        <c:lblOffset val="100"/>
      </c:catAx>
      <c:valAx>
        <c:axId val="1136301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inorGridlines>
          <c:spPr>
            <a:ln>
              <a:solidFill>
                <a:srgbClr val="dddddd"/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63120241"/>
        <c:crossesAt val="1"/>
      </c:valAx>
      <c:spPr>
        <a:noFill/>
        <a:ln>
          <a:solidFill>
            <a:srgbClr val="b3b3b3"/>
          </a:solidFill>
        </a:ln>
      </c:spPr>
    </c:plotArea>
    <c:legend>
      <c:legendPos val="b"/>
      <c:overlay val="0"/>
      <c:spPr>
        <a:noFill/>
        <a:ln>
          <a:solidFill>
            <a:srgbClr val="b3b3b3"/>
          </a:solidFill>
        </a:ln>
      </c:spPr>
      <c:txPr>
        <a:bodyPr/>
        <a:lstStyle/>
        <a:p>
          <a:pPr>
            <a:defRPr b="0" sz="8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latin typeface="Arial"/>
              </a:defRPr>
            </a:pPr>
            <a:r>
              <a:rPr b="0" sz="1300" spc="-1" strike="noStrike">
                <a:latin typeface="Arial"/>
              </a:rPr>
              <a:t>R2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447220208554062"/>
          <c:y val="0.0179830110247605"/>
          <c:w val="0.921541292589082"/>
          <c:h val="0.624887041388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Прочность при растяжении, МПа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6"/>
                <c:pt idx="0">
                  <c:v>Линейная регрессия</c:v>
                </c:pt>
                <c:pt idx="1">
                  <c:v>Линейная регрессия с полиномиальными параметрами</c:v>
                </c:pt>
                <c:pt idx="2">
                  <c:v>Случайный лес</c:v>
                </c:pt>
                <c:pt idx="3">
                  <c:v>K-ближайших соседей</c:v>
                </c:pt>
                <c:pt idx="4">
                  <c:v>Нейронная сеть</c:v>
                </c:pt>
                <c:pt idx="5">
                  <c:v>Нейронная сеть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-0.025857</c:v>
                </c:pt>
                <c:pt idx="1">
                  <c:v>0.006268413</c:v>
                </c:pt>
                <c:pt idx="2">
                  <c:v>0.1452</c:v>
                </c:pt>
                <c:pt idx="3">
                  <c:v>-0.01369631</c:v>
                </c:pt>
                <c:pt idx="4">
                  <c:v>-0.03498476</c:v>
                </c:pt>
                <c:pt idx="5">
                  <c:v>-0.003868959745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Модуль упругости при растяжении, ГПа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Pt>
            <c:idx val="1"/>
            <c:invertIfNegative val="0"/>
            <c:spPr>
              <a:solidFill>
                <a:srgbClr val="ff420e"/>
              </a:solidFill>
              <a:ln>
                <a:noFill/>
              </a:ln>
            </c:spPr>
          </c:dPt>
          <c:dLbls>
            <c:numFmt formatCode="General" sourceLinked="1"/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latin typeface="Arial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6"/>
                <c:pt idx="0">
                  <c:v>Линейная регрессия</c:v>
                </c:pt>
                <c:pt idx="1">
                  <c:v>Линейная регрессия с полиномиальными параметрами</c:v>
                </c:pt>
                <c:pt idx="2">
                  <c:v>Случайный лес</c:v>
                </c:pt>
                <c:pt idx="3">
                  <c:v>K-ближайших соседей</c:v>
                </c:pt>
                <c:pt idx="4">
                  <c:v>Нейронная сеть</c:v>
                </c:pt>
                <c:pt idx="5">
                  <c:v>Нейронная сеть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0.0037935</c:v>
                </c:pt>
                <c:pt idx="1">
                  <c:v>-0.00698498</c:v>
                </c:pt>
                <c:pt idx="2">
                  <c:v>0.1481</c:v>
                </c:pt>
                <c:pt idx="3">
                  <c:v>0.000212697661</c:v>
                </c:pt>
                <c:pt idx="4">
                  <c:v>-0.00653197</c:v>
                </c:pt>
                <c:pt idx="5">
                  <c:v>0.003562180711</c:v>
                </c:pt>
              </c:numCache>
            </c:numRef>
          </c:val>
        </c:ser>
        <c:gapWidth val="100"/>
        <c:overlap val="0"/>
        <c:axId val="73619484"/>
        <c:axId val="99215701"/>
      </c:barChart>
      <c:catAx>
        <c:axId val="73619484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numFmt formatCode="[$-419]DD/MM/YYYY" sourceLinked="1"/>
        <c:majorTickMark val="none"/>
        <c:minorTickMark val="out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600" spc="-1" strike="noStrike">
                <a:latin typeface="Arial"/>
              </a:defRPr>
            </a:pPr>
          </a:p>
        </c:txPr>
        <c:crossAx val="99215701"/>
        <c:crosses val="min"/>
        <c:auto val="1"/>
        <c:lblAlgn val="ctr"/>
        <c:lblOffset val="100"/>
      </c:catAx>
      <c:valAx>
        <c:axId val="9921570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inorGridlines>
          <c:spPr>
            <a:ln>
              <a:solidFill>
                <a:srgbClr val="dddddd"/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73619484"/>
        <c:crossesAt val="1"/>
      </c:valAx>
      <c:spPr>
        <a:noFill/>
        <a:ln>
          <a:solidFill>
            <a:srgbClr val="b3b3b3"/>
          </a:solidFill>
        </a:ln>
      </c:spPr>
    </c:plotArea>
    <c:legend>
      <c:legendPos val="b"/>
      <c:overlay val="0"/>
      <c:spPr>
        <a:noFill/>
        <a:ln>
          <a:solidFill>
            <a:srgbClr val="b3b3b3"/>
          </a:solidFill>
        </a:ln>
      </c:spPr>
      <c:txPr>
        <a:bodyPr/>
        <a:lstStyle/>
        <a:p>
          <a:pPr>
            <a:defRPr b="0" sz="8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880" y="535932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596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076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764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88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076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764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23880" y="4577760"/>
            <a:ext cx="7887600" cy="1496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788760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23880" y="1705320"/>
            <a:ext cx="7887600" cy="1318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77760"/>
            <a:ext cx="7887600" cy="1496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596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880" y="535932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6596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9076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57640" y="457776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88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9076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957640" y="5359320"/>
            <a:ext cx="2539440" cy="71352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788760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3880" y="1705320"/>
            <a:ext cx="7887600" cy="1318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149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5960" y="535932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5960" y="4577760"/>
            <a:ext cx="3849120" cy="713520"/>
          </a:xfrm>
          <a:prstGeom prst="rect">
            <a:avLst/>
          </a:prstGeom>
        </p:spPr>
        <p:txBody>
          <a:bodyPr lIns="0" rIns="0" tIns="0" bIns="0">
            <a:normAutofit fontScale="67000"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880" y="5359320"/>
            <a:ext cx="7887600" cy="71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920" y="6340320"/>
            <a:ext cx="2057400" cy="363960"/>
          </a:xfrm>
          <a:prstGeom prst="rect">
            <a:avLst/>
          </a:prstGeom>
        </p:spPr>
        <p:txBody>
          <a:bodyPr lIns="76680" rIns="76680" tIns="38520" bIns="38520" anchor="ctr">
            <a:noAutofit/>
          </a:bodyPr>
          <a:p>
            <a:pPr>
              <a:lnSpc>
                <a:spcPct val="100000"/>
              </a:lnSpc>
            </a:pPr>
            <a:fld id="{114AB01B-F3F1-4BBB-B2D1-18DF5511F4E5}" type="datetime1">
              <a:rPr b="0" lang="ru-RU" sz="1000" spc="-1" strike="noStrike">
                <a:solidFill>
                  <a:srgbClr val="8b8b8b"/>
                </a:solidFill>
                <a:latin typeface="Montserrat"/>
              </a:rPr>
              <a:t>08.04.2023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400" y="6340320"/>
            <a:ext cx="3086280" cy="363960"/>
          </a:xfrm>
          <a:prstGeom prst="rect">
            <a:avLst/>
          </a:prstGeom>
        </p:spPr>
        <p:txBody>
          <a:bodyPr lIns="76680" rIns="76680" tIns="38520" bIns="3852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9120" y="6340320"/>
            <a:ext cx="2057400" cy="363960"/>
          </a:xfrm>
          <a:prstGeom prst="rect">
            <a:avLst/>
          </a:prstGeom>
        </p:spPr>
        <p:txBody>
          <a:bodyPr lIns="76680" rIns="76680" tIns="38520" bIns="38520" anchor="ctr">
            <a:noAutofit/>
          </a:bodyPr>
          <a:p>
            <a:pPr algn="r">
              <a:lnSpc>
                <a:spcPct val="100000"/>
              </a:lnSpc>
            </a:pPr>
            <a:fld id="{E390ABBF-17FF-4EE1-9A5C-AC37417E394F}" type="slidenum">
              <a:rPr b="0" lang="ru-RU" sz="1000" spc="-1" strike="noStrike">
                <a:solidFill>
                  <a:srgbClr val="8b8b8b"/>
                </a:solidFill>
                <a:latin typeface="Montserrat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30320" cy="114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Для правки текста заглавия щёлкните мышью</a:t>
            </a:r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0560"/>
            <a:ext cx="823032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00" spc="-1" strike="noStrike">
                <a:solidFill>
                  <a:srgbClr val="000000"/>
                </a:solidFill>
                <a:latin typeface="Montserrat"/>
              </a:rPr>
              <a:t>Для правки структуры щёлкните мышью</a:t>
            </a:r>
            <a:endParaRPr b="0" lang="ru-RU" sz="2300" spc="-1" strike="noStrike">
              <a:solidFill>
                <a:srgbClr val="000000"/>
              </a:solidFill>
              <a:latin typeface="Montserra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700" spc="-1" strike="noStrike">
                <a:solidFill>
                  <a:srgbClr val="000000"/>
                </a:solidFill>
                <a:latin typeface="Montserrat"/>
              </a:rPr>
              <a:t>Второй уровень структуры</a:t>
            </a:r>
            <a:endParaRPr b="0" lang="ru-RU" sz="1700" spc="-1" strike="noStrike">
              <a:solidFill>
                <a:srgbClr val="000000"/>
              </a:solidFill>
              <a:latin typeface="Montserra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Третий уровень структуры</a:t>
            </a:r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Montserra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Montserra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Montserra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Montserra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3880" y="1705320"/>
            <a:ext cx="7887600" cy="2845080"/>
          </a:xfrm>
          <a:prstGeom prst="rect">
            <a:avLst/>
          </a:prstGeom>
        </p:spPr>
        <p:txBody>
          <a:bodyPr lIns="76680" rIns="76680" tIns="38520" bIns="38520" anchor="b">
            <a:noAutofit/>
          </a:bodyPr>
          <a:p>
            <a:pPr>
              <a:lnSpc>
                <a:spcPct val="90000"/>
              </a:lnSpc>
            </a:pPr>
            <a:r>
              <a:rPr b="0" lang="ru-RU" sz="5000" spc="-1" strike="noStrike">
                <a:solidFill>
                  <a:srgbClr val="000000"/>
                </a:solidFill>
                <a:latin typeface="Montserrat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3880" y="4577760"/>
            <a:ext cx="7887600" cy="1496160"/>
          </a:xfrm>
          <a:prstGeom prst="rect">
            <a:avLst/>
          </a:prstGeom>
        </p:spPr>
        <p:txBody>
          <a:bodyPr lIns="76680" rIns="76680" tIns="38520" bIns="38520">
            <a:noAutofit/>
          </a:bodyPr>
          <a:p>
            <a:pPr>
              <a:lnSpc>
                <a:spcPct val="90000"/>
              </a:lnSpc>
              <a:spcBef>
                <a:spcPts val="839"/>
              </a:spcBef>
            </a:pPr>
            <a:r>
              <a:rPr b="0" lang="ru-RU" sz="2000" spc="-1" strike="noStrike">
                <a:solidFill>
                  <a:srgbClr val="8b8b8b"/>
                </a:solidFill>
                <a:latin typeface="Montserrat"/>
              </a:rPr>
              <a:t>Образец текста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525240" y="6267600"/>
            <a:ext cx="606240" cy="363960"/>
          </a:xfrm>
          <a:prstGeom prst="rect">
            <a:avLst/>
          </a:prstGeom>
        </p:spPr>
        <p:txBody>
          <a:bodyPr lIns="76680" rIns="76680" tIns="38520" bIns="38520" anchor="ctr">
            <a:noAutofit/>
          </a:bodyPr>
          <a:p>
            <a:pPr>
              <a:lnSpc>
                <a:spcPct val="100000"/>
              </a:lnSpc>
            </a:pPr>
            <a:fld id="{9E02CA9B-31FE-4AA1-9B4B-173A0711CD7C}" type="slidenum">
              <a:rPr b="0" lang="ru-RU" sz="2200" spc="-1" strike="noStrike">
                <a:solidFill>
                  <a:srgbClr val="8b8b8b"/>
                </a:solidFill>
                <a:latin typeface="Arial"/>
              </a:rPr>
              <a:t>&lt;номер&gt;</a:t>
            </a:fld>
            <a:endParaRPr b="0" lang="ru-RU" sz="2200" spc="-1" strike="noStrike">
              <a:latin typeface="Times New Roman"/>
            </a:endParaRPr>
          </a:p>
        </p:txBody>
      </p:sp>
      <p:pic>
        <p:nvPicPr>
          <p:cNvPr id="44" name="Рисунок 7" descr=""/>
          <p:cNvPicPr/>
          <p:nvPr/>
        </p:nvPicPr>
        <p:blipFill>
          <a:blip r:embed="rId2"/>
          <a:stretch/>
        </p:blipFill>
        <p:spPr>
          <a:xfrm>
            <a:off x="6572880" y="6166080"/>
            <a:ext cx="1941120" cy="446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" descr=""/>
          <p:cNvPicPr/>
          <p:nvPr/>
        </p:nvPicPr>
        <p:blipFill>
          <a:blip r:embed="rId1"/>
          <a:stretch/>
        </p:blipFill>
        <p:spPr>
          <a:xfrm>
            <a:off x="12600" y="0"/>
            <a:ext cx="9120240" cy="684000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17" descr=""/>
          <p:cNvPicPr/>
          <p:nvPr/>
        </p:nvPicPr>
        <p:blipFill>
          <a:blip r:embed="rId2"/>
          <a:stretch/>
        </p:blipFill>
        <p:spPr>
          <a:xfrm>
            <a:off x="487080" y="691560"/>
            <a:ext cx="7079040" cy="4706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080" y="0"/>
            <a:ext cx="9142920" cy="68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971280" y="2130120"/>
            <a:ext cx="7416360" cy="12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6680" rIns="76680" tIns="38520" bIns="38520">
            <a:spAutoFit/>
          </a:bodyPr>
          <a:p>
            <a:pPr algn="ctr">
              <a:lnSpc>
                <a:spcPct val="100000"/>
              </a:lnSpc>
            </a:pPr>
            <a:r>
              <a:rPr b="1" lang="ru-RU" sz="2500" spc="-1" strike="noStrike">
                <a:solidFill>
                  <a:srgbClr val="ffffff"/>
                </a:solidFill>
                <a:latin typeface="Arial"/>
              </a:rPr>
              <a:t>ВЫПУСКНАЯ КВАЛИФИКАЦИОННАЯ РАБОТА </a:t>
            </a:r>
            <a:endParaRPr b="0" lang="ru-RU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500" spc="-1" strike="noStrike">
                <a:solidFill>
                  <a:srgbClr val="ffffff"/>
                </a:solidFill>
                <a:latin typeface="Arial"/>
              </a:rPr>
              <a:t>по курсу </a:t>
            </a:r>
            <a:endParaRPr b="0" lang="ru-RU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500" spc="-1" strike="noStrike">
                <a:solidFill>
                  <a:srgbClr val="ffffff"/>
                </a:solidFill>
                <a:latin typeface="Arial"/>
              </a:rPr>
              <a:t>«Data Science»</a:t>
            </a:r>
            <a:endParaRPr b="0" lang="ru-RU" sz="2500" spc="-1" strike="noStrike">
              <a:latin typeface="Arial"/>
            </a:endParaRPr>
          </a:p>
        </p:txBody>
      </p:sp>
      <p:pic>
        <p:nvPicPr>
          <p:cNvPr id="85" name="Рукописный ввод 14" descr=""/>
          <p:cNvPicPr/>
          <p:nvPr/>
        </p:nvPicPr>
        <p:blipFill>
          <a:blip r:embed="rId3"/>
          <a:stretch/>
        </p:blipFill>
        <p:spPr>
          <a:xfrm>
            <a:off x="1504440" y="-313200"/>
            <a:ext cx="107640" cy="215640"/>
          </a:xfrm>
          <a:prstGeom prst="rect">
            <a:avLst/>
          </a:prstGeom>
          <a:ln>
            <a:noFill/>
          </a:ln>
        </p:spPr>
      </p:pic>
      <p:pic>
        <p:nvPicPr>
          <p:cNvPr id="86" name="Рукописный ввод 15" descr=""/>
          <p:cNvPicPr/>
          <p:nvPr/>
        </p:nvPicPr>
        <p:blipFill>
          <a:blip r:embed="rId4"/>
          <a:stretch/>
        </p:blipFill>
        <p:spPr>
          <a:xfrm>
            <a:off x="2352960" y="-275760"/>
            <a:ext cx="107640" cy="215640"/>
          </a:xfrm>
          <a:prstGeom prst="rect">
            <a:avLst/>
          </a:prstGeom>
          <a:ln>
            <a:noFill/>
          </a:ln>
        </p:spPr>
      </p:pic>
      <p:sp>
        <p:nvSpPr>
          <p:cNvPr id="87" name="TextShape 3"/>
          <p:cNvSpPr txBox="1"/>
          <p:nvPr/>
        </p:nvSpPr>
        <p:spPr>
          <a:xfrm>
            <a:off x="6459120" y="6340320"/>
            <a:ext cx="2057400" cy="36396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ctr">
            <a:noAutofit/>
          </a:bodyPr>
          <a:p>
            <a:pPr algn="r">
              <a:lnSpc>
                <a:spcPct val="100000"/>
              </a:lnSpc>
            </a:pPr>
            <a:fld id="{40CDEEB2-138C-43A9-A901-6379DC7BCC53}" type="slidenum">
              <a:rPr b="0" lang="ru-RU" sz="1000" spc="-1" strike="noStrike">
                <a:solidFill>
                  <a:srgbClr val="8b8b8b"/>
                </a:solidFill>
                <a:latin typeface="Montserrat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pic>
        <p:nvPicPr>
          <p:cNvPr id="88" name="Рисунок 1" descr=""/>
          <p:cNvPicPr/>
          <p:nvPr/>
        </p:nvPicPr>
        <p:blipFill>
          <a:blip r:embed="rId5"/>
          <a:stretch/>
        </p:blipFill>
        <p:spPr>
          <a:xfrm>
            <a:off x="4903200" y="631080"/>
            <a:ext cx="3521520" cy="81108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581040" y="3850920"/>
            <a:ext cx="819684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Тема: Прогнозирование конечных свойств новых материалов (композиционных материалов).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487080" y="5681520"/>
            <a:ext cx="642492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>
            <a:spAutoFit/>
          </a:bodyPr>
          <a:p>
            <a:pPr rtl="1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Arial"/>
                <a:ea typeface="Microsoft YaHei"/>
              </a:rPr>
              <a:t>Слушатель Фокин Максим 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Владимирович</a:t>
            </a:r>
            <a:r>
              <a:rPr b="1" lang="ru-RU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                    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Разработка и обучение моделей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44880" y="1278360"/>
            <a:ext cx="860472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Разработана функция </a:t>
            </a:r>
            <a:r>
              <a:rPr b="1" lang="ru-RU" sz="1400" spc="-1" strike="noStrike">
                <a:solidFill>
                  <a:srgbClr val="000000"/>
                </a:solidFill>
                <a:latin typeface="Montserrat"/>
              </a:rPr>
              <a:t>ml_model_func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входные параметры: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Montserrat"/>
              </a:rPr>
              <a:t>regressor 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– метод машинного обучения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Montserrat"/>
              </a:rPr>
              <a:t>param_grid_func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 – гиперпараметры модели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Montserrat"/>
              </a:rPr>
              <a:t>data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 – входные данные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Montserrat"/>
              </a:rPr>
              <a:t>y_features 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– выходные параметры модели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17160" y="3175920"/>
            <a:ext cx="4739400" cy="33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ru-RU" sz="1400" spc="-1" strike="noStrike" u="sng">
                <a:solidFill>
                  <a:srgbClr val="000000"/>
                </a:solidFill>
                <a:uFillTx/>
                <a:latin typeface="Montserrat"/>
              </a:rPr>
              <a:t>В функцию зашиты следующие действия: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1) разбиение данных (data) на обучающую и тестовую выборки;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2) создание модели (regr = regressor);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3) подбор гиперпараметров с помощью GridSearchCV;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4) обучение модели на тренировочной выборке с помощью метода .fit(X_train, y_train);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5) предсказание ответов на лучших параметрах модели методом .predict;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6) визуализация результатов с помощью средств библиотеки matplotlib.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7) расчет метрик оценки качества модели</a:t>
            </a:r>
            <a:endParaRPr b="0" lang="ru-RU" sz="1400" spc="-1" strike="noStrike">
              <a:latin typeface="Arial"/>
            </a:endParaRPr>
          </a:p>
        </p:txBody>
      </p:sp>
      <p:grpSp>
        <p:nvGrpSpPr>
          <p:cNvPr id="173" name="Group 4"/>
          <p:cNvGrpSpPr/>
          <p:nvPr/>
        </p:nvGrpSpPr>
        <p:grpSpPr>
          <a:xfrm>
            <a:off x="230400" y="1171800"/>
            <a:ext cx="355320" cy="5398560"/>
            <a:chOff x="230400" y="1171800"/>
            <a:chExt cx="355320" cy="5398560"/>
          </a:xfrm>
        </p:grpSpPr>
        <p:sp>
          <p:nvSpPr>
            <p:cNvPr id="174" name="Line 5"/>
            <p:cNvSpPr/>
            <p:nvPr/>
          </p:nvSpPr>
          <p:spPr>
            <a:xfrm>
              <a:off x="230400" y="657036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Line 6"/>
            <p:cNvSpPr/>
            <p:nvPr/>
          </p:nvSpPr>
          <p:spPr>
            <a:xfrm>
              <a:off x="230400" y="117180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7"/>
            <p:cNvSpPr/>
            <p:nvPr/>
          </p:nvSpPr>
          <p:spPr>
            <a:xfrm>
              <a:off x="230400" y="1171800"/>
              <a:ext cx="0" cy="539856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112000" y="1059480"/>
            <a:ext cx="3672000" cy="507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 fontScale="23000"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Разработка и обучение нейронной сети для решения задачи регрессии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864000"/>
            <a:ext cx="33379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Архитектура сети super_func_pro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002560" y="1300680"/>
            <a:ext cx="3337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Графики обучения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432000" y="3744000"/>
            <a:ext cx="424584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Соответствие тестовых и предсказанных значений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3096000" cy="21258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4680000" y="1656000"/>
            <a:ext cx="3721680" cy="201600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752360" y="3629880"/>
            <a:ext cx="3671640" cy="200628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 rot="21598200">
            <a:off x="2592360" y="4259880"/>
            <a:ext cx="2062800" cy="23983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5"/>
          <a:stretch/>
        </p:blipFill>
        <p:spPr>
          <a:xfrm>
            <a:off x="216000" y="4248000"/>
            <a:ext cx="2016360" cy="23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 fontScale="23000"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Разработка и обучение нейронной сети для решения задачи регрессии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965880"/>
            <a:ext cx="33379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Архитектура сети super_func_pro2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002560" y="1300680"/>
            <a:ext cx="3337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Графики обучения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28600" y="3965760"/>
            <a:ext cx="45208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Соответствие тестовых и предсказанных значений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504000" y="1526760"/>
            <a:ext cx="2808000" cy="21452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4706640" y="1656000"/>
            <a:ext cx="3555000" cy="20160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4752000" y="3744000"/>
            <a:ext cx="3622680" cy="19854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4"/>
          <a:stretch/>
        </p:blipFill>
        <p:spPr>
          <a:xfrm>
            <a:off x="2458080" y="4392000"/>
            <a:ext cx="2291400" cy="223452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5"/>
          <a:stretch/>
        </p:blipFill>
        <p:spPr>
          <a:xfrm>
            <a:off x="228600" y="4400280"/>
            <a:ext cx="2174760" cy="22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 fontScale="44000"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Результаты тестирования моделей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753000" y="1259280"/>
            <a:ext cx="3819240" cy="30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8" name=""/>
          <p:cNvGraphicFramePr/>
          <p:nvPr/>
        </p:nvGraphicFramePr>
        <p:xfrm>
          <a:off x="1081800" y="960480"/>
          <a:ext cx="7321320" cy="282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99" name=""/>
          <p:cNvGraphicFramePr/>
          <p:nvPr/>
        </p:nvGraphicFramePr>
        <p:xfrm>
          <a:off x="1872000" y="3374640"/>
          <a:ext cx="5616000" cy="346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 fontScale="23000"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Нейронная сеть для рекомендации соотношения матрица-наполнитель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44880" y="1119960"/>
            <a:ext cx="33379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За основу берём сеть сеть 2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977720" y="1119960"/>
            <a:ext cx="3337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График обучения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193480" y="3743280"/>
            <a:ext cx="45208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</a:rPr>
              <a:t>Соответствие тестовых и предсказанных значений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537480" y="1440000"/>
            <a:ext cx="2846520" cy="21528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618800" y="1512000"/>
            <a:ext cx="3855240" cy="208800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3"/>
          <a:stretch/>
        </p:blipFill>
        <p:spPr>
          <a:xfrm>
            <a:off x="357120" y="4248000"/>
            <a:ext cx="3530880" cy="196848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4"/>
          <a:stretch/>
        </p:blipFill>
        <p:spPr>
          <a:xfrm>
            <a:off x="4710600" y="4371840"/>
            <a:ext cx="3209400" cy="196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Разработка приложения 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44880" y="1278360"/>
            <a:ext cx="86324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В Приложение разработанно с помощью      фреймворка для создания вэб приложений 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Times New Roman"/>
              </a:rPr>
              <a:t>Flask.</a:t>
            </a: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44560" y="2192760"/>
            <a:ext cx="3337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5226120" y="2205360"/>
            <a:ext cx="3337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227520" y="6194160"/>
            <a:ext cx="60966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Код приложения доступен в репозитории Github по ссылке «</a:t>
            </a:r>
            <a:r>
              <a:rPr b="0" lang="ru-RU" sz="1500" spc="-1" strike="noStrike" u="sng">
                <a:solidFill>
                  <a:srgbClr val="0563c1"/>
                </a:solidFill>
                <a:uFillTx/>
                <a:latin typeface="Montserrat"/>
              </a:rPr>
              <a:t>https://github.com/Maxim163/rootnax63</a:t>
            </a: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»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47480" y="1800000"/>
            <a:ext cx="3224520" cy="43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25240" y="6267600"/>
            <a:ext cx="606240" cy="36396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ctr">
            <a:noAutofit/>
          </a:bodyPr>
          <a:p>
            <a:pPr>
              <a:lnSpc>
                <a:spcPct val="100000"/>
              </a:lnSpc>
            </a:pPr>
            <a:fld id="{F271ECE2-5947-4B13-9326-E8EB194DD6C4}" type="slidenum">
              <a:rPr b="0" lang="ru-RU" sz="2200" spc="-1" strike="noStrike">
                <a:solidFill>
                  <a:srgbClr val="8b8b8b"/>
                </a:solidFill>
                <a:latin typeface="Arial"/>
              </a:rPr>
              <a:t>&lt;номер&gt;</a:t>
            </a:fld>
            <a:endParaRPr b="0" lang="ru-RU" sz="2200" spc="-1" strike="noStrike">
              <a:latin typeface="Times New Roman"/>
            </a:endParaRPr>
          </a:p>
        </p:txBody>
      </p:sp>
      <p:sp>
        <p:nvSpPr>
          <p:cNvPr id="92" name="Line 2"/>
          <p:cNvSpPr/>
          <p:nvPr/>
        </p:nvSpPr>
        <p:spPr>
          <a:xfrm>
            <a:off x="623880" y="475200"/>
            <a:ext cx="0" cy="126684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623880" y="1742040"/>
            <a:ext cx="3408840" cy="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623880" y="475200"/>
            <a:ext cx="7887960" cy="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803520" y="914400"/>
            <a:ext cx="7599240" cy="5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b">
            <a:no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0070c0"/>
                </a:solidFill>
                <a:latin typeface="Arial"/>
              </a:rPr>
              <a:t>Содержание основной части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847440" y="2259360"/>
            <a:ext cx="7452360" cy="418248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>
            <a:normAutofit fontScale="71000"/>
          </a:bodyPr>
          <a:p>
            <a:pPr>
              <a:lnSpc>
                <a:spcPct val="100000"/>
              </a:lnSpc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Аналитическая часть: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Постановка задачи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Описание используемых методов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Практическая часть: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>
              <a:lnSpc>
                <a:spcPct val="110000"/>
              </a:lnSpc>
            </a:pP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Разведочный анализ, предобработка данных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Разработка, обучение и тестирование моделей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       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Нейронная сеть для рекомендации соотношения 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  матрица-наполнитель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  <a:p>
            <a:pPr marL="216000" indent="-216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baseline="30000">
                <a:solidFill>
                  <a:srgbClr val="000000"/>
                </a:solidFill>
                <a:latin typeface="Arial"/>
              </a:rPr>
              <a:t>Разработка приложения Flask</a:t>
            </a:r>
            <a:endParaRPr b="0" lang="ru-RU" sz="32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8360" y="1321200"/>
            <a:ext cx="7731720" cy="119376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>
            <a:noAutofit/>
          </a:bodyPr>
          <a:p>
            <a:pPr>
              <a:lnSpc>
                <a:spcPct val="100000"/>
              </a:lnSpc>
            </a:pPr>
            <a:r>
              <a:rPr b="1" lang="ru-RU" sz="2200" spc="-1" strike="noStrike" u="sng" baseline="30000">
                <a:solidFill>
                  <a:srgbClr val="000000"/>
                </a:solidFill>
                <a:uFillTx/>
                <a:latin typeface="Times New Roman"/>
              </a:rPr>
              <a:t>Цель исследования</a:t>
            </a:r>
            <a:r>
              <a:rPr b="1" lang="ru-RU" sz="2200" spc="-1" strike="noStrike" baseline="30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 baseline="30000">
                <a:solidFill>
                  <a:srgbClr val="000000"/>
                </a:solidFill>
                <a:latin typeface="Times New Roman"/>
              </a:rPr>
              <a:t>- прогнозирование конечных свойств новых материалов на основе имеющихся датасэтов. </a:t>
            </a:r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</a:pPr>
            <a:r>
              <a:rPr b="0" lang="ru-RU" sz="2200" spc="-1" strike="noStrike" baseline="30000">
                <a:solidFill>
                  <a:srgbClr val="000000"/>
                </a:solidFill>
                <a:latin typeface="Times New Roman"/>
              </a:rPr>
              <a:t>Решение задачи регрессии - поиск зависимости заданных выходных параметров Y от заданных входных параметров X</a:t>
            </a:r>
            <a:endParaRPr b="0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2320" y="6284160"/>
            <a:ext cx="606240" cy="36396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ctr">
            <a:noAutofit/>
          </a:bodyPr>
          <a:p>
            <a:pPr>
              <a:lnSpc>
                <a:spcPct val="100000"/>
              </a:lnSpc>
            </a:pPr>
            <a:fld id="{F67B5321-8DFB-45EC-8659-B71F775F9223}" type="slidenum">
              <a:rPr b="0" lang="ru-RU" sz="2200" spc="-1" strike="noStrike">
                <a:solidFill>
                  <a:srgbClr val="8b8b8b"/>
                </a:solidFill>
                <a:latin typeface="Arial"/>
              </a:rPr>
              <a:t>&lt;номер&gt;</a:t>
            </a:fld>
            <a:endParaRPr b="0" lang="ru-RU" sz="2200" spc="-1" strike="noStrike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Постановка задачи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623880" y="1181880"/>
            <a:ext cx="0" cy="319788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5"/>
          <p:cNvSpPr/>
          <p:nvPr/>
        </p:nvSpPr>
        <p:spPr>
          <a:xfrm>
            <a:off x="623880" y="4379760"/>
            <a:ext cx="825480" cy="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6"/>
          <p:cNvSpPr/>
          <p:nvPr/>
        </p:nvSpPr>
        <p:spPr>
          <a:xfrm>
            <a:off x="623880" y="1181880"/>
            <a:ext cx="825480" cy="0"/>
          </a:xfrm>
          <a:prstGeom prst="line">
            <a:avLst/>
          </a:prstGeom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>
            <a:off x="596880" y="4550040"/>
            <a:ext cx="6033960" cy="15908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ctr">
            <a:noAutofit/>
          </a:bodyPr>
          <a:p>
            <a:pPr marL="179280">
              <a:lnSpc>
                <a:spcPct val="100000"/>
              </a:lnSpc>
              <a:spcBef>
                <a:spcPts val="839"/>
              </a:spcBef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Метрики оценки качества алгоритма:</a:t>
            </a:r>
            <a:endParaRPr b="0" lang="ru-RU" sz="1600" spc="-1" strike="noStrike">
              <a:latin typeface="Arial"/>
            </a:endParaRPr>
          </a:p>
          <a:p>
            <a:pPr marL="623880" indent="-444240">
              <a:lnSpc>
                <a:spcPct val="100000"/>
              </a:lnSpc>
              <a:spcBef>
                <a:spcPts val="1199"/>
              </a:spcBef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Коэффициент детерминации (R2) 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– помогает понять какую долю данных модель смогла объяснить </a:t>
            </a:r>
            <a:endParaRPr b="0" lang="ru-RU" sz="1600" spc="-1" strike="noStrike">
              <a:latin typeface="Arial"/>
            </a:endParaRPr>
          </a:p>
          <a:p>
            <a:pPr marL="623880" indent="-444240">
              <a:lnSpc>
                <a:spcPct val="100000"/>
              </a:lnSpc>
              <a:spcBef>
                <a:spcPts val="839"/>
              </a:spcBef>
            </a:pPr>
            <a:r>
              <a:rPr b="1" lang="ru-RU" sz="1600" spc="-1" strike="noStrike">
                <a:solidFill>
                  <a:srgbClr val="ffffff"/>
                </a:solidFill>
                <a:latin typeface="Arial"/>
              </a:rPr>
              <a:t>Средняя абсолютная ошибка (МАЕ)</a:t>
            </a: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 – удобство интерпретации, измеряется в тех же единицах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918360" y="2540880"/>
            <a:ext cx="7731720" cy="18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>
            <a:noAutofit/>
          </a:bodyPr>
          <a:p>
            <a:pPr algn="just">
              <a:lnSpc>
                <a:spcPct val="100000"/>
              </a:lnSpc>
            </a:pPr>
            <a:r>
              <a:rPr b="1" lang="ru-RU" sz="2200" spc="-1" strike="noStrike" u="sng" baseline="30000">
                <a:solidFill>
                  <a:srgbClr val="000000"/>
                </a:solidFill>
                <a:uFillTx/>
                <a:latin typeface="Times New Roman"/>
              </a:rPr>
              <a:t>Входные данные</a:t>
            </a:r>
            <a:r>
              <a:rPr b="1" lang="ru-RU" sz="2200" spc="-1" strike="noStrike" baseline="30000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 baseline="30000">
                <a:solidFill>
                  <a:srgbClr val="000000"/>
                </a:solidFill>
                <a:latin typeface="Times New Roman"/>
              </a:rPr>
              <a:t>– набор из 13 параметров физических свойств композиционного материала</a:t>
            </a:r>
            <a:endParaRPr b="0" lang="ru-RU" sz="2200" spc="-1" strike="noStrike">
              <a:latin typeface="Arial"/>
            </a:endParaRPr>
          </a:p>
          <a:p>
            <a:pPr marL="1255680" indent="-1255320" algn="just">
              <a:lnSpc>
                <a:spcPct val="100000"/>
              </a:lnSpc>
              <a:spcBef>
                <a:spcPts val="1199"/>
              </a:spcBef>
            </a:pPr>
            <a:r>
              <a:rPr b="1" lang="ru-RU" sz="2200" spc="-1" strike="noStrike" u="sng" baseline="30000">
                <a:solidFill>
                  <a:srgbClr val="000000"/>
                </a:solidFill>
                <a:uFillTx/>
                <a:latin typeface="Times New Roman"/>
              </a:rPr>
              <a:t>Задача</a:t>
            </a:r>
            <a:r>
              <a:rPr b="0" lang="ru-RU" sz="2200" spc="-1" strike="noStrike" baseline="30000">
                <a:solidFill>
                  <a:srgbClr val="000000"/>
                </a:solidFill>
                <a:latin typeface="Times New Roman"/>
              </a:rPr>
              <a:t>: Обучить несколько ML-моделей для прогноза модуля упругости при растяжении и прочности при растяжении</a:t>
            </a:r>
            <a:endParaRPr b="0" lang="ru-RU" sz="2200" spc="-1" strike="noStrike">
              <a:latin typeface="Arial"/>
            </a:endParaRPr>
          </a:p>
          <a:p>
            <a:pPr marL="1255680" indent="-1255320">
              <a:lnSpc>
                <a:spcPct val="100000"/>
              </a:lnSpc>
              <a:spcBef>
                <a:spcPts val="1199"/>
              </a:spcBef>
            </a:pPr>
            <a:r>
              <a:rPr b="0" lang="ru-RU" sz="2200" spc="-1" strike="noStrike" baseline="30000">
                <a:solidFill>
                  <a:srgbClr val="000000"/>
                </a:solidFill>
                <a:latin typeface="Times New Roman"/>
              </a:rPr>
              <a:t>Разработать нейронную сеть для прогноза соотношения матрица-наполнитель</a:t>
            </a:r>
            <a:endParaRPr b="0" lang="ru-RU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9"/>
              <p:cNvSpPr txBox="1"/>
              <p:nvPr/>
            </p:nvSpPr>
            <p:spPr>
              <a:xfrm>
                <a:off x="6630840" y="5485320"/>
                <a:ext cx="2367360" cy="655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𝑀</m:t>
                    </m:r>
                    <m:r>
                      <m:t xml:space="preserve">𝐴</m:t>
                    </m:r>
                    <m:r>
                      <m:t xml:space="preserve">𝐸</m:t>
                    </m:r>
                    <m:r>
                      <m:t xml:space="preserve">=</m:t>
                    </m:r>
                    <m:f>
                      <m:num>
                        <m:nary>
                          <m:naryPr>
                            <m:chr m:val="∑"/>
                          </m:naryPr>
                          <m:sub>
                            <m:r>
                              <m:t xml:space="preserve">𝑖</m:t>
                            </m:r>
                            <m:r>
                              <m:t xml:space="preserve">=</m:t>
                            </m:r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</m:dPr>
                              <m:e>
                                <m:sSub>
                                  <m:e>
                                    <m:r>
                                      <m:t xml:space="preserve">𝑦</m:t>
                                    </m:r>
                                  </m:e>
                                  <m:sub>
                                    <m:r>
                                      <m:t xml:space="preserve">𝑖</m:t>
                                    </m:r>
                                  </m:sub>
                                </m:sSub>
                                <m:r>
                                  <m:t xml:space="preserve">−</m:t>
                                </m:r>
                                <m:sSub>
                                  <m:e>
                                    <m:acc>
                                      <m:accPr>
                                        <m:chr m:val="^"/>
                                      </m:accPr>
                                      <m:e>
                                        <m:r>
                                          <m:t xml:space="preserve"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 xml:space="preserve"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m:t xml:space="preserve">𝑁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106" name="CustomShape 10"/>
          <p:cNvSpPr/>
          <p:nvPr/>
        </p:nvSpPr>
        <p:spPr>
          <a:xfrm>
            <a:off x="6630840" y="5032800"/>
            <a:ext cx="2367360" cy="655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latin typeface="Montserrat"/>
              </a:rPr>
              <a:t> 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07" name="Рисунок 17" descr=""/>
          <p:cNvPicPr/>
          <p:nvPr/>
        </p:nvPicPr>
        <p:blipFill>
          <a:blip r:embed="rId2"/>
          <a:stretch/>
        </p:blipFill>
        <p:spPr>
          <a:xfrm>
            <a:off x="6840000" y="4034880"/>
            <a:ext cx="2180880" cy="93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Разведочный анализ данных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55480" y="2083680"/>
            <a:ext cx="418356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Тип данных: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float64 </a:t>
            </a:r>
            <a:endParaRPr b="0" lang="ru-RU" sz="20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Наличие пропусков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: нет</a:t>
            </a:r>
            <a:endParaRPr b="0" lang="ru-RU" sz="20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Размах значений: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высокий,  требуется  нормализация</a:t>
            </a:r>
            <a:endParaRPr b="0" lang="ru-RU" sz="20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Выходные параметры:</a:t>
            </a:r>
            <a:endParaRPr b="0" lang="ru-RU" sz="2000" spc="-1" strike="noStrike"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e75b6"/>
              </a:buClr>
              <a:buSzPct val="80000"/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Модуль упругости при растяжении</a:t>
            </a:r>
            <a:endParaRPr b="0" lang="ru-RU" sz="2000" spc="-1" strike="noStrike"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e75b6"/>
              </a:buClr>
              <a:buSzPct val="80000"/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Прочность при растяжении</a:t>
            </a:r>
            <a:endParaRPr b="0" lang="ru-RU" sz="2000" spc="-1" strike="noStrike">
              <a:latin typeface="Times New Roman"/>
            </a:endParaRPr>
          </a:p>
        </p:txBody>
      </p:sp>
      <p:pic>
        <p:nvPicPr>
          <p:cNvPr id="110" name="Рисунок 3" descr=""/>
          <p:cNvPicPr/>
          <p:nvPr/>
        </p:nvPicPr>
        <p:blipFill>
          <a:blip r:embed="rId1"/>
          <a:stretch/>
        </p:blipFill>
        <p:spPr>
          <a:xfrm>
            <a:off x="273960" y="1842480"/>
            <a:ext cx="4319280" cy="439164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392040" y="1278360"/>
            <a:ext cx="7272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Данные загружены в Pandas DataFrame, применены методы .info, .describe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44880" y="1907640"/>
            <a:ext cx="418356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Входные переменные: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grpSp>
        <p:nvGrpSpPr>
          <p:cNvPr id="113" name="Group 5"/>
          <p:cNvGrpSpPr/>
          <p:nvPr/>
        </p:nvGrpSpPr>
        <p:grpSpPr>
          <a:xfrm>
            <a:off x="4916520" y="2008800"/>
            <a:ext cx="825840" cy="3197880"/>
            <a:chOff x="4916520" y="2008800"/>
            <a:chExt cx="825840" cy="3197880"/>
          </a:xfrm>
        </p:grpSpPr>
        <p:sp>
          <p:nvSpPr>
            <p:cNvPr id="114" name="Line 6"/>
            <p:cNvSpPr/>
            <p:nvPr/>
          </p:nvSpPr>
          <p:spPr>
            <a:xfrm>
              <a:off x="4916520" y="5206680"/>
              <a:ext cx="8258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"/>
            <p:cNvSpPr/>
            <p:nvPr/>
          </p:nvSpPr>
          <p:spPr>
            <a:xfrm>
              <a:off x="4916520" y="2008800"/>
              <a:ext cx="8258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8"/>
            <p:cNvSpPr/>
            <p:nvPr/>
          </p:nvSpPr>
          <p:spPr>
            <a:xfrm>
              <a:off x="4916520" y="2008800"/>
              <a:ext cx="0" cy="319788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Разведочный анализ данных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44880" y="1949400"/>
            <a:ext cx="4183560" cy="33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Гистограммы распределения: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44880" y="1278360"/>
            <a:ext cx="86324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С помощью библиотек matplotlib и seaborn выполнено построение гистограммы распределения и диаграммы boxplot («ящик с усами») для каждого параметра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75040" y="4207680"/>
            <a:ext cx="418356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Выявлены и исключены выбросы: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121" name="Рисунок 10" descr=""/>
          <p:cNvPicPr/>
          <p:nvPr/>
        </p:nvPicPr>
        <p:blipFill>
          <a:blip r:embed="rId1"/>
          <a:stretch/>
        </p:blipFill>
        <p:spPr>
          <a:xfrm>
            <a:off x="372240" y="4591440"/>
            <a:ext cx="2448360" cy="1908360"/>
          </a:xfrm>
          <a:prstGeom prst="rect">
            <a:avLst/>
          </a:prstGeom>
          <a:ln>
            <a:noFill/>
          </a:ln>
        </p:spPr>
      </p:pic>
      <p:sp>
        <p:nvSpPr>
          <p:cNvPr id="122" name="CustomShape 5"/>
          <p:cNvSpPr/>
          <p:nvPr/>
        </p:nvSpPr>
        <p:spPr>
          <a:xfrm>
            <a:off x="5860440" y="2438280"/>
            <a:ext cx="275652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Для 12 из 13 параметров распределение имеет вид нормального распределения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888160" y="4641120"/>
            <a:ext cx="275652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Удаление выбросов выполнено с помощью межквартильных диапазонов (метод 3х сигм).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Исключено 87 элементов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24" name="Рисунок 2" descr=""/>
          <p:cNvPicPr/>
          <p:nvPr/>
        </p:nvPicPr>
        <p:blipFill>
          <a:blip r:embed="rId2"/>
          <a:stretch/>
        </p:blipFill>
        <p:spPr>
          <a:xfrm>
            <a:off x="128160" y="2217960"/>
            <a:ext cx="2936520" cy="200952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4" descr=""/>
          <p:cNvPicPr/>
          <p:nvPr/>
        </p:nvPicPr>
        <p:blipFill>
          <a:blip r:embed="rId3"/>
          <a:stretch/>
        </p:blipFill>
        <p:spPr>
          <a:xfrm>
            <a:off x="2961720" y="2281680"/>
            <a:ext cx="2757960" cy="1949400"/>
          </a:xfrm>
          <a:prstGeom prst="rect">
            <a:avLst/>
          </a:prstGeom>
          <a:ln>
            <a:noFill/>
          </a:ln>
        </p:spPr>
      </p:pic>
      <p:grpSp>
        <p:nvGrpSpPr>
          <p:cNvPr id="126" name="Group 7"/>
          <p:cNvGrpSpPr/>
          <p:nvPr/>
        </p:nvGrpSpPr>
        <p:grpSpPr>
          <a:xfrm>
            <a:off x="5758920" y="2375280"/>
            <a:ext cx="278640" cy="1079640"/>
            <a:chOff x="5758920" y="2375280"/>
            <a:chExt cx="278640" cy="1079640"/>
          </a:xfrm>
        </p:grpSpPr>
        <p:sp>
          <p:nvSpPr>
            <p:cNvPr id="127" name="Line 8"/>
            <p:cNvSpPr/>
            <p:nvPr/>
          </p:nvSpPr>
          <p:spPr>
            <a:xfrm>
              <a:off x="5758920" y="3454920"/>
              <a:ext cx="2786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9"/>
            <p:cNvSpPr/>
            <p:nvPr/>
          </p:nvSpPr>
          <p:spPr>
            <a:xfrm>
              <a:off x="5758920" y="2375280"/>
              <a:ext cx="2786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Line 10"/>
            <p:cNvSpPr/>
            <p:nvPr/>
          </p:nvSpPr>
          <p:spPr>
            <a:xfrm>
              <a:off x="5758920" y="2375280"/>
              <a:ext cx="0" cy="107964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0" name="Group 11"/>
          <p:cNvGrpSpPr/>
          <p:nvPr/>
        </p:nvGrpSpPr>
        <p:grpSpPr>
          <a:xfrm>
            <a:off x="5775120" y="4572000"/>
            <a:ext cx="377640" cy="1468440"/>
            <a:chOff x="5775120" y="4572000"/>
            <a:chExt cx="377640" cy="1468440"/>
          </a:xfrm>
        </p:grpSpPr>
        <p:sp>
          <p:nvSpPr>
            <p:cNvPr id="131" name="Line 12"/>
            <p:cNvSpPr/>
            <p:nvPr/>
          </p:nvSpPr>
          <p:spPr>
            <a:xfrm>
              <a:off x="5775120" y="6040440"/>
              <a:ext cx="3776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Line 13"/>
            <p:cNvSpPr/>
            <p:nvPr/>
          </p:nvSpPr>
          <p:spPr>
            <a:xfrm>
              <a:off x="5775120" y="4572000"/>
              <a:ext cx="37764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>
              <a:off x="5775120" y="4572000"/>
              <a:ext cx="0" cy="146844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34" name="Рисунок 25" descr=""/>
          <p:cNvPicPr/>
          <p:nvPr/>
        </p:nvPicPr>
        <p:blipFill>
          <a:blip r:embed="rId4"/>
          <a:stretch/>
        </p:blipFill>
        <p:spPr>
          <a:xfrm>
            <a:off x="3255840" y="4585320"/>
            <a:ext cx="2373840" cy="1914480"/>
          </a:xfrm>
          <a:prstGeom prst="rect">
            <a:avLst/>
          </a:prstGeom>
          <a:ln>
            <a:noFill/>
          </a:ln>
        </p:spPr>
      </p:pic>
      <p:sp>
        <p:nvSpPr>
          <p:cNvPr id="135" name="CustomShape 15"/>
          <p:cNvSpPr/>
          <p:nvPr/>
        </p:nvSpPr>
        <p:spPr>
          <a:xfrm>
            <a:off x="2820600" y="5292360"/>
            <a:ext cx="43488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Разведочный анализ данных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44880" y="1278360"/>
            <a:ext cx="86324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Для каждого параметра построены попарные графики рассеивания точек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(на слайде фрагмент)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38" name="Рисунок 1" descr=""/>
          <p:cNvPicPr/>
          <p:nvPr/>
        </p:nvPicPr>
        <p:blipFill>
          <a:blip r:embed="rId1"/>
          <a:stretch/>
        </p:blipFill>
        <p:spPr>
          <a:xfrm>
            <a:off x="515160" y="1921680"/>
            <a:ext cx="4749120" cy="45208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5666400" y="2158560"/>
            <a:ext cx="2673720" cy="26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В представленных данных нет каких-либо ярко выраженных зависимостей и закономерностей взаимного влияния показателей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Наибольшая плотность наблюдается в центре графика</a:t>
            </a:r>
            <a:endParaRPr b="0" lang="ru-RU" sz="1500" spc="-1" strike="noStrike">
              <a:latin typeface="Arial"/>
            </a:endParaRPr>
          </a:p>
        </p:txBody>
      </p:sp>
      <p:grpSp>
        <p:nvGrpSpPr>
          <p:cNvPr id="140" name="Group 4"/>
          <p:cNvGrpSpPr/>
          <p:nvPr/>
        </p:nvGrpSpPr>
        <p:grpSpPr>
          <a:xfrm>
            <a:off x="5513760" y="2041560"/>
            <a:ext cx="355320" cy="2710440"/>
            <a:chOff x="5513760" y="2041560"/>
            <a:chExt cx="355320" cy="2710440"/>
          </a:xfrm>
        </p:grpSpPr>
        <p:sp>
          <p:nvSpPr>
            <p:cNvPr id="141" name="Line 5"/>
            <p:cNvSpPr/>
            <p:nvPr/>
          </p:nvSpPr>
          <p:spPr>
            <a:xfrm>
              <a:off x="5513760" y="475200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Line 6"/>
            <p:cNvSpPr/>
            <p:nvPr/>
          </p:nvSpPr>
          <p:spPr>
            <a:xfrm>
              <a:off x="5513760" y="204156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Line 7"/>
            <p:cNvSpPr/>
            <p:nvPr/>
          </p:nvSpPr>
          <p:spPr>
            <a:xfrm>
              <a:off x="5513760" y="2041560"/>
              <a:ext cx="0" cy="271044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Разведочный анализ данных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44880" y="1260360"/>
            <a:ext cx="8632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Тепловая карта коэффициентов корреляции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46" name="Рисунок 26" descr=""/>
          <p:cNvPicPr/>
          <p:nvPr/>
        </p:nvPicPr>
        <p:blipFill>
          <a:blip r:embed="rId1"/>
          <a:stretch/>
        </p:blipFill>
        <p:spPr>
          <a:xfrm>
            <a:off x="246600" y="1783080"/>
            <a:ext cx="5572080" cy="43740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6179040" y="1858320"/>
            <a:ext cx="2673720" cy="12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Тепловая карта также показывает слабую зависимость между параметрами исследуемых объектов</a:t>
            </a:r>
            <a:endParaRPr b="0" lang="ru-RU" sz="1500" spc="-1" strike="noStrike">
              <a:latin typeface="Arial"/>
            </a:endParaRPr>
          </a:p>
        </p:txBody>
      </p:sp>
      <p:grpSp>
        <p:nvGrpSpPr>
          <p:cNvPr id="148" name="Group 4"/>
          <p:cNvGrpSpPr/>
          <p:nvPr/>
        </p:nvGrpSpPr>
        <p:grpSpPr>
          <a:xfrm>
            <a:off x="5970960" y="1783080"/>
            <a:ext cx="355320" cy="1375560"/>
            <a:chOff x="5970960" y="1783080"/>
            <a:chExt cx="355320" cy="1375560"/>
          </a:xfrm>
        </p:grpSpPr>
        <p:sp>
          <p:nvSpPr>
            <p:cNvPr id="149" name="Line 5"/>
            <p:cNvSpPr/>
            <p:nvPr/>
          </p:nvSpPr>
          <p:spPr>
            <a:xfrm>
              <a:off x="5970960" y="315864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6"/>
            <p:cNvSpPr/>
            <p:nvPr/>
          </p:nvSpPr>
          <p:spPr>
            <a:xfrm>
              <a:off x="5970960" y="1783080"/>
              <a:ext cx="355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7"/>
            <p:cNvSpPr/>
            <p:nvPr/>
          </p:nvSpPr>
          <p:spPr>
            <a:xfrm>
              <a:off x="5970960" y="1783080"/>
              <a:ext cx="0" cy="137556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1516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Предобработка данных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4880" y="1278360"/>
            <a:ext cx="8632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Проведена нормализация данных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54" name="Рисунок 3" descr=""/>
          <p:cNvPicPr/>
          <p:nvPr/>
        </p:nvPicPr>
        <p:blipFill>
          <a:blip r:embed="rId1"/>
          <a:srcRect l="0" t="20697" r="0" b="0"/>
          <a:stretch/>
        </p:blipFill>
        <p:spPr>
          <a:xfrm>
            <a:off x="387000" y="1723320"/>
            <a:ext cx="4273920" cy="224208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5361840" y="1923480"/>
            <a:ext cx="267372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Графики распределения исходных данных </a:t>
            </a:r>
            <a:endParaRPr b="0" lang="ru-RU" sz="1500" spc="-1" strike="noStrike">
              <a:latin typeface="Arial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5040000" y="1872000"/>
            <a:ext cx="427320" cy="864000"/>
            <a:chOff x="5040000" y="1872000"/>
            <a:chExt cx="427320" cy="864000"/>
          </a:xfrm>
        </p:grpSpPr>
        <p:sp>
          <p:nvSpPr>
            <p:cNvPr id="157" name="Line 5"/>
            <p:cNvSpPr/>
            <p:nvPr/>
          </p:nvSpPr>
          <p:spPr>
            <a:xfrm>
              <a:off x="5040000" y="2736000"/>
              <a:ext cx="427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6"/>
            <p:cNvSpPr/>
            <p:nvPr/>
          </p:nvSpPr>
          <p:spPr>
            <a:xfrm>
              <a:off x="5040000" y="1872000"/>
              <a:ext cx="42732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7"/>
            <p:cNvSpPr/>
            <p:nvPr/>
          </p:nvSpPr>
          <p:spPr>
            <a:xfrm>
              <a:off x="5040000" y="1872000"/>
              <a:ext cx="0" cy="86400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CustomShape 8"/>
          <p:cNvSpPr/>
          <p:nvPr/>
        </p:nvSpPr>
        <p:spPr>
          <a:xfrm>
            <a:off x="5163840" y="2760480"/>
            <a:ext cx="3179880" cy="16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Нормализация данных проведена с помощью класса MinMaxScaler библиотеки sklearn с диапазоном нормализованных значений от 0 до 1.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161" name="Рисунок 11" descr=""/>
          <p:cNvPicPr/>
          <p:nvPr/>
        </p:nvPicPr>
        <p:blipFill>
          <a:blip r:embed="rId2"/>
          <a:stretch/>
        </p:blipFill>
        <p:spPr>
          <a:xfrm>
            <a:off x="387000" y="4231800"/>
            <a:ext cx="4273920" cy="2234160"/>
          </a:xfrm>
          <a:prstGeom prst="rect">
            <a:avLst/>
          </a:prstGeom>
          <a:ln>
            <a:noFill/>
          </a:ln>
        </p:spPr>
      </p:pic>
      <p:sp>
        <p:nvSpPr>
          <p:cNvPr id="162" name="CustomShape 9"/>
          <p:cNvSpPr/>
          <p:nvPr/>
        </p:nvSpPr>
        <p:spPr>
          <a:xfrm>
            <a:off x="5330160" y="4611960"/>
            <a:ext cx="267372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Montserrat"/>
              </a:rPr>
              <a:t>Графики распределения нормализованных данных </a:t>
            </a:r>
            <a:endParaRPr b="0" lang="ru-RU" sz="1500" spc="-1" strike="noStrike">
              <a:latin typeface="Arial"/>
            </a:endParaRPr>
          </a:p>
        </p:txBody>
      </p:sp>
      <p:grpSp>
        <p:nvGrpSpPr>
          <p:cNvPr id="163" name="Group 10"/>
          <p:cNvGrpSpPr/>
          <p:nvPr/>
        </p:nvGrpSpPr>
        <p:grpSpPr>
          <a:xfrm>
            <a:off x="5040000" y="4608000"/>
            <a:ext cx="354960" cy="1008000"/>
            <a:chOff x="5040000" y="4608000"/>
            <a:chExt cx="354960" cy="1008000"/>
          </a:xfrm>
        </p:grpSpPr>
        <p:sp>
          <p:nvSpPr>
            <p:cNvPr id="164" name="Line 11"/>
            <p:cNvSpPr/>
            <p:nvPr/>
          </p:nvSpPr>
          <p:spPr>
            <a:xfrm>
              <a:off x="5040000" y="5616000"/>
              <a:ext cx="35496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12"/>
            <p:cNvSpPr/>
            <p:nvPr/>
          </p:nvSpPr>
          <p:spPr>
            <a:xfrm>
              <a:off x="5040000" y="4608000"/>
              <a:ext cx="354960" cy="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Line 13"/>
            <p:cNvSpPr/>
            <p:nvPr/>
          </p:nvSpPr>
          <p:spPr>
            <a:xfrm>
              <a:off x="5040000" y="4608000"/>
              <a:ext cx="0" cy="1008000"/>
            </a:xfrm>
            <a:prstGeom prst="line">
              <a:avLst/>
            </a:prstGeom>
            <a:ln w="2844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23880" y="475200"/>
            <a:ext cx="7887600" cy="621000"/>
          </a:xfrm>
          <a:prstGeom prst="rect">
            <a:avLst/>
          </a:prstGeom>
          <a:noFill/>
          <a:ln>
            <a:noFill/>
          </a:ln>
        </p:spPr>
        <p:txBody>
          <a:bodyPr lIns="76680" rIns="76680" tIns="38520" bIns="38520" anchor="b">
            <a:norm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70c0"/>
                </a:solidFill>
                <a:latin typeface="Arial"/>
              </a:rPr>
              <a:t>Методы машинного обучения</a:t>
            </a:r>
            <a:endParaRPr b="0" lang="ru-RU" sz="36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23880" y="574920"/>
            <a:ext cx="7887600" cy="5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9" name="Table 3"/>
          <p:cNvGraphicFramePr/>
          <p:nvPr/>
        </p:nvGraphicFramePr>
        <p:xfrm>
          <a:off x="456480" y="1495800"/>
          <a:ext cx="8229960" cy="41619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560"/>
              </a:tblGrid>
              <a:tr h="733320">
                <a:tc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2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+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2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-</a:t>
                      </a:r>
                      <a:endParaRPr b="0" lang="ru-RU" sz="32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733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Линейная регрессия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Простота, скорость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Плохо описывает нелинейные зависимости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938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Случайный лес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Высокая точность предсказания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Требует больше вычислительных ресурсов, результат ухудшается на зашумленных данных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1024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K-ближайших соседей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Легко настраивается и интерпретируется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Зависимость результата от расстояния между объектами, чувствителен к выбросам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4472c4">
                        <a:alpha val="20000"/>
                      </a:srgbClr>
                    </a:solidFill>
                  </a:tcPr>
                </a:tc>
              </a:tr>
              <a:tr h="732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Нейронная сеть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Эффективна при моделировании сложных нелинейных отношений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Сложность настройки и подбора параметров</a:t>
                      </a:r>
                      <a:endParaRPr b="0" lang="ru-RU" sz="15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Application>Ultra_Office/6.2.3.2$Windows_x86 LibreOffice_project/</Application>
  <Words>600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2020-07-15T13:24:42Z</dcterms:created>
  <dc:creator>Черкасова Ольга</dc:creator>
  <dc:description/>
  <dc:language>ru-RU</dc:language>
  <cp:lastModifiedBy/>
  <dcterms:modified xsi:type="dcterms:W3CDTF">2023-04-08T04:39:27Z</dcterms:modified>
  <cp:revision>106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