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2" r:id="rId5"/>
    <p:sldId id="275" r:id="rId6"/>
    <p:sldId id="276" r:id="rId7"/>
    <p:sldId id="266" r:id="rId8"/>
    <p:sldId id="258" r:id="rId9"/>
    <p:sldId id="267" r:id="rId10"/>
    <p:sldId id="274" r:id="rId11"/>
    <p:sldId id="277" r:id="rId12"/>
    <p:sldId id="279" r:id="rId13"/>
    <p:sldId id="280" r:id="rId14"/>
    <p:sldId id="278" r:id="rId15"/>
    <p:sldId id="281" r:id="rId16"/>
    <p:sldId id="259" r:id="rId17"/>
    <p:sldId id="273" r:id="rId18"/>
    <p:sldId id="287" r:id="rId19"/>
    <p:sldId id="288" r:id="rId20"/>
    <p:sldId id="286" r:id="rId21"/>
    <p:sldId id="271" r:id="rId22"/>
    <p:sldId id="265" r:id="rId23"/>
    <p:sldId id="268" r:id="rId24"/>
    <p:sldId id="269" r:id="rId25"/>
    <p:sldId id="299" r:id="rId26"/>
    <p:sldId id="261" r:id="rId27"/>
    <p:sldId id="289" r:id="rId28"/>
    <p:sldId id="290" r:id="rId29"/>
    <p:sldId id="30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4" r:id="rId39"/>
    <p:sldId id="303" r:id="rId40"/>
    <p:sldId id="264" r:id="rId41"/>
    <p:sldId id="301" r:id="rId42"/>
    <p:sldId id="302" r:id="rId43"/>
    <p:sldId id="285" r:id="rId44"/>
    <p:sldId id="28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00AE1-F166-45C9-8B36-3EAB2B88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C721F-B4EB-471B-B5DB-D1A27C46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C8180-575F-44F1-958C-8AADEB59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51AAE-1AB0-4024-A5FD-F6446317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25ED4-9CF0-424B-AD03-0634052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56970-34AD-491E-9A73-663DCDFD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46034-761A-484A-A789-7361DAB7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C7675-682D-4B97-BF7F-C8C06183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73E4E-65C9-48F7-9C26-8DC52314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A524F-F43C-4BAF-A641-C3D6A80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16EEA0-2EE7-4CEF-A74F-F7A07DDA1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C10C8-4897-4EE3-8F77-CC699635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566A4-0A4E-4CDB-837E-AD47F975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709B2-F51C-4A14-AF97-C50ED925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94762-6E0B-4D5C-9BBF-F792F67A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FAC2C-261E-4D3B-9F18-1BF6CC8B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823C6-387C-4EA4-914E-A837A533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62ED0-099A-4D6B-93B7-0DF1E0D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A242A-6F7D-47D2-A4B6-C7FF35C1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61D19-BEC1-4150-B77C-24E3AF6E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6D0F5-D1B0-4156-9734-C49EBC62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C88E16-F55A-491A-B281-8A8A7CDD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785CC-50AA-4FF9-AE96-A8CD7A3B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CDC4D-E39C-4781-BC57-E49A9012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718F7-18D7-4534-AC03-CCF023C2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2D6D0-3BB9-4C5B-A399-84BC02E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09589-7F63-4F77-9925-67DF2CDC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CF945-C744-4A37-A0F1-40B3AF6B7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927F0-068B-4888-BB56-947E0A2C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943C4B-FF67-4E67-9C63-CB58014E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1BBF8-09A8-4C37-8D66-7563B0CC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E1237-E29F-43DF-9EF7-4D0D36AF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6383A7-F759-45AA-9532-8AA4C592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079A9-0498-4D02-8E6C-A022C8FB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E915B2-B4A0-4A73-A24F-FF160C5E3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54323A-10AE-4DBA-A9EE-57E86C02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E8165B-7C34-4248-AF93-1B41DEE0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538A5F-D9CE-4FF9-B842-D597632A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532081-8829-4F57-A498-5EE38D38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A73D6-CBF9-4C7D-A703-54357158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476558-A122-4016-BC5C-20A376A8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7605EF-82DE-412E-AEC0-EBB8599A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CD3995-B987-4877-BC17-83F2B60C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62DB28-7BAF-47E7-ABA5-936C195A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FF649A-3AEE-42D9-A998-AEE7CD2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73A8D7-02DF-4328-A48B-F1296D2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53CB-4281-482F-ADA4-9D2F4C1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0BD20-57BB-46D4-B15E-7C530793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51F230-7581-4D92-B737-219C9E57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7E377-B762-4E46-BC1C-CBEA950B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F053BB-5868-451F-AC48-3B7AC62E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B3135F-841C-4081-B7B3-7742BEA2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9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8A2F-9A9A-4259-8440-A5520B09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AF1CCF-1759-4177-B255-E981B67A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1AC34-22AD-480F-822F-1826B45EF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4F213-E544-45F4-8482-E66999EC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78F7BE-843F-46BA-A75F-8627C10A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953C8E-96BF-458F-94FD-AB924562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F65FA-B7B7-40FB-A9A5-DB32BF8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B5876-8B66-41E5-B570-777573F1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FEF5E-C3AE-4B2F-A76E-961E020B3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40C7-CF17-4294-9F99-179261333FEC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004C0-1943-40A3-B95D-01E9E633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651B49-D410-487C-98C4-80106074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CA18-6DF7-4DCD-B428-41F61FCD5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current_layers" TargetMode="External"/><Relationship Id="rId2" Type="http://schemas.openxmlformats.org/officeDocument/2006/relationships/hyperlink" Target="https://adventuresinmachinelearning.com/keras-lstm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487808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34EC-80D7-4929-A1E4-4C618CD7A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F3EB4C-ACEB-48E6-A734-E61475817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Еремин Максим Дмитриевич</a:t>
            </a:r>
          </a:p>
          <a:p>
            <a:r>
              <a:rPr lang="en-US" dirty="0"/>
              <a:t>SoftwareONE, Data Science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40711-C3AE-45B1-A23F-069550F7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C869E-2187-483F-98C7-D7CE8BA6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Человеческий мозг не запускает мыслительный процесс с нуля, когда пытается осознать какой-то текст</a:t>
            </a:r>
          </a:p>
          <a:p>
            <a:r>
              <a:rPr lang="ru-RU" dirty="0"/>
              <a:t> Необходимо наличие некой памяти</a:t>
            </a:r>
          </a:p>
          <a:p>
            <a:r>
              <a:rPr lang="ru-RU" dirty="0"/>
              <a:t>Необходимо отталкиваться от предыдущих частей, чтобы понять следующие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3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A043F-C49B-44D6-8FED-B48BF23A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долгосрочных связей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8855E-9857-4BDB-93B8-8A49DFBA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Рекуррентные сети используют долгосрочные связи, чтобы на основе ранее полученных данных анализировать новые.</a:t>
            </a:r>
          </a:p>
          <a:p>
            <a:r>
              <a:rPr lang="ru-RU" dirty="0"/>
              <a:t>В задаче с текстом иногда следует смотреть только самый последний новый кусок данных и отталкиваться от него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6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F173E-5465-4E90-B14D-2EDF3BF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долгосрочных связей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9136C-60DD-4506-B47B-EE82DB0B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3317"/>
            <a:ext cx="10515600" cy="95634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Облака в …</a:t>
            </a:r>
          </a:p>
        </p:txBody>
      </p:sp>
    </p:spTree>
    <p:extLst>
      <p:ext uri="{BB962C8B-B14F-4D97-AF65-F5344CB8AC3E}">
        <p14:creationId xmlns:p14="http://schemas.microsoft.com/office/powerpoint/2010/main" val="8480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F173E-5465-4E90-B14D-2EDF3BF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долгосрочных связей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9136C-60DD-4506-B47B-EE82DB0B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3317"/>
            <a:ext cx="10515600" cy="95634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Облака в небе</a:t>
            </a:r>
          </a:p>
        </p:txBody>
      </p:sp>
    </p:spTree>
    <p:extLst>
      <p:ext uri="{BB962C8B-B14F-4D97-AF65-F5344CB8AC3E}">
        <p14:creationId xmlns:p14="http://schemas.microsoft.com/office/powerpoint/2010/main" val="306598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A043F-C49B-44D6-8FED-B48BF23A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долгосрочных связей</a:t>
            </a:r>
          </a:p>
        </p:txBody>
      </p:sp>
      <p:pic>
        <p:nvPicPr>
          <p:cNvPr id="5122" name="Picture 2" descr="Разрыв между информацией - LSTM нейронная сеть">
            <a:extLst>
              <a:ext uri="{FF2B5EF4-FFF2-40B4-BE49-F238E27FC236}">
                <a16:creationId xmlns:a16="http://schemas.microsoft.com/office/drawing/2014/main" id="{D3747B80-713E-4C2E-9537-0C0C5E58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84" y="2092573"/>
            <a:ext cx="8195432" cy="37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44201-31D2-4CD9-B862-73EC5623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долгосрочных связей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FAD59-1DB7-4152-8231-233FF6CF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6023"/>
          </a:xfrm>
        </p:spPr>
        <p:txBody>
          <a:bodyPr/>
          <a:lstStyle/>
          <a:p>
            <a:r>
              <a:rPr lang="ru-RU" dirty="0"/>
              <a:t>При сильно большом разрыве между необходимым контекстом нейронная сеть теряет связь между информацией</a:t>
            </a:r>
          </a:p>
        </p:txBody>
      </p:sp>
      <p:pic>
        <p:nvPicPr>
          <p:cNvPr id="6146" name="Picture 2" descr="сети LSTM как работают">
            <a:extLst>
              <a:ext uri="{FF2B5EF4-FFF2-40B4-BE49-F238E27FC236}">
                <a16:creationId xmlns:a16="http://schemas.microsoft.com/office/drawing/2014/main" id="{3AC95904-DD7F-4C94-8FEA-9D58B7D6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42" y="3146585"/>
            <a:ext cx="7087115" cy="2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7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550C0-687E-4A75-989C-29563F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ru-RU" dirty="0"/>
              <a:t> (</a:t>
            </a:r>
            <a:r>
              <a:rPr lang="en-US" dirty="0"/>
              <a:t>Long-Short-term Memory)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8F540-5C6B-4CC2-A989-A9C95781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нейронной сети, основанная на рекуррентной нейронной сети, способная запоминать значения как на короткие, так и на длинные промежутки времени. </a:t>
            </a:r>
          </a:p>
          <a:p>
            <a:r>
              <a:rPr lang="en-US" dirty="0"/>
              <a:t>LSTM-</a:t>
            </a:r>
            <a:r>
              <a:rPr lang="ru-RU" dirty="0"/>
              <a:t>модуль не использует функцию активации внутри своих рекуррентных компонентов =</a:t>
            </a:r>
            <a:r>
              <a:rPr lang="en-US" dirty="0"/>
              <a:t>&gt; </a:t>
            </a:r>
            <a:r>
              <a:rPr lang="ru-RU" dirty="0"/>
              <a:t>хранимое значение не размывается во времени, градиент или штраф не исчезает при использовании обратного распространения ошибки.</a:t>
            </a:r>
          </a:p>
          <a:p>
            <a:r>
              <a:rPr lang="ru-RU" dirty="0"/>
              <a:t>Разработаны специально для решения проблемы долгосрочных связей </a:t>
            </a:r>
          </a:p>
        </p:txBody>
      </p:sp>
    </p:spTree>
    <p:extLst>
      <p:ext uri="{BB962C8B-B14F-4D97-AF65-F5344CB8AC3E}">
        <p14:creationId xmlns:p14="http://schemas.microsoft.com/office/powerpoint/2010/main" val="20546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875B-76D3-4F32-86BF-FBFBC2DB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F30D6-6800-4387-B5CC-142B16FC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lstm</a:t>
            </a:r>
            <a:r>
              <a:rPr lang="en-US" dirty="0"/>
              <a:t> = </a:t>
            </a:r>
            <a:r>
              <a:rPr lang="en-US" dirty="0" err="1"/>
              <a:t>tf.keras.Sequential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Добавим слой </a:t>
            </a:r>
            <a:r>
              <a:rPr lang="en-US" dirty="0"/>
              <a:t>Embedding </a:t>
            </a:r>
            <a:r>
              <a:rPr lang="ru-RU" dirty="0"/>
              <a:t>ожидая на входе словарь размера 1000, и</a:t>
            </a:r>
          </a:p>
          <a:p>
            <a:pPr marL="0" indent="0">
              <a:buNone/>
            </a:pPr>
            <a:r>
              <a:rPr lang="ru-RU" dirty="0"/>
              <a:t># на выходе вложение размерностью 64.</a:t>
            </a:r>
          </a:p>
          <a:p>
            <a:pPr marL="0" indent="0">
              <a:buNone/>
            </a:pPr>
            <a:r>
              <a:rPr lang="en-US" dirty="0" err="1"/>
              <a:t>lstm.add</a:t>
            </a:r>
            <a:r>
              <a:rPr lang="en-US" dirty="0"/>
              <a:t>(</a:t>
            </a:r>
            <a:r>
              <a:rPr lang="en-US" dirty="0" err="1"/>
              <a:t>layers.Embedding</a:t>
            </a:r>
            <a:r>
              <a:rPr lang="en-US" dirty="0"/>
              <a:t>(</a:t>
            </a:r>
            <a:r>
              <a:rPr lang="en-US" dirty="0" err="1"/>
              <a:t>input_dim</a:t>
            </a:r>
            <a:r>
              <a:rPr lang="en-US" dirty="0"/>
              <a:t>=1000, </a:t>
            </a:r>
            <a:r>
              <a:rPr lang="en-US" dirty="0" err="1"/>
              <a:t>output_dim</a:t>
            </a:r>
            <a:r>
              <a:rPr lang="en-US" dirty="0"/>
              <a:t>=64))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Добавим слой </a:t>
            </a:r>
            <a:r>
              <a:rPr lang="en-US" dirty="0"/>
              <a:t>LSTM </a:t>
            </a:r>
            <a:r>
              <a:rPr lang="ru-RU" dirty="0"/>
              <a:t>с 128 внутренними узлами.</a:t>
            </a:r>
          </a:p>
          <a:p>
            <a:pPr marL="0" indent="0">
              <a:buNone/>
            </a:pPr>
            <a:r>
              <a:rPr lang="en-US" dirty="0" err="1"/>
              <a:t>lstm.add</a:t>
            </a:r>
            <a:r>
              <a:rPr lang="en-US" dirty="0"/>
              <a:t>(</a:t>
            </a:r>
            <a:r>
              <a:rPr lang="en-US" dirty="0" err="1"/>
              <a:t>layers.LSTM</a:t>
            </a:r>
            <a:r>
              <a:rPr lang="en-US" dirty="0"/>
              <a:t>(128))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Добавим слой </a:t>
            </a:r>
            <a:r>
              <a:rPr lang="en-US" dirty="0"/>
              <a:t>Dense </a:t>
            </a:r>
            <a:r>
              <a:rPr lang="ru-RU" dirty="0"/>
              <a:t>с 10 узлами и активацией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lstm.add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lstm.summary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2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F799-1EBA-4DE9-9E67-EE2D4C3D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A90D-135D-46F9-9801-DF81E4B5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– состояние ячейки, напоминает конвейерную ленту</a:t>
            </a:r>
          </a:p>
          <a:p>
            <a:r>
              <a:rPr lang="ru-RU" dirty="0"/>
              <a:t>Кол-во информации уменьшается или увеличивается в зависимости от потребности (регулируются гейтами, состоящие из сигмовидного слоя и поточечного умножения)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F799-1EBA-4DE9-9E67-EE2D4C3D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A90D-135D-46F9-9801-DF81E4B5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861" cy="4351338"/>
          </a:xfrm>
        </p:spPr>
        <p:txBody>
          <a:bodyPr/>
          <a:lstStyle/>
          <a:p>
            <a:r>
              <a:rPr lang="ru-RU" dirty="0"/>
              <a:t>Слой утраты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Слой сохранения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Новое состояние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52B45B-0C74-4ACA-88DD-E40745EE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69" y="1248562"/>
            <a:ext cx="5429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STM tahn">
            <a:extLst>
              <a:ext uri="{FF2B5EF4-FFF2-40B4-BE49-F238E27FC236}">
                <a16:creationId xmlns:a16="http://schemas.microsoft.com/office/drawing/2014/main" id="{AF134EA4-95A8-411D-B21B-F79D2C3E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69" y="2924962"/>
            <a:ext cx="5429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STM">
            <a:extLst>
              <a:ext uri="{FF2B5EF4-FFF2-40B4-BE49-F238E27FC236}">
                <a16:creationId xmlns:a16="http://schemas.microsoft.com/office/drawing/2014/main" id="{BF738F03-C8B3-4C92-AA9C-EDF81009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953" y="4296471"/>
            <a:ext cx="5429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Новое состояние LSTM">
            <a:extLst>
              <a:ext uri="{FF2B5EF4-FFF2-40B4-BE49-F238E27FC236}">
                <a16:creationId xmlns:a16="http://schemas.microsoft.com/office/drawing/2014/main" id="{4DDD145B-85EF-49DC-9202-D5083BF7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9" y="5134671"/>
            <a:ext cx="5429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3B7B2-238E-4CBB-B302-257EF8FB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Вспомним, что такое нейронная сеть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6CB89-C689-4647-BD63-E807E13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простая нейронная сеть – перцептрон (один слой нейронов, принимающих кусок данных, модифицирует его исходя из своего веса и передает дальше). Выдача нейронов объединяется тем или иным образом.</a:t>
            </a:r>
          </a:p>
          <a:p>
            <a:r>
              <a:rPr lang="ru-RU" dirty="0"/>
              <a:t>Функционал такой сети расширяется добавлением нейронов, слоев или добавлением операции свертки.</a:t>
            </a:r>
          </a:p>
          <a:p>
            <a:r>
              <a:rPr lang="ru-RU" dirty="0"/>
              <a:t>Ограничения – входные и выходные данные имеют фиксированный ранее обозначенный размер</a:t>
            </a:r>
          </a:p>
        </p:txBody>
      </p:sp>
    </p:spTree>
    <p:extLst>
      <p:ext uri="{BB962C8B-B14F-4D97-AF65-F5344CB8AC3E}">
        <p14:creationId xmlns:p14="http://schemas.microsoft.com/office/powerpoint/2010/main" val="13485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D5820-A231-4A5F-8CC4-2761E7D6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pic>
        <p:nvPicPr>
          <p:cNvPr id="7170" name="Picture 2" descr="LSTM пример">
            <a:extLst>
              <a:ext uri="{FF2B5EF4-FFF2-40B4-BE49-F238E27FC236}">
                <a16:creationId xmlns:a16="http://schemas.microsoft.com/office/drawing/2014/main" id="{F921E246-A5EE-4DB5-AABA-A579CDAA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10" y="2008020"/>
            <a:ext cx="7803779" cy="2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2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550C0-687E-4A75-989C-29563F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pic>
        <p:nvPicPr>
          <p:cNvPr id="1030" name="Picture 6" descr="Как работает нейросеть Google Translate. Читайте на Cossa.ru">
            <a:extLst>
              <a:ext uri="{FF2B5EF4-FFF2-40B4-BE49-F238E27FC236}">
                <a16:creationId xmlns:a16="http://schemas.microsoft.com/office/drawing/2014/main" id="{791629D5-5F18-4CD9-81F3-22888A20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72" y="1346795"/>
            <a:ext cx="9864256" cy="50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2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AC6F5-CB62-428E-B7C3-306B00F1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A56D5-6678-49B4-A63A-87090A24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Небольшая вариация </a:t>
            </a:r>
            <a:r>
              <a:rPr lang="en-US" dirty="0"/>
              <a:t>LSTM</a:t>
            </a:r>
          </a:p>
          <a:p>
            <a:r>
              <a:rPr lang="ru-RU" dirty="0"/>
              <a:t>Имеет на один фильтр меньше</a:t>
            </a:r>
          </a:p>
          <a:p>
            <a:r>
              <a:rPr lang="ru-RU" dirty="0"/>
              <a:t>Идея иметь </a:t>
            </a:r>
            <a:r>
              <a:rPr lang="en-US" dirty="0"/>
              <a:t>LSTM, </a:t>
            </a:r>
            <a:r>
              <a:rPr lang="ru-RU" dirty="0"/>
              <a:t>в которой </a:t>
            </a:r>
            <a:r>
              <a:rPr lang="en-US" dirty="0"/>
              <a:t>h(t) </a:t>
            </a:r>
            <a:r>
              <a:rPr lang="ru-RU" dirty="0"/>
              <a:t>будет обновляться не полностью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0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90544-C1CC-47DB-9847-B23ADCA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E05C79-3267-4453-86CC-EC943B08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Мешок слов – это модель текстов, в которой каждый документ или текст выглядит как неупорядоченный набор слов без сведений об их взаимосвязях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D57254-4A0A-4EDF-BEBC-19E1309A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66" y="3806289"/>
            <a:ext cx="7667268" cy="17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45A81-F4D1-435B-88B2-0F2C3C4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6C4D2-FF87-4CBF-AE80-866DC937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Frequency – Inverse Document Frequency</a:t>
            </a:r>
          </a:p>
          <a:p>
            <a:r>
              <a:rPr lang="en-US" dirty="0"/>
              <a:t>TF </a:t>
            </a:r>
            <a:r>
              <a:rPr lang="ru-RU" dirty="0"/>
              <a:t>терма </a:t>
            </a:r>
            <a:r>
              <a:rPr lang="en-US" dirty="0"/>
              <a:t>a – </a:t>
            </a:r>
            <a:r>
              <a:rPr lang="ru-RU" dirty="0"/>
              <a:t>Кол-во раз, когда термин встречается в тексте поделить на количество слов в тексте</a:t>
            </a:r>
          </a:p>
          <a:p>
            <a:r>
              <a:rPr lang="en-US" dirty="0"/>
              <a:t>IDF </a:t>
            </a:r>
            <a:r>
              <a:rPr lang="ru-RU" dirty="0"/>
              <a:t>терма </a:t>
            </a:r>
            <a:r>
              <a:rPr lang="en-US" dirty="0"/>
              <a:t>a – log</a:t>
            </a:r>
            <a:r>
              <a:rPr lang="ru-RU" dirty="0"/>
              <a:t> от общего количества документов поделить на количество документов, в которых встретился терм </a:t>
            </a:r>
            <a:r>
              <a:rPr lang="en-US" dirty="0"/>
              <a:t>a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D6F791-FCCC-4DEA-8C98-7BD94420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27" y="4455906"/>
            <a:ext cx="352074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4EC63-D916-4559-916A-91DFB4B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предобработке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325C4-0D1B-4C24-811E-7044BCAF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  <a:p>
            <a:r>
              <a:rPr lang="ru-RU" dirty="0"/>
              <a:t>Нормализация (</a:t>
            </a:r>
            <a:r>
              <a:rPr lang="ru-RU" dirty="0" err="1"/>
              <a:t>стемминг</a:t>
            </a:r>
            <a:r>
              <a:rPr lang="ru-RU" dirty="0"/>
              <a:t> и лемминг)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Стемминг</a:t>
            </a:r>
            <a:r>
              <a:rPr lang="ru-RU" dirty="0"/>
              <a:t> – процесс нахождения основы слова</a:t>
            </a:r>
          </a:p>
          <a:p>
            <a:pPr marL="0" indent="0">
              <a:buNone/>
            </a:pPr>
            <a:r>
              <a:rPr lang="ru-RU" dirty="0"/>
              <a:t>Лемминг – процесс приведения слова к его нормальной форме (кошками – кошка)</a:t>
            </a:r>
          </a:p>
        </p:txBody>
      </p:sp>
    </p:spTree>
    <p:extLst>
      <p:ext uri="{BB962C8B-B14F-4D97-AF65-F5344CB8AC3E}">
        <p14:creationId xmlns:p14="http://schemas.microsoft.com/office/powerpoint/2010/main" val="302219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49A3E-CE56-4B25-8EBD-F0C3FB2D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Подумайте!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90ABD-647F-4FFA-B35C-35F509D0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Как можно представить слова в тексте, чтобы вычислить расстояние между ними?</a:t>
            </a:r>
          </a:p>
        </p:txBody>
      </p:sp>
    </p:spTree>
    <p:extLst>
      <p:ext uri="{BB962C8B-B14F-4D97-AF65-F5344CB8AC3E}">
        <p14:creationId xmlns:p14="http://schemas.microsoft.com/office/powerpoint/2010/main" val="241764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8D80D-4F58-48BD-9330-2DE42CB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5D31B-23D6-48BE-B2CE-763A1D8B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King – Man + Woman =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007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8D80D-4F58-48BD-9330-2DE42CB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5D31B-23D6-48BE-B2CE-763A1D8B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King – Man + Woman = Queen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71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39F8D-810F-41FD-BE5F-870CBE01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7469D8-6AA8-4CB8-B3A7-D09C707EB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" t="1671" r="3065" b="3860"/>
          <a:stretch/>
        </p:blipFill>
        <p:spPr>
          <a:xfrm>
            <a:off x="3372374" y="1912690"/>
            <a:ext cx="5230932" cy="38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6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26DCC-B7F7-497D-B1B8-ABEB14B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</a:t>
            </a:r>
            <a:r>
              <a:rPr lang="en-US" dirty="0"/>
              <a:t> </a:t>
            </a:r>
            <a:r>
              <a:rPr lang="ru-RU" dirty="0"/>
              <a:t>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CDF3-1722-470C-B416-78282D0D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Рекуррентные нейронные сети – это сети с циклами, которые хорошо подходят для обработки последовательностей</a:t>
            </a:r>
          </a:p>
          <a:p>
            <a:r>
              <a:rPr lang="ru-RU" dirty="0"/>
              <a:t>Используется алгоритм обратного распространения ошибки с поправкой на предыдущие шаги. Называется «алгоритмом обратного распространения ошибки сквозь время» (</a:t>
            </a:r>
            <a:r>
              <a:rPr lang="en-US" dirty="0"/>
              <a:t>Backpropagation Through Time</a:t>
            </a:r>
            <a:r>
              <a:rPr lang="ru-RU" dirty="0"/>
              <a:t>)</a:t>
            </a:r>
          </a:p>
          <a:p>
            <a:r>
              <a:rPr lang="ru-RU" dirty="0"/>
              <a:t>Суть работы заключается в последовательном выполнении одной и той же задачи для каждого элемента последовательности с учетом вычисления предыдущей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15335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87E90-DD11-48BC-986E-E7705F97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04F8-6583-4DED-9AB5-5F2E2D88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Численные представления слов, сохраняющие семантическую связь между ними. </a:t>
            </a:r>
          </a:p>
          <a:p>
            <a:r>
              <a:rPr lang="ru-RU" dirty="0"/>
              <a:t>Собирает статистику о появлении слов, удаляет редкие и частые слова, методами </a:t>
            </a:r>
            <a:r>
              <a:rPr lang="en-US" dirty="0"/>
              <a:t>NN </a:t>
            </a:r>
            <a:r>
              <a:rPr lang="ru-RU" dirty="0"/>
              <a:t>снижает размерность и на выходе дает компактные векторные представления.</a:t>
            </a:r>
          </a:p>
          <a:p>
            <a:r>
              <a:rPr lang="en-US" dirty="0"/>
              <a:t>Word2Vec </a:t>
            </a:r>
            <a:r>
              <a:rPr lang="ru-RU" dirty="0"/>
              <a:t>максимизирует косинусную меру близости между векторами слов</a:t>
            </a:r>
          </a:p>
        </p:txBody>
      </p:sp>
    </p:spTree>
    <p:extLst>
      <p:ext uri="{BB962C8B-B14F-4D97-AF65-F5344CB8AC3E}">
        <p14:creationId xmlns:p14="http://schemas.microsoft.com/office/powerpoint/2010/main" val="357018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D0012-BDF3-4C76-8118-CF9BDE09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04AFB-76C4-4388-8C07-1F2BF69A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Косинусная мера близости – это мера сходства между двумя векторами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9D052C-D8E9-490C-BA8F-D4FA2AF6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10" y="3429000"/>
            <a:ext cx="7274324" cy="165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B9A42-3720-44A1-97A8-9EF34918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6FC38-E1E5-4B73-BC1A-CF6167F1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Два метода перевода слова в вектор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 Bag of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Skip-gram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151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DCF7B-47E8-49EC-A3C8-14784E08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267A3-1D3D-467A-81B9-10FC214B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текст рассматривается окном ширины </a:t>
            </a:r>
            <a:r>
              <a:rPr lang="en-US" dirty="0"/>
              <a:t>2h+1 </a:t>
            </a:r>
            <a:r>
              <a:rPr lang="ru-RU" dirty="0"/>
              <a:t>и в каждом окне нейронная сеть предсказывает центральное слово окна </a:t>
            </a:r>
            <a:r>
              <a:rPr lang="en-US" dirty="0" err="1"/>
              <a:t>w</a:t>
            </a:r>
            <a:r>
              <a:rPr lang="en-US" sz="1600" dirty="0" err="1"/>
              <a:t>t</a:t>
            </a:r>
            <a:r>
              <a:rPr lang="en-US" dirty="0"/>
              <a:t> </a:t>
            </a:r>
            <a:r>
              <a:rPr lang="ru-RU" dirty="0"/>
              <a:t>по всем остальным словам в этом окне. </a:t>
            </a:r>
          </a:p>
        </p:txBody>
      </p:sp>
    </p:spTree>
    <p:extLst>
      <p:ext uri="{BB962C8B-B14F-4D97-AF65-F5344CB8AC3E}">
        <p14:creationId xmlns:p14="http://schemas.microsoft.com/office/powerpoint/2010/main" val="260049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DCF7B-47E8-49EC-A3C8-14784E08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267A3-1D3D-467A-81B9-10FC214B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490" cy="4189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 – </a:t>
            </a:r>
            <a:r>
              <a:rPr lang="ru-RU" dirty="0"/>
              <a:t>количество различных слов в словаре</a:t>
            </a:r>
          </a:p>
          <a:p>
            <a:r>
              <a:rPr lang="en-US" dirty="0"/>
              <a:t>N – </a:t>
            </a:r>
            <a:r>
              <a:rPr lang="ru-RU" dirty="0"/>
              <a:t>длина получаемого вектора</a:t>
            </a:r>
          </a:p>
          <a:p>
            <a:r>
              <a:rPr lang="ru-RU" dirty="0"/>
              <a:t>Три слоя – </a:t>
            </a:r>
            <a:r>
              <a:rPr lang="en-US" dirty="0"/>
              <a:t>Input</a:t>
            </a:r>
            <a:r>
              <a:rPr lang="ru-RU" dirty="0"/>
              <a:t> и </a:t>
            </a:r>
            <a:r>
              <a:rPr lang="en-US" dirty="0"/>
              <a:t>Output </a:t>
            </a:r>
            <a:r>
              <a:rPr lang="ru-RU" dirty="0"/>
              <a:t>по </a:t>
            </a:r>
            <a:r>
              <a:rPr lang="en-US" dirty="0"/>
              <a:t>V </a:t>
            </a:r>
            <a:r>
              <a:rPr lang="ru-RU" dirty="0"/>
              <a:t>нейронов и </a:t>
            </a:r>
            <a:r>
              <a:rPr lang="en-US" dirty="0"/>
              <a:t>Hidden </a:t>
            </a:r>
            <a:r>
              <a:rPr lang="ru-RU" dirty="0"/>
              <a:t>с </a:t>
            </a:r>
            <a:r>
              <a:rPr lang="en-US" dirty="0"/>
              <a:t>N </a:t>
            </a:r>
            <a:r>
              <a:rPr lang="ru-RU" dirty="0"/>
              <a:t>нейронами</a:t>
            </a:r>
          </a:p>
          <a:p>
            <a:r>
              <a:rPr lang="ru-RU" dirty="0"/>
              <a:t>Функция активации –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ru-RU" dirty="0"/>
              <a:t>на выходном и линейная на внутреннем</a:t>
            </a:r>
          </a:p>
          <a:p>
            <a:r>
              <a:rPr lang="ru-RU" dirty="0"/>
              <a:t>Веса – </a:t>
            </a:r>
          </a:p>
          <a:p>
            <a:r>
              <a:rPr lang="ru-RU" dirty="0"/>
              <a:t>Вектор выходов нейронов  -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7969DF-FD73-4B96-AFB5-1B44D67B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68" y="1690688"/>
            <a:ext cx="4780964" cy="30658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14173-CB15-4743-A20A-49F845B5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92" y="5068758"/>
            <a:ext cx="1559731" cy="3869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A8C82B-928F-4258-B2D1-EC1E1CAA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837" y="5534762"/>
            <a:ext cx="1527731" cy="4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DCF7B-47E8-49EC-A3C8-14784E08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267A3-1D3D-467A-81B9-10FC214B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490" cy="4751344"/>
          </a:xfrm>
        </p:spPr>
        <p:txBody>
          <a:bodyPr>
            <a:normAutofit/>
          </a:bodyPr>
          <a:lstStyle/>
          <a:p>
            <a:r>
              <a:rPr lang="ru-RU" dirty="0"/>
              <a:t>Выходной сигнал для </a:t>
            </a:r>
            <a:r>
              <a:rPr lang="en-US" dirty="0"/>
              <a:t>j-</a:t>
            </a:r>
            <a:r>
              <a:rPr lang="ru-RU" dirty="0"/>
              <a:t>ого нейрона на выходном уровне – </a:t>
            </a:r>
          </a:p>
          <a:p>
            <a:r>
              <a:rPr lang="ru-RU" dirty="0"/>
              <a:t>Если на выходном уровне </a:t>
            </a:r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ru-RU" dirty="0"/>
              <a:t>то выходной сигнал на </a:t>
            </a:r>
            <a:r>
              <a:rPr lang="en-US" dirty="0"/>
              <a:t>j-</a:t>
            </a:r>
            <a:r>
              <a:rPr lang="ru-RU" dirty="0"/>
              <a:t>ом нейроне выходного слоя выглядит так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скрытом уровне –</a:t>
            </a:r>
          </a:p>
          <a:p>
            <a:r>
              <a:rPr lang="ru-RU" dirty="0"/>
              <a:t> На выходе -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7969DF-FD73-4B96-AFB5-1B44D67B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68" y="1690688"/>
            <a:ext cx="4780964" cy="3065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43072-95FB-482E-B6FC-6D3CE13C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43" y="2151725"/>
            <a:ext cx="1267285" cy="5495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B78C68-F513-45F7-8A7D-29F749399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803" y="4345924"/>
            <a:ext cx="3539205" cy="9726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FBA1E8-7890-4BE9-AC9A-BACBA030E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60" y="5391998"/>
            <a:ext cx="2485962" cy="5495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F9D1D6-E1CF-4F6F-B6C9-C771B5679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368" y="5979252"/>
            <a:ext cx="4541914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F5FF-E7ED-4AC4-9E70-7ED4BB4B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B7732-CA83-47B1-80DE-914D7C2B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skip-gram </a:t>
            </a:r>
            <a:r>
              <a:rPr lang="ru-RU" dirty="0"/>
              <a:t>заключается в просмотре всего текста окном </a:t>
            </a:r>
            <a:r>
              <a:rPr lang="en-US" dirty="0"/>
              <a:t>2h+1</a:t>
            </a:r>
            <a:r>
              <a:rPr lang="ru-RU" dirty="0"/>
              <a:t> где в каждом окне сеть предсказывает слова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B569A-A2E0-4D85-9E85-1F5098A0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3" y="2984743"/>
            <a:ext cx="337595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2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219C-F1CC-42B8-BF67-0C76D8F0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5B2BA-3BFD-4D7F-82CC-DFC4CBCA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как и у </a:t>
            </a:r>
            <a:r>
              <a:rPr lang="en-US" dirty="0"/>
              <a:t>Word2Vec</a:t>
            </a:r>
            <a:r>
              <a:rPr lang="ru-RU" dirty="0"/>
              <a:t> – на основе статистической информации о слове в данных составить соответствующий вектор фиксированной длины</a:t>
            </a:r>
          </a:p>
          <a:p>
            <a:r>
              <a:rPr lang="ru-RU" dirty="0"/>
              <a:t>Объем словаря равен </a:t>
            </a:r>
            <a:r>
              <a:rPr lang="en-US" dirty="0"/>
              <a:t>V</a:t>
            </a:r>
            <a:r>
              <a:rPr lang="ru-RU" dirty="0"/>
              <a:t>. Все слова нумеруются от 1 до </a:t>
            </a:r>
            <a:r>
              <a:rPr lang="en-US" dirty="0"/>
              <a:t>V</a:t>
            </a:r>
          </a:p>
          <a:p>
            <a:r>
              <a:rPr lang="ru-RU" dirty="0"/>
              <a:t>Составляется матрица слово-слово, где </a:t>
            </a:r>
            <a:r>
              <a:rPr lang="en-US" dirty="0" err="1"/>
              <a:t>x</a:t>
            </a:r>
            <a:r>
              <a:rPr lang="en-US" sz="1600" dirty="0" err="1"/>
              <a:t>ij</a:t>
            </a:r>
            <a:r>
              <a:rPr lang="en-US" dirty="0"/>
              <a:t> – </a:t>
            </a:r>
            <a:r>
              <a:rPr lang="ru-RU" dirty="0"/>
              <a:t>количество раз, когда слово </a:t>
            </a:r>
            <a:r>
              <a:rPr lang="en-US" dirty="0"/>
              <a:t>i </a:t>
            </a:r>
            <a:r>
              <a:rPr lang="ru-RU" dirty="0"/>
              <a:t>встречается в контексте слова </a:t>
            </a:r>
            <a:r>
              <a:rPr lang="en-US" dirty="0"/>
              <a:t>j. </a:t>
            </a:r>
            <a:endParaRPr lang="ru-RU" dirty="0"/>
          </a:p>
          <a:p>
            <a:r>
              <a:rPr lang="en-US" dirty="0"/>
              <a:t>X</a:t>
            </a:r>
            <a:r>
              <a:rPr lang="en-US" sz="1600" dirty="0"/>
              <a:t>i</a:t>
            </a:r>
            <a:r>
              <a:rPr lang="en-US" dirty="0"/>
              <a:t> – </a:t>
            </a:r>
            <a:r>
              <a:rPr lang="ru-RU" dirty="0"/>
              <a:t>сумма строки. Вероятность слова по контексту будем считать как </a:t>
            </a:r>
            <a:r>
              <a:rPr lang="en-US" dirty="0" err="1"/>
              <a:t>x</a:t>
            </a:r>
            <a:r>
              <a:rPr lang="en-US" sz="1600" dirty="0" err="1"/>
              <a:t>ij</a:t>
            </a:r>
            <a:r>
              <a:rPr lang="en-US" dirty="0"/>
              <a:t>/ X</a:t>
            </a:r>
            <a:r>
              <a:rPr lang="en-US" sz="1600" dirty="0"/>
              <a:t>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4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219C-F1CC-42B8-BF67-0C76D8F0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5B2BA-3BFD-4D7F-82CC-DFC4CBCA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Построим функцию, которая показывала бы, какое из слов </a:t>
            </a:r>
            <a:r>
              <a:rPr lang="en-US" dirty="0"/>
              <a:t>I </a:t>
            </a:r>
            <a:r>
              <a:rPr lang="ru-RU" dirty="0"/>
              <a:t>или </a:t>
            </a:r>
            <a:r>
              <a:rPr lang="en-US" dirty="0"/>
              <a:t>j </a:t>
            </a:r>
            <a:r>
              <a:rPr lang="ru-RU" dirty="0"/>
              <a:t>более вероятно встретится в контексте слова </a:t>
            </a:r>
            <a:r>
              <a:rPr lang="en-US" dirty="0"/>
              <a:t>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 будем использовать следующую функцию потерь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F649A3-5C0E-410A-A3E0-D69E690D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00" y="2902203"/>
            <a:ext cx="10323600" cy="10990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8947B4-DBF9-4285-8C75-45753924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34" y="4944522"/>
            <a:ext cx="8337931" cy="10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45474-BB74-493C-93E8-E2CDE776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Transformer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8A745E0-8FE0-40FD-A437-D0B665E8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09" y="1321558"/>
            <a:ext cx="3496796" cy="53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1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26DCC-B7F7-497D-B1B8-ABEB14B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</a:t>
            </a:r>
            <a:r>
              <a:rPr lang="en-US" dirty="0"/>
              <a:t> </a:t>
            </a:r>
            <a:r>
              <a:rPr lang="ru-RU" dirty="0"/>
              <a:t>нейронные сети</a:t>
            </a:r>
          </a:p>
        </p:txBody>
      </p:sp>
      <p:pic>
        <p:nvPicPr>
          <p:cNvPr id="2050" name="Picture 2" descr="Рекуррентная нейронная сеть и ее развертка (unfolding)">
            <a:extLst>
              <a:ext uri="{FF2B5EF4-FFF2-40B4-BE49-F238E27FC236}">
                <a16:creationId xmlns:a16="http://schemas.microsoft.com/office/drawing/2014/main" id="{F6E6AD8B-FDA4-4BDF-8887-4352C8F5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90" y="1909762"/>
            <a:ext cx="9230620" cy="37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9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9DA258-589A-43F6-A856-936B898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сети на основе трансформеров</a:t>
            </a:r>
          </a:p>
        </p:txBody>
      </p:sp>
      <p:pic>
        <p:nvPicPr>
          <p:cNvPr id="10242" name="Picture 2" descr="GPT-2 в картинках (визуализация языковых моделей Трансформера) / Хабр">
            <a:extLst>
              <a:ext uri="{FF2B5EF4-FFF2-40B4-BE49-F238E27FC236}">
                <a16:creationId xmlns:a16="http://schemas.microsoft.com/office/drawing/2014/main" id="{58DC6C46-24E9-4A05-8887-4FA6EA21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566"/>
            <a:ext cx="121920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378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3F111-0EE9-49D3-84CF-170B3EA1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текстами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AC24-17BA-4E71-9918-1F85651D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Ipavlov</a:t>
            </a:r>
            <a:endParaRPr lang="en-US" dirty="0"/>
          </a:p>
          <a:p>
            <a:r>
              <a:rPr lang="en-US" dirty="0"/>
              <a:t>Pymography2</a:t>
            </a:r>
          </a:p>
          <a:p>
            <a:r>
              <a:rPr lang="en-US" dirty="0"/>
              <a:t>Natasha</a:t>
            </a:r>
          </a:p>
          <a:p>
            <a:r>
              <a:rPr lang="en-US" dirty="0"/>
              <a:t>Genism</a:t>
            </a:r>
          </a:p>
          <a:p>
            <a:r>
              <a:rPr lang="en-US" dirty="0" err="1"/>
              <a:t>BigARTM</a:t>
            </a:r>
            <a:endParaRPr lang="en-US" dirty="0"/>
          </a:p>
          <a:p>
            <a:r>
              <a:rPr lang="en-US" dirty="0"/>
              <a:t>transformers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402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A7878-F3D3-4A7B-94FB-717193EB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статьи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60128-EA65-474D-B198-118F33F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https://adventuresinmachinelearning.com/keras-lstm-tutorial/</a:t>
            </a:r>
            <a:endParaRPr lang="ru-RU" dirty="0"/>
          </a:p>
          <a:p>
            <a:r>
              <a:rPr lang="en-US" dirty="0">
                <a:hlinkClick r:id="rId3"/>
              </a:rPr>
              <a:t>https://keras.io/api/layers/recurrent_layers</a:t>
            </a:r>
            <a:endParaRPr lang="ru-RU" dirty="0"/>
          </a:p>
          <a:p>
            <a:r>
              <a:rPr lang="en-US" dirty="0">
                <a:hlinkClick r:id="rId4"/>
              </a:rPr>
              <a:t>https://habr.com/ru/post/487808/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103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DF5AC-0496-44CE-9E13-8A6BB027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12479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109775D-2136-4048-A41B-8AA248E23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5741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26DCC-B7F7-497D-B1B8-ABEB14B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в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3074" name="Picture 2" descr="Рекуррентная нейронная сеть цикл">
            <a:extLst>
              <a:ext uri="{FF2B5EF4-FFF2-40B4-BE49-F238E27FC236}">
                <a16:creationId xmlns:a16="http://schemas.microsoft.com/office/drawing/2014/main" id="{920F2F3C-D62D-4A6F-8B2C-F297F0C7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6730"/>
            <a:ext cx="2590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8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26DCC-B7F7-497D-B1B8-ABEB14B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в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4098" name="Picture 2" descr="Развертка цикла в РНС">
            <a:extLst>
              <a:ext uri="{FF2B5EF4-FFF2-40B4-BE49-F238E27FC236}">
                <a16:creationId xmlns:a16="http://schemas.microsoft.com/office/drawing/2014/main" id="{4A627A5F-2BDD-4246-B1AF-072733B4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94" y="2428919"/>
            <a:ext cx="9320211" cy="24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9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D2000-DA28-4F88-B6F1-8E98C037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</a:t>
            </a:r>
            <a:r>
              <a:rPr lang="en-US" dirty="0"/>
              <a:t>RNN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63D7B-E570-46F7-9710-C0137590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  <a:p>
            <a:r>
              <a:rPr lang="ru-RU" dirty="0"/>
              <a:t>Анализ временных рядов</a:t>
            </a:r>
          </a:p>
          <a:p>
            <a:r>
              <a:rPr lang="ru-RU" dirty="0"/>
              <a:t>Анализ естественного языка</a:t>
            </a:r>
          </a:p>
          <a:p>
            <a:r>
              <a:rPr lang="ru-RU" dirty="0"/>
              <a:t>Анализ и кодирование звука</a:t>
            </a:r>
          </a:p>
          <a:p>
            <a:r>
              <a:rPr lang="ru-RU" dirty="0"/>
              <a:t>Анализ и операции с видео</a:t>
            </a:r>
          </a:p>
          <a:p>
            <a:r>
              <a:rPr lang="ru-RU" dirty="0"/>
              <a:t>Распознавание речи</a:t>
            </a:r>
          </a:p>
          <a:p>
            <a:r>
              <a:rPr lang="ru-RU" dirty="0"/>
              <a:t>Генерация описания изображений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46F30-AE89-4538-B7BA-D1AD18C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 для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1A0D9-30E5-480C-961A-B1894028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  <a:p>
            <a:r>
              <a:rPr lang="ru-RU" dirty="0"/>
              <a:t>Классификация текста</a:t>
            </a:r>
          </a:p>
          <a:p>
            <a:r>
              <a:rPr lang="ru-RU" dirty="0"/>
              <a:t>Выделение сущностей в тексте (</a:t>
            </a:r>
            <a:r>
              <a:rPr lang="en-US" dirty="0"/>
              <a:t>Named Entity Recognition)</a:t>
            </a:r>
            <a:endParaRPr lang="ru-RU" dirty="0"/>
          </a:p>
          <a:p>
            <a:r>
              <a:rPr lang="ru-RU" dirty="0"/>
              <a:t>Анализ тональности текста</a:t>
            </a:r>
          </a:p>
          <a:p>
            <a:r>
              <a:rPr lang="ru-RU" dirty="0"/>
              <a:t>Генерация текста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45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5E70E-C8C7-4C30-8FDB-3837AD6E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RNN </a:t>
            </a:r>
            <a:r>
              <a:rPr lang="ru-RU" dirty="0"/>
              <a:t>для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CC3AD-F6AF-45D6-A2D4-2D1ED369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Рекурсивная сеть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GRU</a:t>
            </a:r>
          </a:p>
          <a:p>
            <a:r>
              <a:rPr lang="en-US" dirty="0" err="1"/>
              <a:t>GLoVe</a:t>
            </a:r>
            <a:endParaRPr lang="en-US" dirty="0"/>
          </a:p>
          <a:p>
            <a:r>
              <a:rPr lang="en-US" dirty="0"/>
              <a:t>Word2Vec</a:t>
            </a:r>
            <a:endParaRPr lang="ru-RU" dirty="0"/>
          </a:p>
          <a:p>
            <a:r>
              <a:rPr lang="en-US" dirty="0"/>
              <a:t>GPT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180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1002</Words>
  <Application>Microsoft Office PowerPoint</Application>
  <PresentationFormat>Широкоэкранный</PresentationFormat>
  <Paragraphs>169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Тема Office</vt:lpstr>
      <vt:lpstr>Рекуррентные нейронные сети</vt:lpstr>
      <vt:lpstr>Вспомним, что такое нейронная сеть</vt:lpstr>
      <vt:lpstr>Рекуррентные нейронные сети</vt:lpstr>
      <vt:lpstr>Рекуррентные нейронные сети</vt:lpstr>
      <vt:lpstr>Циклы в RNN</vt:lpstr>
      <vt:lpstr>Циклы в RNN</vt:lpstr>
      <vt:lpstr>Задачи для RNN</vt:lpstr>
      <vt:lpstr>Нейронные сети для текста</vt:lpstr>
      <vt:lpstr>Виды RNN для текста</vt:lpstr>
      <vt:lpstr>Основные идеи</vt:lpstr>
      <vt:lpstr>Проблема долгосрочных связей</vt:lpstr>
      <vt:lpstr>Проблема долгосрочных связей</vt:lpstr>
      <vt:lpstr>Проблема долгосрочных связей</vt:lpstr>
      <vt:lpstr>Проблема долгосрочных связей</vt:lpstr>
      <vt:lpstr>Проблема долгосрочных связей</vt:lpstr>
      <vt:lpstr>LSTM (Long-Short-term Memory)</vt:lpstr>
      <vt:lpstr>LSTM</vt:lpstr>
      <vt:lpstr>Принцип работы LSTM</vt:lpstr>
      <vt:lpstr>Принцип работы LSTM</vt:lpstr>
      <vt:lpstr>LSTM</vt:lpstr>
      <vt:lpstr>LSTM</vt:lpstr>
      <vt:lpstr>GRU</vt:lpstr>
      <vt:lpstr>Bag of words</vt:lpstr>
      <vt:lpstr>TF-IDF</vt:lpstr>
      <vt:lpstr>Подходы к предобработке текста</vt:lpstr>
      <vt:lpstr>Подумайте!</vt:lpstr>
      <vt:lpstr>Word2Vec</vt:lpstr>
      <vt:lpstr>Word2Vec</vt:lpstr>
      <vt:lpstr>Word2Vec</vt:lpstr>
      <vt:lpstr>Word2Vec</vt:lpstr>
      <vt:lpstr>Word2Vec</vt:lpstr>
      <vt:lpstr>Word2Vec</vt:lpstr>
      <vt:lpstr>CBOW</vt:lpstr>
      <vt:lpstr>CBOW</vt:lpstr>
      <vt:lpstr>CBOW</vt:lpstr>
      <vt:lpstr>Skip-gram</vt:lpstr>
      <vt:lpstr>GLoVe</vt:lpstr>
      <vt:lpstr>GLoVe</vt:lpstr>
      <vt:lpstr>Архитектура Transformer</vt:lpstr>
      <vt:lpstr>Различные сети на основе трансформеров</vt:lpstr>
      <vt:lpstr>Библиотеки для работы с текстами</vt:lpstr>
      <vt:lpstr>Интересные статьи</vt:lpstr>
      <vt:lpstr>Внимание!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нейронные сети</dc:title>
  <dc:creator>Maxim Eremin</dc:creator>
  <cp:lastModifiedBy>Maxim Eremin</cp:lastModifiedBy>
  <cp:revision>27</cp:revision>
  <dcterms:created xsi:type="dcterms:W3CDTF">2020-05-15T08:30:16Z</dcterms:created>
  <dcterms:modified xsi:type="dcterms:W3CDTF">2020-05-15T22:04:39Z</dcterms:modified>
</cp:coreProperties>
</file>