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8" r:id="rId11"/>
    <p:sldId id="266" r:id="rId12"/>
    <p:sldId id="267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6E5F0-07D5-4C8A-B25D-431D749FBA03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0E41D-4902-4071-BC9B-DC7124D7711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65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34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898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424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840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40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231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95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6871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36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753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65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B2D8-A9A4-4CD0-90E7-A01C962F4B8D}" type="datetimeFigureOut">
              <a:rPr lang="ru-RU" smtClean="0"/>
              <a:pPr/>
              <a:t>11.09.2019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924B-B00C-43E7-9703-4EF22AF583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1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Национальные информационные ресурсы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622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</a:t>
            </a:r>
            <a:r>
              <a:rPr lang="ru-RU" dirty="0" smtClean="0"/>
              <a:t>нформация государственных структур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Государственные органы в ходе своей деятельности создают и накапливают огромные массивы информации. 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1266" name="Picture 2" descr="Image result for указ президента Республики Беларус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36326"/>
            <a:ext cx="3505200" cy="30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6326"/>
            <a:ext cx="422612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ru-RU" dirty="0" smtClean="0"/>
              <a:t>Отраслевая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/>
              <a:t>Свои отраслевые информационные ресурсы имеются у любой социальной, промышленной, аграрной и иной сферы общества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Огромны информационные ресурсы оборонной сферы, системы образования и т. д.</a:t>
            </a:r>
          </a:p>
          <a:p>
            <a:endParaRPr lang="ru-RU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922" b="32747"/>
          <a:stretch/>
        </p:blipFill>
        <p:spPr bwMode="auto">
          <a:xfrm>
            <a:off x="765699" y="3429000"/>
            <a:ext cx="7620000" cy="310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9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Финансовая и экономическая информация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09600" y="1447801"/>
            <a:ext cx="8001000" cy="2438400"/>
          </a:xfrm>
        </p:spPr>
        <p:txBody>
          <a:bodyPr/>
          <a:lstStyle/>
          <a:p>
            <a:r>
              <a:rPr lang="ru-RU" dirty="0" smtClean="0"/>
              <a:t>информация </a:t>
            </a:r>
            <a:r>
              <a:rPr lang="ru-RU" dirty="0"/>
              <a:t>о финансовом состоянии, результатах деятельности и изменении финансового состояния </a:t>
            </a:r>
            <a:r>
              <a:rPr lang="ru-RU" dirty="0" smtClean="0"/>
              <a:t>предприятия</a:t>
            </a:r>
          </a:p>
          <a:p>
            <a:r>
              <a:rPr lang="ru-RU" dirty="0" smtClean="0"/>
              <a:t>необходима при </a:t>
            </a:r>
            <a:r>
              <a:rPr lang="ru-RU" dirty="0"/>
              <a:t>принятии экономических </a:t>
            </a:r>
            <a:r>
              <a:rPr lang="ru-RU" dirty="0" smtClean="0"/>
              <a:t>решений </a:t>
            </a:r>
            <a:endParaRPr lang="ru-RU" dirty="0"/>
          </a:p>
        </p:txBody>
      </p:sp>
      <p:sp>
        <p:nvSpPr>
          <p:cNvPr id="7" name="AutoShape 4" descr="Image result for финанс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4267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4800"/>
            <a:ext cx="31656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71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Информация о природных ресурсах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Это информация о минеральных, земельных,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л</a:t>
            </a:r>
            <a:r>
              <a:rPr lang="ru-RU" dirty="0" smtClean="0"/>
              <a:t>есных, водных запасах, ресурсах </a:t>
            </a:r>
            <a:r>
              <a:rPr lang="ru-RU" dirty="0"/>
              <a:t>Мирового океана</a:t>
            </a:r>
          </a:p>
          <a:p>
            <a:endParaRPr lang="ru-RU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5362852" cy="348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23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</a:t>
            </a:r>
            <a:r>
              <a:rPr lang="ru-RU" dirty="0" smtClean="0"/>
              <a:t>нформация предприятий и учреждений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828800"/>
          </a:xfrm>
        </p:spPr>
        <p:txBody>
          <a:bodyPr/>
          <a:lstStyle/>
          <a:p>
            <a:pPr algn="just"/>
            <a:r>
              <a:rPr lang="ru-RU" dirty="0" smtClean="0"/>
              <a:t>Свои информационные ресурсы есть у любого предприятия, учреждения, учебного заведения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94171"/>
            <a:ext cx="23717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12" t="4578" r="2356" b="3330"/>
          <a:stretch/>
        </p:blipFill>
        <p:spPr bwMode="auto">
          <a:xfrm>
            <a:off x="5029200" y="3124200"/>
            <a:ext cx="3764132" cy="257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581400"/>
            <a:ext cx="229847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99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национальных информационных ресурсов РБ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92"/>
                <a:gridCol w="5257808"/>
              </a:tblGrid>
              <a:tr h="480683">
                <a:tc>
                  <a:txBody>
                    <a:bodyPr/>
                    <a:lstStyle/>
                    <a:p>
                      <a:r>
                        <a:rPr lang="en-US" dirty="0" smtClean="0"/>
                        <a:t>http://nlb.by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Национальная библиотека Республики Беларусь</a:t>
                      </a:r>
                      <a:endParaRPr lang="ru-RU" dirty="0"/>
                    </a:p>
                  </a:txBody>
                  <a:tcPr/>
                </a:tc>
              </a:tr>
              <a:tr h="480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http://rlst.org.by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Республиканская научно-техническая библиотека</a:t>
                      </a:r>
                      <a:endParaRPr lang="ru-RU" dirty="0"/>
                    </a:p>
                  </a:txBody>
                  <a:tcPr/>
                </a:tc>
              </a:tr>
              <a:tr h="480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http://archives.gov.by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Архивы Беларуси</a:t>
                      </a:r>
                      <a:endParaRPr lang="ru-RU" dirty="0"/>
                    </a:p>
                  </a:txBody>
                  <a:tcPr/>
                </a:tc>
              </a:tr>
              <a:tr h="82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http://pravo.by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Национальный правовой интернет-портал Республики Беларусь</a:t>
                      </a:r>
                      <a:endParaRPr lang="ru-RU" dirty="0"/>
                    </a:p>
                  </a:txBody>
                  <a:tcPr/>
                </a:tc>
              </a:tr>
              <a:tr h="82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http://president.gov.by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Официальный интернет-портал Президента Республики Беларусь</a:t>
                      </a:r>
                      <a:endParaRPr lang="ru-RU" dirty="0"/>
                    </a:p>
                  </a:txBody>
                  <a:tcPr/>
                </a:tc>
              </a:tr>
              <a:tr h="480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http://kodeksy-by.com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Сборник кодексов и законов </a:t>
                      </a:r>
                      <a:r>
                        <a:rPr lang="ru-RU" dirty="0" smtClean="0"/>
                        <a:t>Республики Беларусь</a:t>
                      </a:r>
                      <a:endParaRPr lang="ru-RU" dirty="0"/>
                    </a:p>
                  </a:txBody>
                  <a:tcPr/>
                </a:tc>
              </a:tr>
              <a:tr h="480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http://edu.gov.by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Министерство образования </a:t>
                      </a:r>
                      <a:r>
                        <a:rPr lang="ru-RU" dirty="0" smtClean="0"/>
                        <a:t>Республики Беларусь</a:t>
                      </a:r>
                      <a:endParaRPr lang="ru-RU" dirty="0"/>
                    </a:p>
                  </a:txBody>
                  <a:tcPr/>
                </a:tc>
              </a:tr>
              <a:tr h="480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http://belarus.by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Официальный сайт </a:t>
                      </a:r>
                      <a:r>
                        <a:rPr lang="ru-RU" dirty="0" smtClean="0"/>
                        <a:t>Республики Беларусь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Национальные информационные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13680"/>
            <a:ext cx="8229600" cy="4525963"/>
          </a:xfrm>
        </p:spPr>
        <p:txBody>
          <a:bodyPr/>
          <a:lstStyle/>
          <a:p>
            <a:r>
              <a:rPr lang="ru-RU" dirty="0" smtClean="0"/>
              <a:t>Любое государство, общество, предприятие или частное лицо имеет определенные ресурсы, необходимые для его жизнедеятельности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33762"/>
            <a:ext cx="361473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3692" y="3776662"/>
            <a:ext cx="376766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03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 общества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Ресурс</a:t>
            </a:r>
            <a:r>
              <a:rPr lang="ru-RU" dirty="0" smtClean="0"/>
              <a:t> – средство, обработав которое можно получить желаемый результат.</a:t>
            </a:r>
          </a:p>
          <a:p>
            <a:pPr marL="0" indent="0">
              <a:buNone/>
            </a:pPr>
            <a:r>
              <a:rPr lang="ru-RU" b="1" dirty="0" smtClean="0"/>
              <a:t>Ресурсы общества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Материальные</a:t>
            </a:r>
          </a:p>
          <a:p>
            <a:r>
              <a:rPr lang="ru-RU" dirty="0" smtClean="0"/>
              <a:t>Природные (сырьевые)</a:t>
            </a:r>
          </a:p>
          <a:p>
            <a:r>
              <a:rPr lang="ru-RU" dirty="0" smtClean="0"/>
              <a:t>Энергетические</a:t>
            </a:r>
          </a:p>
          <a:p>
            <a:r>
              <a:rPr lang="ru-RU" dirty="0" smtClean="0"/>
              <a:t>Трудовые</a:t>
            </a:r>
          </a:p>
          <a:p>
            <a:r>
              <a:rPr lang="ru-RU" dirty="0" smtClean="0"/>
              <a:t>Финансовые</a:t>
            </a:r>
          </a:p>
          <a:p>
            <a:pPr algn="just"/>
            <a:r>
              <a:rPr lang="ru-RU" b="1" dirty="0" smtClean="0"/>
              <a:t>Информационные</a:t>
            </a:r>
            <a:r>
              <a:rPr lang="ru-RU" dirty="0" smtClean="0"/>
              <a:t> – документы, в том числе в библиотеках, архивах, фондах, банках данных и др. информационных системах</a:t>
            </a:r>
          </a:p>
          <a:p>
            <a:endParaRPr lang="ru-RU" dirty="0"/>
          </a:p>
        </p:txBody>
      </p:sp>
      <p:pic>
        <p:nvPicPr>
          <p:cNvPr id="5122" name="Picture 2" descr="Image result for информационное общество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4286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200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Информационные ресурсы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Информационные ресурсы – </a:t>
            </a:r>
            <a:r>
              <a:rPr lang="ru-RU" dirty="0"/>
              <a:t>это</a:t>
            </a:r>
            <a:r>
              <a:rPr lang="ru-RU" b="1" dirty="0"/>
              <a:t> </a:t>
            </a:r>
            <a:r>
              <a:rPr lang="ru-RU" dirty="0"/>
              <a:t>все научно-технические знания, произведения литературы и искусства, множество иной информации общественно-государственной значимости, зафиксированной в любой форме, на любом носителе информации. </a:t>
            </a:r>
          </a:p>
          <a:p>
            <a:r>
              <a:rPr lang="ru-RU" dirty="0"/>
              <a:t>Всякий ресурс, кроме информационного, после его использования исчезает. Информационными ресурсами можно пользоваться </a:t>
            </a:r>
            <a:r>
              <a:rPr lang="ru-RU" b="1" dirty="0" smtClean="0"/>
              <a:t>многократно</a:t>
            </a:r>
            <a:endParaRPr lang="ru-RU" dirty="0"/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81600"/>
            <a:ext cx="28860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704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Примеры национальных информационных ресурсов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библиотечные </a:t>
            </a:r>
            <a:r>
              <a:rPr lang="ru-RU" dirty="0"/>
              <a:t>ресурсы;</a:t>
            </a:r>
          </a:p>
          <a:p>
            <a:r>
              <a:rPr lang="ru-RU" dirty="0" smtClean="0"/>
              <a:t>архивные </a:t>
            </a:r>
            <a:r>
              <a:rPr lang="ru-RU" dirty="0"/>
              <a:t>ресурсы;</a:t>
            </a:r>
          </a:p>
          <a:p>
            <a:r>
              <a:rPr lang="ru-RU" dirty="0" smtClean="0"/>
              <a:t>научно-техническая </a:t>
            </a:r>
            <a:r>
              <a:rPr lang="ru-RU" dirty="0"/>
              <a:t>информация;</a:t>
            </a:r>
          </a:p>
          <a:p>
            <a:r>
              <a:rPr lang="ru-RU" dirty="0" smtClean="0"/>
              <a:t>правовая </a:t>
            </a:r>
            <a:r>
              <a:rPr lang="ru-RU" dirty="0"/>
              <a:t>информация;</a:t>
            </a:r>
          </a:p>
          <a:p>
            <a:r>
              <a:rPr lang="ru-RU" dirty="0" smtClean="0"/>
              <a:t>информация </a:t>
            </a:r>
            <a:r>
              <a:rPr lang="ru-RU" dirty="0"/>
              <a:t>государственных структур;</a:t>
            </a:r>
          </a:p>
          <a:p>
            <a:r>
              <a:rPr lang="ru-RU" dirty="0" smtClean="0"/>
              <a:t>отраслевая </a:t>
            </a:r>
            <a:r>
              <a:rPr lang="ru-RU" dirty="0"/>
              <a:t>информация;</a:t>
            </a:r>
          </a:p>
          <a:p>
            <a:r>
              <a:rPr lang="ru-RU" dirty="0" smtClean="0"/>
              <a:t>финансовая </a:t>
            </a:r>
            <a:r>
              <a:rPr lang="ru-RU" dirty="0"/>
              <a:t>и экономическая информация;</a:t>
            </a:r>
          </a:p>
          <a:p>
            <a:r>
              <a:rPr lang="ru-RU" dirty="0" smtClean="0"/>
              <a:t>информация </a:t>
            </a:r>
            <a:r>
              <a:rPr lang="ru-RU" dirty="0"/>
              <a:t>о природных ресурсах;</a:t>
            </a:r>
          </a:p>
          <a:p>
            <a:r>
              <a:rPr lang="ru-RU" dirty="0" smtClean="0"/>
              <a:t>информация </a:t>
            </a:r>
            <a:r>
              <a:rPr lang="ru-RU" dirty="0"/>
              <a:t>предприятий и </a:t>
            </a:r>
            <a:r>
              <a:rPr lang="ru-RU" dirty="0" smtClean="0"/>
              <a:t>учреждений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048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</a:t>
            </a:r>
            <a:r>
              <a:rPr lang="ru-RU" dirty="0" smtClean="0"/>
              <a:t>иблиотечные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75" y="1371600"/>
            <a:ext cx="8229600" cy="3048000"/>
          </a:xfrm>
        </p:spPr>
        <p:txBody>
          <a:bodyPr/>
          <a:lstStyle/>
          <a:p>
            <a:r>
              <a:rPr lang="ru-RU" dirty="0"/>
              <a:t>Огромные информационные ресурсы скрыты в </a:t>
            </a:r>
            <a:r>
              <a:rPr lang="ru-RU" b="1" dirty="0"/>
              <a:t>библиотеках</a:t>
            </a:r>
            <a:r>
              <a:rPr lang="ru-RU" dirty="0"/>
              <a:t>. Доминируют традиционные (бумажные) формы их представления, но все больше библиотечных ресурсов в последние годы переводится на цифровую </a:t>
            </a:r>
            <a:r>
              <a:rPr lang="ru-RU" dirty="0" smtClean="0"/>
              <a:t>основу</a:t>
            </a:r>
            <a:endParaRPr lang="ru-RU" dirty="0"/>
          </a:p>
        </p:txBody>
      </p:sp>
      <p:sp>
        <p:nvSpPr>
          <p:cNvPr id="4" name="AutoShape 2" descr="Image result for библиоте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5" descr="Image result for библиоте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816" y="4419600"/>
            <a:ext cx="2879324" cy="21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" descr="Image result for цифровая библиотека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0500" y="4332488"/>
            <a:ext cx="4237700" cy="23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3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75" y="1816800"/>
            <a:ext cx="8229600" cy="2971800"/>
          </a:xfrm>
        </p:spPr>
        <p:txBody>
          <a:bodyPr/>
          <a:lstStyle/>
          <a:p>
            <a:r>
              <a:rPr lang="ru-RU" b="1" dirty="0" smtClean="0"/>
              <a:t>Архивные ресурсы </a:t>
            </a:r>
            <a:r>
              <a:rPr lang="ru-RU" dirty="0" smtClean="0"/>
              <a:t>скрывают материалы, связанные с </a:t>
            </a:r>
            <a:r>
              <a:rPr lang="ru-RU" dirty="0"/>
              <a:t>историей и культурой страны. Объемы архивных материалов огромны и накапливаются часто быстрее, чем их </a:t>
            </a:r>
            <a:r>
              <a:rPr lang="ru-RU" dirty="0" smtClean="0"/>
              <a:t>удается обрабатывать</a:t>
            </a:r>
            <a:endParaRPr lang="ru-RU" dirty="0"/>
          </a:p>
        </p:txBody>
      </p:sp>
      <p:sp>
        <p:nvSpPr>
          <p:cNvPr id="4" name="AutoShape 2" descr="Image result for архив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385" y="4381500"/>
            <a:ext cx="3714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Image result for архив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5507"/>
            <a:ext cx="7620000" cy="159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15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58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Научно-техническая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ru-RU" dirty="0"/>
              <a:t>Во всех развитых странах существуют специализированные системы </a:t>
            </a:r>
            <a:r>
              <a:rPr lang="ru-RU" b="1" dirty="0"/>
              <a:t>научно-технической информации</a:t>
            </a:r>
            <a:r>
              <a:rPr lang="ru-RU" dirty="0"/>
              <a:t>. Они включают многочисленные специальные издания, патентные службы и т. д.</a:t>
            </a:r>
          </a:p>
          <a:p>
            <a:r>
              <a:rPr lang="ru-RU" dirty="0"/>
              <a:t>Информация такого рода часто является дорогостоящим </a:t>
            </a:r>
            <a:r>
              <a:rPr lang="ru-RU" dirty="0" smtClean="0"/>
              <a:t>товаром</a:t>
            </a:r>
            <a:endParaRPr lang="ru-RU" dirty="0"/>
          </a:p>
          <a:p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6800"/>
            <a:ext cx="292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11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равовая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Своды законов, кодексы, нормативные акты, другие виды правовой информации — без этого не может жить ни одно </a:t>
            </a:r>
            <a:r>
              <a:rPr lang="ru-RU" dirty="0" smtClean="0"/>
              <a:t>государство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8" y="3839308"/>
            <a:ext cx="34417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Image result for конституция республики беларус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39308"/>
            <a:ext cx="3391204" cy="225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446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382</Words>
  <Application>Microsoft Office PowerPoint</Application>
  <PresentationFormat>Экран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Национальные информационные ресурсы</vt:lpstr>
      <vt:lpstr>Национальные информационные ресурсы</vt:lpstr>
      <vt:lpstr>Ресурсы общества</vt:lpstr>
      <vt:lpstr>Информационные ресурсы </vt:lpstr>
      <vt:lpstr>Примеры национальных информационных ресурсов</vt:lpstr>
      <vt:lpstr>Библиотечные ресурсы</vt:lpstr>
      <vt:lpstr>Слайд 7</vt:lpstr>
      <vt:lpstr>Научно-техническая информация</vt:lpstr>
      <vt:lpstr>Правовая информация</vt:lpstr>
      <vt:lpstr>Информация государственных структур</vt:lpstr>
      <vt:lpstr>Отраслевая информация</vt:lpstr>
      <vt:lpstr>Финансовая и экономическая информация </vt:lpstr>
      <vt:lpstr>Информация о природных ресурсах</vt:lpstr>
      <vt:lpstr>Информация предприятий и учреждений</vt:lpstr>
      <vt:lpstr>Примеры национальных информационных ресурсов РБ</vt:lpstr>
    </vt:vector>
  </TitlesOfParts>
  <Company>SPecialiST RePack, SanBuild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Национальные информационные ресурсы</dc:title>
  <dc:creator>Larisa</dc:creator>
  <cp:lastModifiedBy>Рыбченко Елена</cp:lastModifiedBy>
  <cp:revision>18</cp:revision>
  <dcterms:created xsi:type="dcterms:W3CDTF">2018-02-08T02:48:19Z</dcterms:created>
  <dcterms:modified xsi:type="dcterms:W3CDTF">2019-09-11T13:18:53Z</dcterms:modified>
</cp:coreProperties>
</file>