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63" r:id="rId5"/>
    <p:sldId id="264" r:id="rId6"/>
    <p:sldId id="265" r:id="rId7"/>
    <p:sldId id="266" r:id="rId8"/>
    <p:sldId id="267" r:id="rId9"/>
    <p:sldId id="277" r:id="rId10"/>
    <p:sldId id="276" r:id="rId11"/>
    <p:sldId id="270" r:id="rId12"/>
    <p:sldId id="271" r:id="rId13"/>
    <p:sldId id="278" r:id="rId14"/>
    <p:sldId id="280" r:id="rId15"/>
    <p:sldId id="273" r:id="rId16"/>
    <p:sldId id="274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9EC"/>
    <a:srgbClr val="E0E9F4"/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 varScale="1">
        <p:scale>
          <a:sx n="77" d="100"/>
          <a:sy n="77" d="100"/>
        </p:scale>
        <p:origin x="-150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F81C2-A826-460A-AE2C-C69C542AD73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7EEF2AA-8031-4D2D-BF1A-D72420DCD39C}">
      <dgm:prSet phldrT="[Текст]"/>
      <dgm:spPr/>
      <dgm:t>
        <a:bodyPr/>
        <a:lstStyle/>
        <a:p>
          <a:r>
            <a:rPr lang="ru-RU" dirty="0" err="1" smtClean="0"/>
            <a:t>Яндекс</a:t>
          </a:r>
          <a:r>
            <a:rPr lang="ru-RU" dirty="0" smtClean="0"/>
            <a:t>. Поиск</a:t>
          </a:r>
        </a:p>
        <a:p>
          <a:r>
            <a:rPr lang="ru-RU" dirty="0" err="1" smtClean="0"/>
            <a:t>Яндекс</a:t>
          </a:r>
          <a:r>
            <a:rPr lang="ru-RU" dirty="0" smtClean="0"/>
            <a:t>. Диск</a:t>
          </a:r>
        </a:p>
        <a:p>
          <a:r>
            <a:rPr lang="ru-RU" dirty="0" err="1" smtClean="0"/>
            <a:t>Яндекс</a:t>
          </a:r>
          <a:r>
            <a:rPr lang="ru-RU" dirty="0" smtClean="0"/>
            <a:t>. Фото</a:t>
          </a:r>
        </a:p>
        <a:p>
          <a:r>
            <a:rPr lang="ru-RU" dirty="0" err="1" smtClean="0"/>
            <a:t>Яндекс</a:t>
          </a:r>
          <a:r>
            <a:rPr lang="ru-RU" dirty="0" smtClean="0"/>
            <a:t>. Поиск людей</a:t>
          </a:r>
          <a:endParaRPr lang="ru-RU" dirty="0"/>
        </a:p>
      </dgm:t>
    </dgm:pt>
    <dgm:pt modelId="{47880EF9-B19F-41A3-AD35-9086AC6BD875}" type="parTrans" cxnId="{90493DE4-6B87-4242-9D3C-002047B131A4}">
      <dgm:prSet/>
      <dgm:spPr/>
      <dgm:t>
        <a:bodyPr/>
        <a:lstStyle/>
        <a:p>
          <a:endParaRPr lang="ru-RU"/>
        </a:p>
      </dgm:t>
    </dgm:pt>
    <dgm:pt modelId="{6B0E6A60-4354-47A8-B302-97E7D404EE02}" type="sibTrans" cxnId="{90493DE4-6B87-4242-9D3C-002047B131A4}">
      <dgm:prSet/>
      <dgm:spPr/>
      <dgm:t>
        <a:bodyPr/>
        <a:lstStyle/>
        <a:p>
          <a:endParaRPr lang="ru-RU"/>
        </a:p>
      </dgm:t>
    </dgm:pt>
    <dgm:pt modelId="{C832AF74-C803-411B-9C97-D578759402C0}">
      <dgm:prSet phldrT="[Текст]"/>
      <dgm:spPr/>
      <dgm:t>
        <a:bodyPr/>
        <a:lstStyle/>
        <a:p>
          <a:r>
            <a:rPr lang="en-US" dirty="0" smtClean="0"/>
            <a:t>Microsoft Office 365</a:t>
          </a:r>
        </a:p>
        <a:p>
          <a:r>
            <a:rPr lang="en-US" dirty="0" smtClean="0"/>
            <a:t>Microsoft Outlook</a:t>
          </a:r>
        </a:p>
        <a:p>
          <a:r>
            <a:rPr lang="en-US" dirty="0" smtClean="0"/>
            <a:t>Microsoft </a:t>
          </a:r>
          <a:r>
            <a:rPr lang="en-US" dirty="0" err="1" smtClean="0"/>
            <a:t>SkyDrive</a:t>
          </a:r>
          <a:endParaRPr lang="ru-RU" dirty="0"/>
        </a:p>
      </dgm:t>
    </dgm:pt>
    <dgm:pt modelId="{A482C7DC-8B0C-4031-B4F0-2E5BCEBD94DA}" type="sibTrans" cxnId="{FEDF94D9-0D9C-4019-919C-7CA208EC91E8}">
      <dgm:prSet/>
      <dgm:spPr/>
      <dgm:t>
        <a:bodyPr/>
        <a:lstStyle/>
        <a:p>
          <a:endParaRPr lang="ru-RU"/>
        </a:p>
      </dgm:t>
    </dgm:pt>
    <dgm:pt modelId="{7B72DF69-A38C-4C09-91CD-5D48E2A4634B}" type="parTrans" cxnId="{FEDF94D9-0D9C-4019-919C-7CA208EC91E8}">
      <dgm:prSet/>
      <dgm:spPr/>
      <dgm:t>
        <a:bodyPr/>
        <a:lstStyle/>
        <a:p>
          <a:endParaRPr lang="ru-RU"/>
        </a:p>
      </dgm:t>
    </dgm:pt>
    <dgm:pt modelId="{D67E24C2-3169-4BFA-B463-A4EE20206B5D}">
      <dgm:prSet phldrT="[Текст]"/>
      <dgm:spPr/>
      <dgm:t>
        <a:bodyPr/>
        <a:lstStyle/>
        <a:p>
          <a:r>
            <a:rPr lang="en-US" dirty="0" smtClean="0"/>
            <a:t>Google</a:t>
          </a:r>
          <a:r>
            <a:rPr lang="ru-RU" dirty="0" smtClean="0"/>
            <a:t> </a:t>
          </a:r>
          <a:r>
            <a:rPr lang="en-US" dirty="0" smtClean="0"/>
            <a:t> Search (</a:t>
          </a:r>
          <a:r>
            <a:rPr lang="ru-RU" dirty="0" smtClean="0"/>
            <a:t>поисковая система)</a:t>
          </a:r>
        </a:p>
        <a:p>
          <a:r>
            <a:rPr lang="en-US" dirty="0" smtClean="0"/>
            <a:t>Google Translate (</a:t>
          </a:r>
          <a:r>
            <a:rPr lang="ru-RU" dirty="0" smtClean="0"/>
            <a:t>переводчик</a:t>
          </a:r>
          <a:r>
            <a:rPr lang="en-US" dirty="0" smtClean="0"/>
            <a:t>)</a:t>
          </a:r>
        </a:p>
        <a:p>
          <a:r>
            <a:rPr lang="en-US" dirty="0" smtClean="0"/>
            <a:t>Gmail (</a:t>
          </a:r>
          <a:r>
            <a:rPr lang="ru-RU" dirty="0" smtClean="0"/>
            <a:t>почтовая служба</a:t>
          </a:r>
          <a:r>
            <a:rPr lang="en-US" dirty="0" smtClean="0"/>
            <a:t>)</a:t>
          </a:r>
        </a:p>
        <a:p>
          <a:r>
            <a:rPr lang="en-US" dirty="0" smtClean="0"/>
            <a:t>Google Docs (</a:t>
          </a:r>
          <a:r>
            <a:rPr lang="ru-RU" dirty="0" smtClean="0"/>
            <a:t>документы</a:t>
          </a:r>
          <a:r>
            <a:rPr lang="en-US" dirty="0" smtClean="0"/>
            <a:t>)</a:t>
          </a:r>
          <a:r>
            <a:rPr lang="ru-RU" dirty="0" smtClean="0"/>
            <a:t> и другие…</a:t>
          </a:r>
          <a:endParaRPr lang="ru-RU" dirty="0"/>
        </a:p>
      </dgm:t>
    </dgm:pt>
    <dgm:pt modelId="{781E4837-D116-459A-AD2C-0717F3E09828}" type="sibTrans" cxnId="{9D993E91-7B92-44B9-BAF1-0E56586674CA}">
      <dgm:prSet/>
      <dgm:spPr/>
      <dgm:t>
        <a:bodyPr/>
        <a:lstStyle/>
        <a:p>
          <a:endParaRPr lang="ru-RU"/>
        </a:p>
      </dgm:t>
    </dgm:pt>
    <dgm:pt modelId="{3BD60E73-EEA7-4699-888F-3C87BE68E270}" type="parTrans" cxnId="{9D993E91-7B92-44B9-BAF1-0E56586674CA}">
      <dgm:prSet/>
      <dgm:spPr/>
      <dgm:t>
        <a:bodyPr/>
        <a:lstStyle/>
        <a:p>
          <a:endParaRPr lang="ru-RU"/>
        </a:p>
      </dgm:t>
    </dgm:pt>
    <dgm:pt modelId="{FFCD6380-C62F-4484-857C-EA481F8B3909}" type="pres">
      <dgm:prSet presAssocID="{6BFF81C2-A826-460A-AE2C-C69C542AD73F}" presName="linearFlow" presStyleCnt="0">
        <dgm:presLayoutVars>
          <dgm:dir/>
          <dgm:resizeHandles val="exact"/>
        </dgm:presLayoutVars>
      </dgm:prSet>
      <dgm:spPr/>
    </dgm:pt>
    <dgm:pt modelId="{D4A15D85-7975-475D-A2B5-CC3B82BFA343}" type="pres">
      <dgm:prSet presAssocID="{D67E24C2-3169-4BFA-B463-A4EE20206B5D}" presName="composite" presStyleCnt="0"/>
      <dgm:spPr/>
    </dgm:pt>
    <dgm:pt modelId="{470BD70C-CE71-48C1-8CA3-F666840CD918}" type="pres">
      <dgm:prSet presAssocID="{D67E24C2-3169-4BFA-B463-A4EE20206B5D}" presName="imgShp" presStyleLbl="fgImgPlace1" presStyleIdx="0" presStyleCnt="3" custLinFactX="-23290" custLinFactNeighborX="-100000" custLinFactNeighborY="-1047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81ED778-8B56-4A65-AB99-1F9891A1ED23}" type="pres">
      <dgm:prSet presAssocID="{D67E24C2-3169-4BFA-B463-A4EE20206B5D}" presName="txShp" presStyleLbl="node1" presStyleIdx="0" presStyleCnt="3" custScaleX="74479" custScaleY="108499" custLinFactNeighborX="-30450" custLinFactNeighborY="61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FA2DBE-8FEC-4A0F-B22F-A72DE0EDAD95}" type="pres">
      <dgm:prSet presAssocID="{781E4837-D116-459A-AD2C-0717F3E09828}" presName="spacing" presStyleCnt="0"/>
      <dgm:spPr/>
    </dgm:pt>
    <dgm:pt modelId="{93E9310C-799B-4865-9AE1-491FDA72E068}" type="pres">
      <dgm:prSet presAssocID="{C832AF74-C803-411B-9C97-D578759402C0}" presName="composite" presStyleCnt="0"/>
      <dgm:spPr/>
    </dgm:pt>
    <dgm:pt modelId="{0BE7F3D2-8C0A-462D-8111-55C4EC88D3C2}" type="pres">
      <dgm:prSet presAssocID="{C832AF74-C803-411B-9C97-D578759402C0}" presName="imgShp" presStyleLbl="fgImgPlace1" presStyleIdx="1" presStyleCnt="3" custLinFactX="-15984" custLinFactNeighborX="-100000" custLinFactNeighborY="-817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B25D7A02-863D-46C1-8BAB-4FA8B75A02E5}" type="pres">
      <dgm:prSet presAssocID="{C832AF74-C803-411B-9C97-D578759402C0}" presName="txShp" presStyleLbl="node1" presStyleIdx="1" presStyleCnt="3" custScaleX="74105" custScaleY="99593" custLinFactNeighborX="-30730" custLinFactNeighborY="-21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2BD05C-5524-4EA5-99A1-198391A71337}" type="pres">
      <dgm:prSet presAssocID="{A482C7DC-8B0C-4031-B4F0-2E5BCEBD94DA}" presName="spacing" presStyleCnt="0"/>
      <dgm:spPr/>
    </dgm:pt>
    <dgm:pt modelId="{8FD771FF-1B72-44F0-8E24-749D2F4C0CCE}" type="pres">
      <dgm:prSet presAssocID="{C7EEF2AA-8031-4D2D-BF1A-D72420DCD39C}" presName="composite" presStyleCnt="0"/>
      <dgm:spPr/>
    </dgm:pt>
    <dgm:pt modelId="{FF505924-8EF1-4EC8-86C7-FE7E6A3513C8}" type="pres">
      <dgm:prSet presAssocID="{C7EEF2AA-8031-4D2D-BF1A-D72420DCD39C}" presName="imgShp" presStyleLbl="fgImgPlace1" presStyleIdx="2" presStyleCnt="3" custLinFactX="-44360" custLinFactNeighborX="-100000" custLinFactNeighborY="-1322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DEB257D1-6E51-4611-A92D-4D049F8B75FE}" type="pres">
      <dgm:prSet presAssocID="{C7EEF2AA-8031-4D2D-BF1A-D72420DCD39C}" presName="txShp" presStyleLbl="node1" presStyleIdx="2" presStyleCnt="3" custScaleX="74937" custLinFactNeighborX="-29836" custLinFactNeighborY="-132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EDF94D9-0D9C-4019-919C-7CA208EC91E8}" srcId="{6BFF81C2-A826-460A-AE2C-C69C542AD73F}" destId="{C832AF74-C803-411B-9C97-D578759402C0}" srcOrd="1" destOrd="0" parTransId="{7B72DF69-A38C-4C09-91CD-5D48E2A4634B}" sibTransId="{A482C7DC-8B0C-4031-B4F0-2E5BCEBD94DA}"/>
    <dgm:cxn modelId="{5E6C9982-F7DC-4243-8E48-73C09D7B2BB3}" type="presOf" srcId="{D67E24C2-3169-4BFA-B463-A4EE20206B5D}" destId="{A81ED778-8B56-4A65-AB99-1F9891A1ED23}" srcOrd="0" destOrd="0" presId="urn:microsoft.com/office/officeart/2005/8/layout/vList3"/>
    <dgm:cxn modelId="{8D843365-DD75-4B09-9355-574AE1341BF0}" type="presOf" srcId="{C7EEF2AA-8031-4D2D-BF1A-D72420DCD39C}" destId="{DEB257D1-6E51-4611-A92D-4D049F8B75FE}" srcOrd="0" destOrd="0" presId="urn:microsoft.com/office/officeart/2005/8/layout/vList3"/>
    <dgm:cxn modelId="{6DD15EC1-53EC-4FF5-A7A1-44787AA09581}" type="presOf" srcId="{6BFF81C2-A826-460A-AE2C-C69C542AD73F}" destId="{FFCD6380-C62F-4484-857C-EA481F8B3909}" srcOrd="0" destOrd="0" presId="urn:microsoft.com/office/officeart/2005/8/layout/vList3"/>
    <dgm:cxn modelId="{90493DE4-6B87-4242-9D3C-002047B131A4}" srcId="{6BFF81C2-A826-460A-AE2C-C69C542AD73F}" destId="{C7EEF2AA-8031-4D2D-BF1A-D72420DCD39C}" srcOrd="2" destOrd="0" parTransId="{47880EF9-B19F-41A3-AD35-9086AC6BD875}" sibTransId="{6B0E6A60-4354-47A8-B302-97E7D404EE02}"/>
    <dgm:cxn modelId="{9D993E91-7B92-44B9-BAF1-0E56586674CA}" srcId="{6BFF81C2-A826-460A-AE2C-C69C542AD73F}" destId="{D67E24C2-3169-4BFA-B463-A4EE20206B5D}" srcOrd="0" destOrd="0" parTransId="{3BD60E73-EEA7-4699-888F-3C87BE68E270}" sibTransId="{781E4837-D116-459A-AD2C-0717F3E09828}"/>
    <dgm:cxn modelId="{89AAFB3F-F534-4EB3-ADD5-F0558B683E7B}" type="presOf" srcId="{C832AF74-C803-411B-9C97-D578759402C0}" destId="{B25D7A02-863D-46C1-8BAB-4FA8B75A02E5}" srcOrd="0" destOrd="0" presId="urn:microsoft.com/office/officeart/2005/8/layout/vList3"/>
    <dgm:cxn modelId="{AB0298E8-4EE7-4997-AD0F-17B2AB8ACA36}" type="presParOf" srcId="{FFCD6380-C62F-4484-857C-EA481F8B3909}" destId="{D4A15D85-7975-475D-A2B5-CC3B82BFA343}" srcOrd="0" destOrd="0" presId="urn:microsoft.com/office/officeart/2005/8/layout/vList3"/>
    <dgm:cxn modelId="{0C8C055E-1CE7-41A5-B9CC-5D0747F5F1BB}" type="presParOf" srcId="{D4A15D85-7975-475D-A2B5-CC3B82BFA343}" destId="{470BD70C-CE71-48C1-8CA3-F666840CD918}" srcOrd="0" destOrd="0" presId="urn:microsoft.com/office/officeart/2005/8/layout/vList3"/>
    <dgm:cxn modelId="{28A3E516-B69C-42BE-9E71-0FC8C44F31AA}" type="presParOf" srcId="{D4A15D85-7975-475D-A2B5-CC3B82BFA343}" destId="{A81ED778-8B56-4A65-AB99-1F9891A1ED23}" srcOrd="1" destOrd="0" presId="urn:microsoft.com/office/officeart/2005/8/layout/vList3"/>
    <dgm:cxn modelId="{7F9B1DBC-B6BA-4450-AF53-015DCB6A1A08}" type="presParOf" srcId="{FFCD6380-C62F-4484-857C-EA481F8B3909}" destId="{28FA2DBE-8FEC-4A0F-B22F-A72DE0EDAD95}" srcOrd="1" destOrd="0" presId="urn:microsoft.com/office/officeart/2005/8/layout/vList3"/>
    <dgm:cxn modelId="{5EB79896-C049-4668-A211-B00336D41EE8}" type="presParOf" srcId="{FFCD6380-C62F-4484-857C-EA481F8B3909}" destId="{93E9310C-799B-4865-9AE1-491FDA72E068}" srcOrd="2" destOrd="0" presId="urn:microsoft.com/office/officeart/2005/8/layout/vList3"/>
    <dgm:cxn modelId="{F876F5D3-B427-492C-AC0A-91228BC67F69}" type="presParOf" srcId="{93E9310C-799B-4865-9AE1-491FDA72E068}" destId="{0BE7F3D2-8C0A-462D-8111-55C4EC88D3C2}" srcOrd="0" destOrd="0" presId="urn:microsoft.com/office/officeart/2005/8/layout/vList3"/>
    <dgm:cxn modelId="{D5FBC165-2AA0-45BE-A7E3-0B52C6957FA5}" type="presParOf" srcId="{93E9310C-799B-4865-9AE1-491FDA72E068}" destId="{B25D7A02-863D-46C1-8BAB-4FA8B75A02E5}" srcOrd="1" destOrd="0" presId="urn:microsoft.com/office/officeart/2005/8/layout/vList3"/>
    <dgm:cxn modelId="{E5A55978-6175-4F57-8DC8-AFAB6A5F7C1D}" type="presParOf" srcId="{FFCD6380-C62F-4484-857C-EA481F8B3909}" destId="{B52BD05C-5524-4EA5-99A1-198391A71337}" srcOrd="3" destOrd="0" presId="urn:microsoft.com/office/officeart/2005/8/layout/vList3"/>
    <dgm:cxn modelId="{3D2640A8-E17E-4DBB-895D-6C6C38AB1CF2}" type="presParOf" srcId="{FFCD6380-C62F-4484-857C-EA481F8B3909}" destId="{8FD771FF-1B72-44F0-8E24-749D2F4C0CCE}" srcOrd="4" destOrd="0" presId="urn:microsoft.com/office/officeart/2005/8/layout/vList3"/>
    <dgm:cxn modelId="{07075AFC-164B-422B-A692-62FBF4EDAEB4}" type="presParOf" srcId="{8FD771FF-1B72-44F0-8E24-749D2F4C0CCE}" destId="{FF505924-8EF1-4EC8-86C7-FE7E6A3513C8}" srcOrd="0" destOrd="0" presId="urn:microsoft.com/office/officeart/2005/8/layout/vList3"/>
    <dgm:cxn modelId="{FDDD1000-535A-4151-9E45-B67777B1423F}" type="presParOf" srcId="{8FD771FF-1B72-44F0-8E24-749D2F4C0CCE}" destId="{DEB257D1-6E51-4611-A92D-4D049F8B75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1ED778-8B56-4A65-AB99-1F9891A1ED23}">
      <dsp:nvSpPr>
        <dsp:cNvPr id="0" name=""/>
        <dsp:cNvSpPr/>
      </dsp:nvSpPr>
      <dsp:spPr>
        <a:xfrm rot="10800000">
          <a:off x="1066797" y="76205"/>
          <a:ext cx="4076000" cy="133349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97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Google</a:t>
          </a:r>
          <a:r>
            <a:rPr lang="ru-RU" sz="1500" kern="1200" dirty="0" smtClean="0"/>
            <a:t> </a:t>
          </a:r>
          <a:r>
            <a:rPr lang="en-US" sz="1500" kern="1200" dirty="0" smtClean="0"/>
            <a:t> Search (</a:t>
          </a:r>
          <a:r>
            <a:rPr lang="ru-RU" sz="1500" kern="1200" dirty="0" smtClean="0"/>
            <a:t>поисковая система)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Google Translate (</a:t>
          </a:r>
          <a:r>
            <a:rPr lang="ru-RU" sz="1500" kern="1200" dirty="0" smtClean="0"/>
            <a:t>переводчик</a:t>
          </a:r>
          <a:r>
            <a:rPr lang="en-US" sz="1500" kern="1200" dirty="0" smtClean="0"/>
            <a:t>)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Gmail (</a:t>
          </a:r>
          <a:r>
            <a:rPr lang="ru-RU" sz="1500" kern="1200" dirty="0" smtClean="0"/>
            <a:t>почтовая служба</a:t>
          </a:r>
          <a:r>
            <a:rPr lang="en-US" sz="1500" kern="1200" dirty="0" smtClean="0"/>
            <a:t>)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Google Docs (</a:t>
          </a:r>
          <a:r>
            <a:rPr lang="ru-RU" sz="1500" kern="1200" dirty="0" smtClean="0"/>
            <a:t>документы</a:t>
          </a:r>
          <a:r>
            <a:rPr lang="en-US" sz="1500" kern="1200" dirty="0" smtClean="0"/>
            <a:t>)</a:t>
          </a:r>
          <a:r>
            <a:rPr lang="ru-RU" sz="1500" kern="1200" dirty="0" smtClean="0"/>
            <a:t> и другие…</a:t>
          </a:r>
          <a:endParaRPr lang="ru-RU" sz="1500" kern="1200" dirty="0"/>
        </a:p>
      </dsp:txBody>
      <dsp:txXfrm rot="10800000">
        <a:off x="1066797" y="76205"/>
        <a:ext cx="4076000" cy="1333491"/>
      </dsp:txXfrm>
    </dsp:sp>
    <dsp:sp modelId="{470BD70C-CE71-48C1-8CA3-F666840CD918}">
      <dsp:nvSpPr>
        <dsp:cNvPr id="0" name=""/>
        <dsp:cNvSpPr/>
      </dsp:nvSpPr>
      <dsp:spPr>
        <a:xfrm>
          <a:off x="0" y="0"/>
          <a:ext cx="1229035" cy="122903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D7A02-863D-46C1-8BAB-4FA8B75A02E5}">
      <dsp:nvSpPr>
        <dsp:cNvPr id="0" name=""/>
        <dsp:cNvSpPr/>
      </dsp:nvSpPr>
      <dsp:spPr>
        <a:xfrm rot="10800000">
          <a:off x="1066824" y="1676399"/>
          <a:ext cx="4055532" cy="12240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97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Microsoft Office 365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Microsoft Outlook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Microsoft </a:t>
          </a:r>
          <a:r>
            <a:rPr lang="en-US" sz="1500" kern="1200" dirty="0" err="1" smtClean="0"/>
            <a:t>SkyDrive</a:t>
          </a:r>
          <a:endParaRPr lang="ru-RU" sz="1500" kern="1200" dirty="0"/>
        </a:p>
      </dsp:txBody>
      <dsp:txXfrm rot="10800000">
        <a:off x="1066824" y="1676399"/>
        <a:ext cx="4055532" cy="1224033"/>
      </dsp:txXfrm>
    </dsp:sp>
    <dsp:sp modelId="{0BE7F3D2-8C0A-462D-8111-55C4EC88D3C2}">
      <dsp:nvSpPr>
        <dsp:cNvPr id="0" name=""/>
        <dsp:cNvSpPr/>
      </dsp:nvSpPr>
      <dsp:spPr>
        <a:xfrm>
          <a:off x="2" y="1600205"/>
          <a:ext cx="1229035" cy="122903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257D1-6E51-4611-A92D-4D049F8B75FE}">
      <dsp:nvSpPr>
        <dsp:cNvPr id="0" name=""/>
        <dsp:cNvSpPr/>
      </dsp:nvSpPr>
      <dsp:spPr>
        <a:xfrm rot="10800000">
          <a:off x="1081600" y="3134038"/>
          <a:ext cx="4101065" cy="12290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97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Яндекс</a:t>
          </a:r>
          <a:r>
            <a:rPr lang="ru-RU" sz="1500" kern="1200" dirty="0" smtClean="0"/>
            <a:t>. Поиск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Яндекс</a:t>
          </a:r>
          <a:r>
            <a:rPr lang="ru-RU" sz="1500" kern="1200" dirty="0" smtClean="0"/>
            <a:t>. Диск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Яндекс</a:t>
          </a:r>
          <a:r>
            <a:rPr lang="ru-RU" sz="1500" kern="1200" dirty="0" smtClean="0"/>
            <a:t>. Фото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Яндекс</a:t>
          </a:r>
          <a:r>
            <a:rPr lang="ru-RU" sz="1500" kern="1200" dirty="0" smtClean="0"/>
            <a:t>. Поиск людей</a:t>
          </a:r>
          <a:endParaRPr lang="ru-RU" sz="1500" kern="1200" dirty="0"/>
        </a:p>
      </dsp:txBody>
      <dsp:txXfrm rot="10800000">
        <a:off x="1081600" y="3134038"/>
        <a:ext cx="4101065" cy="1229035"/>
      </dsp:txXfrm>
    </dsp:sp>
    <dsp:sp modelId="{FF505924-8EF1-4EC8-86C7-FE7E6A3513C8}">
      <dsp:nvSpPr>
        <dsp:cNvPr id="0" name=""/>
        <dsp:cNvSpPr/>
      </dsp:nvSpPr>
      <dsp:spPr>
        <a:xfrm>
          <a:off x="0" y="3134038"/>
          <a:ext cx="1229035" cy="1229035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80E0-EA6F-420C-BE16-ABE4668E473B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4778-D6D8-4A7C-A689-CDB0511572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80E0-EA6F-420C-BE16-ABE4668E473B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4778-D6D8-4A7C-A689-CDB0511572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80E0-EA6F-420C-BE16-ABE4668E473B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4778-D6D8-4A7C-A689-CDB0511572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80E0-EA6F-420C-BE16-ABE4668E473B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4778-D6D8-4A7C-A689-CDB0511572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80E0-EA6F-420C-BE16-ABE4668E473B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4778-D6D8-4A7C-A689-CDB0511572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80E0-EA6F-420C-BE16-ABE4668E473B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4778-D6D8-4A7C-A689-CDB0511572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80E0-EA6F-420C-BE16-ABE4668E473B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4778-D6D8-4A7C-A689-CDB0511572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80E0-EA6F-420C-BE16-ABE4668E473B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4778-D6D8-4A7C-A689-CDB0511572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80E0-EA6F-420C-BE16-ABE4668E473B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4778-D6D8-4A7C-A689-CDB0511572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80E0-EA6F-420C-BE16-ABE4668E473B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4778-D6D8-4A7C-A689-CDB0511572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80E0-EA6F-420C-BE16-ABE4668E473B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4778-D6D8-4A7C-A689-CDB0511572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80E0-EA6F-420C-BE16-ABE4668E473B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4778-D6D8-4A7C-A689-CDB05115729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ru.wikipedia.org/wiki/%D0%A4%D0%B0%D0%B9%D0%BB:MailRu.Cloud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лако 4"/>
          <p:cNvSpPr/>
          <p:nvPr/>
        </p:nvSpPr>
        <p:spPr>
          <a:xfrm>
            <a:off x="381000" y="457200"/>
            <a:ext cx="8686800" cy="487680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лако 5"/>
          <p:cNvSpPr/>
          <p:nvPr/>
        </p:nvSpPr>
        <p:spPr>
          <a:xfrm rot="21337738" flipV="1">
            <a:off x="118163" y="1076845"/>
            <a:ext cx="6390072" cy="3344677"/>
          </a:xfrm>
          <a:prstGeom prst="cloud">
            <a:avLst/>
          </a:prstGeom>
          <a:solidFill>
            <a:srgbClr val="E0E9F4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w="114300" h="1206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/>
          <p:cNvSpPr/>
          <p:nvPr/>
        </p:nvSpPr>
        <p:spPr>
          <a:xfrm rot="21337738" flipV="1">
            <a:off x="2079739" y="2416804"/>
            <a:ext cx="5538883" cy="2797197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w="114300" h="1206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209800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rgbClr val="0070C0"/>
                </a:solidFill>
                <a:latin typeface="Monotype Corsiva" pitchFamily="66" charset="0"/>
              </a:rPr>
              <a:t>Облачные технологии</a:t>
            </a:r>
            <a:endParaRPr lang="ru-RU" sz="5400" b="1" dirty="0">
              <a:solidFill>
                <a:srgbClr val="0070C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163036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/>
              <a:t>Преимущества облачных 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 smtClean="0"/>
              <a:t>не важно в какой операционной системе Вы предпочитаете работать, - </a:t>
            </a:r>
            <a:r>
              <a:rPr lang="ru-RU" dirty="0" err="1" smtClean="0"/>
              <a:t>веб-сервисы</a:t>
            </a:r>
            <a:r>
              <a:rPr lang="ru-RU" dirty="0" smtClean="0"/>
              <a:t> работают в браузере любых ОС;</a:t>
            </a:r>
          </a:p>
          <a:p>
            <a:pPr lvl="0"/>
            <a:r>
              <a:rPr lang="ru-RU" dirty="0" smtClean="0"/>
              <a:t>многие платные программы стали бесплатными (или более дешёвыми) </a:t>
            </a:r>
            <a:r>
              <a:rPr lang="ru-RU" dirty="0" err="1" smtClean="0"/>
              <a:t>веб-приложениями</a:t>
            </a:r>
            <a:r>
              <a:rPr lang="ru-RU" dirty="0" smtClean="0"/>
              <a:t>;</a:t>
            </a:r>
          </a:p>
          <a:p>
            <a:pPr lvl="0"/>
            <a:r>
              <a:rPr lang="ru-RU" dirty="0" smtClean="0"/>
              <a:t>возможность организации резервного хранения данных;</a:t>
            </a:r>
          </a:p>
          <a:p>
            <a:pPr lvl="0"/>
            <a:r>
              <a:rPr lang="ru-RU" dirty="0" smtClean="0"/>
              <a:t>вы всегда пользуетесь самой последней версией программ; техническое обслуживание, обновление ПО производит провайдер услуг;</a:t>
            </a:r>
          </a:p>
          <a:p>
            <a:pPr lvl="0"/>
            <a:r>
              <a:rPr lang="ru-RU" dirty="0" smtClean="0"/>
              <a:t>легко можно делиться информацией с людьми из любой точки земного шара.</a:t>
            </a:r>
          </a:p>
          <a:p>
            <a:endParaRPr lang="ru-RU" dirty="0"/>
          </a:p>
        </p:txBody>
      </p:sp>
      <p:pic>
        <p:nvPicPr>
          <p:cNvPr id="4" name="Picture 2" descr="Image result for Ð¾Ð±Ð»Ð°ÑÐ½ÑÐµ ÑÐµÑÐ½Ð¾Ð»Ð¾Ð³Ð¸Ð¸"/>
          <p:cNvPicPr>
            <a:picLocks noChangeAspect="1" noChangeArrowheads="1"/>
          </p:cNvPicPr>
          <p:nvPr/>
        </p:nvPicPr>
        <p:blipFill>
          <a:blip r:embed="rId2" cstate="print"/>
          <a:srcRect t="18018" r="1351" b="9910"/>
          <a:stretch>
            <a:fillRect/>
          </a:stretch>
        </p:blipFill>
        <p:spPr bwMode="auto">
          <a:xfrm>
            <a:off x="4038600" y="76200"/>
            <a:ext cx="3442335" cy="1886211"/>
          </a:xfrm>
          <a:prstGeom prst="rect">
            <a:avLst/>
          </a:prstGeom>
          <a:noFill/>
        </p:spPr>
      </p:pic>
      <p:pic>
        <p:nvPicPr>
          <p:cNvPr id="5" name="Picture 2" descr="Image result for Ð¿ÑÐµÐ¸Ð¼ÑÑÐµÑÑÐ²Ð°"/>
          <p:cNvPicPr>
            <a:picLocks noChangeAspect="1" noChangeArrowheads="1"/>
          </p:cNvPicPr>
          <p:nvPr/>
        </p:nvPicPr>
        <p:blipFill>
          <a:blip r:embed="rId3" cstate="print"/>
          <a:srcRect l="1702" t="5926" r="52340" b="5185"/>
          <a:stretch>
            <a:fillRect/>
          </a:stretch>
        </p:blipFill>
        <p:spPr bwMode="auto">
          <a:xfrm>
            <a:off x="7772400" y="152400"/>
            <a:ext cx="1219200" cy="13546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1600" cy="132556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/>
              <a:t>Недостатки облачных технологий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Необходимость постоянного соединения</a:t>
            </a:r>
            <a:r>
              <a:rPr lang="ru-RU" b="1" dirty="0"/>
              <a:t>.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получения доступа к услугам «облака» необходимо постоянное соединение с </a:t>
            </a:r>
            <a:r>
              <a:rPr lang="ru-RU" dirty="0" smtClean="0"/>
              <a:t>Интернет;</a:t>
            </a:r>
            <a:endParaRPr lang="ru-RU" dirty="0"/>
          </a:p>
          <a:p>
            <a:pPr lvl="0"/>
            <a:r>
              <a:rPr lang="ru-RU" dirty="0" smtClean="0"/>
              <a:t>сохранность пользовательских данных сильно зависит от компании</a:t>
            </a:r>
            <a:r>
              <a:rPr lang="en-US" dirty="0" smtClean="0"/>
              <a:t> </a:t>
            </a:r>
            <a:r>
              <a:rPr lang="ru-RU" dirty="0" smtClean="0"/>
              <a:t>провайдера;</a:t>
            </a:r>
          </a:p>
          <a:p>
            <a:pPr lvl="0"/>
            <a:r>
              <a:rPr lang="ru-RU" dirty="0" smtClean="0"/>
              <a:t>невозможность контролировать доступ к хранящимся данным третьих лиц;</a:t>
            </a:r>
          </a:p>
          <a:p>
            <a:endParaRPr lang="ru-RU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5486400"/>
            <a:ext cx="1600200" cy="1254557"/>
          </a:xfrm>
          <a:prstGeom prst="rect">
            <a:avLst/>
          </a:prstGeom>
          <a:noFill/>
        </p:spPr>
      </p:pic>
      <p:pic>
        <p:nvPicPr>
          <p:cNvPr id="5" name="Picture 4" descr="Image result for Ð¿ÑÐµÐ¸Ð¼ÑÑÐµÑÑÐ²Ð°"/>
          <p:cNvPicPr>
            <a:picLocks noChangeAspect="1" noChangeArrowheads="1"/>
          </p:cNvPicPr>
          <p:nvPr/>
        </p:nvPicPr>
        <p:blipFill>
          <a:blip r:embed="rId3" cstate="print"/>
          <a:srcRect l="51064" t="2963" r="2979" b="5185"/>
          <a:stretch>
            <a:fillRect/>
          </a:stretch>
        </p:blipFill>
        <p:spPr bwMode="auto">
          <a:xfrm>
            <a:off x="7620000" y="228600"/>
            <a:ext cx="1194619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 smtClean="0"/>
              <a:t>не рекомендуется хранить наиболее ценные документы на публичном “облаке”, так как в настоящее время нет технологии, которая бы гарантировала</a:t>
            </a:r>
            <a:r>
              <a:rPr lang="en-US" dirty="0" smtClean="0"/>
              <a:t> </a:t>
            </a:r>
            <a:r>
              <a:rPr lang="ru-RU" dirty="0" smtClean="0"/>
              <a:t>конфиденциальность данных;</a:t>
            </a:r>
          </a:p>
          <a:p>
            <a:pPr lvl="0"/>
            <a:r>
              <a:rPr lang="ru-RU" dirty="0" smtClean="0"/>
              <a:t>не каждое приложение позволяет сохранить  результаты работы в память компьютера; </a:t>
            </a:r>
          </a:p>
          <a:p>
            <a:pPr lvl="0"/>
            <a:r>
              <a:rPr lang="ru-RU" dirty="0" smtClean="0"/>
              <a:t>для построения собственного облака необходимо выделить значительные материальные ресурсы; </a:t>
            </a:r>
          </a:p>
          <a:p>
            <a:pPr lvl="0"/>
            <a:r>
              <a:rPr lang="ru-RU" dirty="0" smtClean="0"/>
              <a:t>необходимость регулярной оплаты некоторых облачных сервисов и услуг.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1600" cy="132556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/>
              <a:t>Недостатки </a:t>
            </a:r>
            <a:r>
              <a:rPr lang="ru-RU" b="1" smtClean="0"/>
              <a:t>облачных технологий</a:t>
            </a:r>
            <a:endParaRPr lang="ru-RU" b="1" dirty="0"/>
          </a:p>
        </p:txBody>
      </p:sp>
      <p:pic>
        <p:nvPicPr>
          <p:cNvPr id="7" name="Picture 4" descr="Image result for Ð¿ÑÐµÐ¸Ð¼ÑÑÐµÑÑÐ²Ð°"/>
          <p:cNvPicPr>
            <a:picLocks noChangeAspect="1" noChangeArrowheads="1"/>
          </p:cNvPicPr>
          <p:nvPr/>
        </p:nvPicPr>
        <p:blipFill>
          <a:blip r:embed="rId2" cstate="print"/>
          <a:srcRect l="51064" t="2963" r="2979" b="5185"/>
          <a:stretch>
            <a:fillRect/>
          </a:stretch>
        </p:blipFill>
        <p:spPr bwMode="auto">
          <a:xfrm>
            <a:off x="7620000" y="228600"/>
            <a:ext cx="1194619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Области применения облачных 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err="1" smtClean="0"/>
              <a:t>наука</a:t>
            </a:r>
            <a:r>
              <a:rPr lang="en-US" dirty="0" smtClean="0"/>
              <a:t>; </a:t>
            </a:r>
            <a:endParaRPr lang="ru-RU" dirty="0" smtClean="0"/>
          </a:p>
          <a:p>
            <a:pPr lvl="0"/>
            <a:r>
              <a:rPr lang="en-US" dirty="0" err="1" smtClean="0"/>
              <a:t>образование</a:t>
            </a:r>
            <a:r>
              <a:rPr lang="en-US" dirty="0" smtClean="0"/>
              <a:t>; </a:t>
            </a:r>
            <a:endParaRPr lang="ru-RU" dirty="0" smtClean="0"/>
          </a:p>
          <a:p>
            <a:pPr lvl="0"/>
            <a:r>
              <a:rPr lang="en-US" dirty="0" err="1" smtClean="0"/>
              <a:t>бизнес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r>
              <a:rPr lang="en-US" dirty="0" err="1" smtClean="0"/>
              <a:t>создание</a:t>
            </a:r>
            <a:r>
              <a:rPr lang="en-US" dirty="0" smtClean="0"/>
              <a:t> </a:t>
            </a:r>
            <a:r>
              <a:rPr lang="en-US" dirty="0" err="1" smtClean="0"/>
              <a:t>групповых</a:t>
            </a:r>
            <a:r>
              <a:rPr lang="en-US" dirty="0" smtClean="0"/>
              <a:t> </a:t>
            </a:r>
            <a:r>
              <a:rPr lang="en-US" dirty="0" err="1" smtClean="0"/>
              <a:t>проектов</a:t>
            </a:r>
            <a:r>
              <a:rPr lang="en-US" dirty="0" smtClean="0"/>
              <a:t>, </a:t>
            </a:r>
            <a:r>
              <a:rPr lang="en-US" dirty="0" err="1" smtClean="0"/>
              <a:t>презентаций</a:t>
            </a:r>
            <a:r>
              <a:rPr lang="en-US" dirty="0" smtClean="0"/>
              <a:t>; </a:t>
            </a:r>
            <a:endParaRPr lang="ru-RU" dirty="0" smtClean="0"/>
          </a:p>
          <a:p>
            <a:pPr lvl="0"/>
            <a:r>
              <a:rPr lang="en-US" dirty="0" err="1" smtClean="0"/>
              <a:t>написание</a:t>
            </a:r>
            <a:r>
              <a:rPr lang="en-US" dirty="0" smtClean="0"/>
              <a:t> </a:t>
            </a:r>
            <a:r>
              <a:rPr lang="en-US" dirty="0" err="1" smtClean="0"/>
              <a:t>электронных</a:t>
            </a:r>
            <a:r>
              <a:rPr lang="en-US" dirty="0" smtClean="0"/>
              <a:t> </a:t>
            </a:r>
            <a:r>
              <a:rPr lang="en-US" dirty="0" err="1" smtClean="0"/>
              <a:t>писем</a:t>
            </a:r>
            <a:r>
              <a:rPr lang="en-US" dirty="0" smtClean="0"/>
              <a:t>; </a:t>
            </a:r>
            <a:endParaRPr lang="ru-RU" dirty="0" smtClean="0"/>
          </a:p>
          <a:p>
            <a:pPr lvl="0"/>
            <a:r>
              <a:rPr lang="ru-RU" dirty="0" smtClean="0"/>
              <a:t>общение в чатах и в социальных сетях; </a:t>
            </a:r>
          </a:p>
          <a:p>
            <a:pPr lvl="0"/>
            <a:r>
              <a:rPr lang="en-US" dirty="0" err="1" smtClean="0"/>
              <a:t>просмотр</a:t>
            </a:r>
            <a:r>
              <a:rPr lang="en-US" dirty="0" smtClean="0"/>
              <a:t> и </a:t>
            </a:r>
            <a:r>
              <a:rPr lang="en-US" dirty="0" err="1" smtClean="0"/>
              <a:t>размещение</a:t>
            </a:r>
            <a:r>
              <a:rPr lang="en-US" dirty="0" smtClean="0"/>
              <a:t> </a:t>
            </a:r>
            <a:r>
              <a:rPr lang="en-US" dirty="0" err="1" smtClean="0"/>
              <a:t>видео</a:t>
            </a:r>
            <a:r>
              <a:rPr lang="en-US" dirty="0" smtClean="0"/>
              <a:t>; </a:t>
            </a:r>
            <a:endParaRPr lang="ru-RU" dirty="0" smtClean="0"/>
          </a:p>
          <a:p>
            <a:pPr lvl="0"/>
            <a:r>
              <a:rPr lang="en-US" dirty="0" err="1" smtClean="0"/>
              <a:t>создание</a:t>
            </a:r>
            <a:r>
              <a:rPr lang="en-US" dirty="0" smtClean="0"/>
              <a:t> </a:t>
            </a:r>
            <a:r>
              <a:rPr lang="en-US" dirty="0" err="1" smtClean="0"/>
              <a:t>фотоальбомов</a:t>
            </a:r>
            <a:r>
              <a:rPr lang="en-US" dirty="0" smtClean="0"/>
              <a:t>; </a:t>
            </a:r>
            <a:endParaRPr lang="ru-RU" dirty="0" smtClean="0"/>
          </a:p>
          <a:p>
            <a:pPr lvl="0"/>
            <a:r>
              <a:rPr lang="ru-RU" dirty="0" smtClean="0"/>
              <a:t>ведение </a:t>
            </a:r>
            <a:r>
              <a:rPr lang="ru-RU" dirty="0" err="1" smtClean="0"/>
              <a:t>блогов</a:t>
            </a:r>
            <a:r>
              <a:rPr lang="ru-RU" dirty="0" smtClean="0"/>
              <a:t>, сайтов и т. д.</a:t>
            </a:r>
          </a:p>
          <a:p>
            <a:endParaRPr lang="ru-RU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447800"/>
            <a:ext cx="4191000" cy="186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Примеры использования </a:t>
            </a:r>
            <a:br>
              <a:rPr lang="ru-RU" sz="3600" b="1" dirty="0" smtClean="0"/>
            </a:br>
            <a:r>
              <a:rPr lang="ru-RU" sz="3600" b="1" dirty="0" smtClean="0"/>
              <a:t>облачных  технологий  в образовании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 fontAlgn="base"/>
            <a:r>
              <a:rPr lang="ru-RU" sz="2800" dirty="0" smtClean="0"/>
              <a:t> электронные дневники</a:t>
            </a:r>
          </a:p>
          <a:p>
            <a:pPr lvl="0" fontAlgn="base"/>
            <a:r>
              <a:rPr lang="ru-RU" sz="2800" dirty="0" smtClean="0"/>
              <a:t>журналы</a:t>
            </a:r>
          </a:p>
          <a:p>
            <a:pPr lvl="0" fontAlgn="base"/>
            <a:r>
              <a:rPr lang="ru-RU" sz="2800" dirty="0" smtClean="0"/>
              <a:t>личные кабинеты для учеников и преподавателей</a:t>
            </a:r>
          </a:p>
          <a:p>
            <a:pPr lvl="0" fontAlgn="base"/>
            <a:r>
              <a:rPr lang="ru-RU" sz="2800" dirty="0" smtClean="0"/>
              <a:t> тематические форумы</a:t>
            </a:r>
          </a:p>
          <a:p>
            <a:endParaRPr lang="ru-RU" dirty="0"/>
          </a:p>
        </p:txBody>
      </p:sp>
      <p:pic>
        <p:nvPicPr>
          <p:cNvPr id="30722" name="Picture 2" descr="Image result for ÑÐ»ÐµÐºÑÑÐ¾Ð½Ð½ÑÐ¹ Ð´Ð½ÐµÐ²Ð½Ð¸Ð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86199"/>
            <a:ext cx="3810000" cy="2695575"/>
          </a:xfrm>
          <a:prstGeom prst="rect">
            <a:avLst/>
          </a:prstGeom>
          <a:noFill/>
        </p:spPr>
      </p:pic>
      <p:pic>
        <p:nvPicPr>
          <p:cNvPr id="30724" name="Picture 4" descr="iPhone/iPad: Ð­Ð»ÐµÐºÑÑÐ¾Ð½Ð½ÑÐ¹ Ð´Ð½ÐµÐ²Ð½Ð¸Ðº ÑÑÐµÐ½Ð¸ÐºÐ°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3886200"/>
            <a:ext cx="3651885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r>
              <a:rPr lang="ru-RU" dirty="0" smtClean="0"/>
              <a:t>«Облачные» компании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609600" y="1676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8" descr="Image result for microsoft office 365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3429000"/>
            <a:ext cx="2895600" cy="929974"/>
          </a:xfrm>
          <a:prstGeom prst="rect">
            <a:avLst/>
          </a:prstGeom>
          <a:noFill/>
        </p:spPr>
      </p:pic>
      <p:pic>
        <p:nvPicPr>
          <p:cNvPr id="9" name="Picture 4" descr="Image result for ÑÐ½Ð´ÐµÐºÑ Ð´Ð¸ÑÐº Ð»Ð¾Ð³Ð¾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00800" y="4876800"/>
            <a:ext cx="1752600" cy="986881"/>
          </a:xfrm>
          <a:prstGeom prst="rect">
            <a:avLst/>
          </a:prstGeom>
          <a:noFill/>
        </p:spPr>
      </p:pic>
      <p:pic>
        <p:nvPicPr>
          <p:cNvPr id="5126" name="Picture 6" descr="Image result for Ð¾Ð±Ð»Ð°ÑÐ½ÑÐµ ÑÐµÑÐ²Ð¸ÑÑ googl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799" y="1689122"/>
            <a:ext cx="2590125" cy="1511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ru-RU" dirty="0" smtClean="0"/>
              <a:t>Облачные сервисы </a:t>
            </a:r>
            <a:r>
              <a:rPr lang="en-US" dirty="0" smtClean="0"/>
              <a:t>Google</a:t>
            </a:r>
            <a:endParaRPr lang="ru-RU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057400"/>
            <a:ext cx="5638800" cy="2858023"/>
          </a:xfrm>
          <a:prstGeom prst="rect">
            <a:avLst/>
          </a:prstGeom>
          <a:noFill/>
        </p:spPr>
      </p:pic>
      <p:sp>
        <p:nvSpPr>
          <p:cNvPr id="4102" name="AutoShape 6" descr="Image result for microsoft office 365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/>
          <p:nvPr/>
        </p:nvPicPr>
        <p:blipFill>
          <a:blip r:embed="rId3" cstate="print"/>
          <a:srcRect r="2006" b="10556"/>
          <a:stretch>
            <a:fillRect/>
          </a:stretch>
        </p:blipFill>
        <p:spPr bwMode="auto">
          <a:xfrm>
            <a:off x="304800" y="1295400"/>
            <a:ext cx="2812560" cy="49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Облачные сервисы </a:t>
            </a:r>
            <a:r>
              <a:rPr lang="en-US" dirty="0" smtClean="0"/>
              <a:t>Microsoft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4818" name="Picture 2" descr="Image result for Ð¾Ð±Ð»Ð°ÑÐ½ÑÐµ ÑÐµÑÐ²Ð¸ÑÑ microsof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458200" cy="5228707"/>
          </a:xfrm>
          <a:prstGeom prst="rect">
            <a:avLst/>
          </a:prstGeom>
          <a:noFill/>
        </p:spPr>
      </p:pic>
      <p:pic>
        <p:nvPicPr>
          <p:cNvPr id="5" name="Picture 10" descr="Image result for microsoft skydr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6498" y="3200400"/>
            <a:ext cx="2490278" cy="685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Облачные сервисы </a:t>
            </a:r>
            <a:r>
              <a:rPr lang="ru-RU" dirty="0" err="1" smtClean="0"/>
              <a:t>Яндекс</a:t>
            </a:r>
            <a:endParaRPr lang="ru-RU" dirty="0"/>
          </a:p>
        </p:txBody>
      </p:sp>
      <p:pic>
        <p:nvPicPr>
          <p:cNvPr id="35842" name="Picture 2" descr="Image result for Ð¾Ð±Ð»Ð°ÑÐ½ÑÐµ ÑÐµÑÐ²Ð¸ÑÑ ÑÐ½Ð´ÐµÐºÑ Ð¿Ð¾ÑÑÐ°"/>
          <p:cNvPicPr>
            <a:picLocks noChangeAspect="1" noChangeArrowheads="1"/>
          </p:cNvPicPr>
          <p:nvPr/>
        </p:nvPicPr>
        <p:blipFill>
          <a:blip r:embed="rId2" cstate="print"/>
          <a:srcRect t="13993" r="71236" b="43686"/>
          <a:stretch>
            <a:fillRect/>
          </a:stretch>
        </p:blipFill>
        <p:spPr bwMode="auto">
          <a:xfrm>
            <a:off x="381000" y="1600200"/>
            <a:ext cx="2438400" cy="2362200"/>
          </a:xfrm>
          <a:prstGeom prst="rect">
            <a:avLst/>
          </a:prstGeom>
          <a:noFill/>
        </p:spPr>
      </p:pic>
      <p:pic>
        <p:nvPicPr>
          <p:cNvPr id="6" name="Picture 4" descr="Image result for ÑÐ½Ð´ÐµÐºÑ Ð¿Ð¾Ð¸ÑÐº"/>
          <p:cNvPicPr>
            <a:picLocks noChangeAspect="1" noChangeArrowheads="1"/>
          </p:cNvPicPr>
          <p:nvPr/>
        </p:nvPicPr>
        <p:blipFill>
          <a:blip r:embed="rId3" cstate="print"/>
          <a:srcRect r="408" b="53439"/>
          <a:stretch>
            <a:fillRect/>
          </a:stretch>
        </p:blipFill>
        <p:spPr bwMode="auto">
          <a:xfrm>
            <a:off x="3124200" y="3200400"/>
            <a:ext cx="4953000" cy="893164"/>
          </a:xfrm>
          <a:prstGeom prst="rect">
            <a:avLst/>
          </a:prstGeom>
          <a:noFill/>
        </p:spPr>
      </p:pic>
      <p:pic>
        <p:nvPicPr>
          <p:cNvPr id="7" name="Picture 4" descr="Image result for ÑÐ½Ð´ÐµÐºÑ Ð´Ð¸ÑÐº Ð»Ð¾Ð³Ð¾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447800"/>
            <a:ext cx="2706469" cy="1524000"/>
          </a:xfrm>
          <a:prstGeom prst="rect">
            <a:avLst/>
          </a:prstGeom>
          <a:noFill/>
        </p:spPr>
      </p:pic>
      <p:pic>
        <p:nvPicPr>
          <p:cNvPr id="35844" name="Picture 4" descr="Image result for ÑÐ½Ð´ÐµÐºÑ Ð¿Ð¾Ð¸ÑÐº Ð»ÑÐ´ÐµÐ¹"/>
          <p:cNvPicPr>
            <a:picLocks noChangeAspect="1" noChangeArrowheads="1"/>
          </p:cNvPicPr>
          <p:nvPr/>
        </p:nvPicPr>
        <p:blipFill>
          <a:blip r:embed="rId5" cstate="print"/>
          <a:srcRect l="22400" t="26667" r="18400" b="14667"/>
          <a:stretch>
            <a:fillRect/>
          </a:stretch>
        </p:blipFill>
        <p:spPr bwMode="auto">
          <a:xfrm>
            <a:off x="152400" y="4648200"/>
            <a:ext cx="2667000" cy="1585784"/>
          </a:xfrm>
          <a:prstGeom prst="rect">
            <a:avLst/>
          </a:prstGeom>
          <a:noFill/>
        </p:spPr>
      </p:pic>
      <p:pic>
        <p:nvPicPr>
          <p:cNvPr id="35846" name="Picture 6" descr="Image result for ÑÐ½Ð´ÐµÐºÑ Ð¿Ð¾Ð¸ÑÐº Ð»ÑÐ´ÐµÐ¹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4648200"/>
            <a:ext cx="6248400" cy="1609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/>
              <a:t>Облако </a:t>
            </a:r>
            <a:r>
              <a:rPr lang="ru-RU" b="1" dirty="0" err="1" smtClean="0"/>
              <a:t>Mail.Ru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71800"/>
            <a:ext cx="8458200" cy="3581400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b="1" dirty="0" smtClean="0"/>
              <a:t>cloud.mail.ru</a:t>
            </a:r>
            <a:r>
              <a:rPr lang="ru-RU" sz="2800" dirty="0" smtClean="0"/>
              <a:t> —</a:t>
            </a:r>
            <a:r>
              <a:rPr lang="ru-RU" sz="2800" dirty="0" smtClean="0"/>
              <a:t> облачное хранилище данных российской компании </a:t>
            </a:r>
            <a:r>
              <a:rPr lang="ru-RU" sz="2800" dirty="0" err="1" smtClean="0"/>
              <a:t>Mail.Ru</a:t>
            </a:r>
            <a:r>
              <a:rPr lang="ru-RU" sz="2800" dirty="0" smtClean="0"/>
              <a:t> </a:t>
            </a:r>
            <a:r>
              <a:rPr lang="ru-RU" sz="2800" dirty="0" smtClean="0"/>
              <a:t>Group. </a:t>
            </a:r>
            <a:r>
              <a:rPr lang="ru-RU" sz="2800" dirty="0" smtClean="0"/>
              <a:t>Позволяет хранить музыку, видео, изображения и другие </a:t>
            </a:r>
            <a:r>
              <a:rPr lang="ru-RU" sz="2800" dirty="0" smtClean="0"/>
              <a:t>файлы в</a:t>
            </a:r>
            <a:r>
              <a:rPr lang="ru-RU" sz="2800" dirty="0" smtClean="0"/>
              <a:t> </a:t>
            </a:r>
            <a:r>
              <a:rPr lang="ru-RU" sz="2800" i="1" dirty="0" smtClean="0"/>
              <a:t>облаке</a:t>
            </a:r>
            <a:r>
              <a:rPr lang="ru-RU" sz="2800" dirty="0" smtClean="0"/>
              <a:t> и синхронизировать данные на компьютерах, смартфонах или планшетах, а также делиться ими с другими пользователями Интернета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 descr="MailRu.Cloud.pn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52400"/>
            <a:ext cx="403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Облачные технологии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b="1" dirty="0" err="1" smtClean="0"/>
              <a:t>cloud</a:t>
            </a:r>
            <a:r>
              <a:rPr lang="ru-RU" b="1" dirty="0" smtClean="0"/>
              <a:t> </a:t>
            </a:r>
            <a:r>
              <a:rPr lang="ru-RU" b="1" dirty="0" err="1" smtClean="0"/>
              <a:t>computing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это технологии </a:t>
            </a:r>
            <a:r>
              <a:rPr lang="ru-RU" dirty="0"/>
              <a:t>распределённой обработки данных в которой компьютерные ресурсы и мощности предоставляются пользователю как </a:t>
            </a:r>
            <a:r>
              <a:rPr lang="ru-RU" dirty="0" smtClean="0"/>
              <a:t>интернет-сервис</a:t>
            </a:r>
          </a:p>
          <a:p>
            <a:r>
              <a:rPr lang="ru-RU" dirty="0" smtClean="0"/>
              <a:t>это Ваша рабочая площадка на </a:t>
            </a:r>
            <a:r>
              <a:rPr lang="ru-RU" dirty="0"/>
              <a:t>удаленном </a:t>
            </a:r>
            <a:r>
              <a:rPr lang="ru-RU" dirty="0" smtClean="0"/>
              <a:t>сервере в интернете</a:t>
            </a:r>
          </a:p>
          <a:p>
            <a:r>
              <a:rPr lang="ru-RU" dirty="0" smtClean="0"/>
              <a:t>облачные технологии - это технологии, в которых вычисления выполняются серверами без непосредственного привлечения ресурсов Вашего компьютера</a:t>
            </a:r>
          </a:p>
          <a:p>
            <a:endParaRPr lang="ru-RU" dirty="0"/>
          </a:p>
        </p:txBody>
      </p:sp>
      <p:pic>
        <p:nvPicPr>
          <p:cNvPr id="5" name="Picture 2" descr="Image result for Ð¾Ð±Ð»Ð°ÑÐ½ÑÐµ ÑÐµÑÐ½Ð¾Ð»Ð¾Ð³Ð¸Ð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381000"/>
            <a:ext cx="1697261" cy="892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Облачные сервисы: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2819400" y="1447800"/>
            <a:ext cx="6019800" cy="528796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b="1" dirty="0" smtClean="0"/>
              <a:t>Infrastructure</a:t>
            </a:r>
            <a:r>
              <a:rPr lang="ru-RU" b="1" dirty="0" smtClean="0"/>
              <a:t>-</a:t>
            </a:r>
            <a:r>
              <a:rPr lang="en-US" b="1" dirty="0" smtClean="0"/>
              <a:t>as</a:t>
            </a:r>
            <a:r>
              <a:rPr lang="ru-RU" b="1" dirty="0" smtClean="0"/>
              <a:t>-</a:t>
            </a:r>
            <a:r>
              <a:rPr lang="en-US" b="1" dirty="0" smtClean="0"/>
              <a:t>a</a:t>
            </a:r>
            <a:r>
              <a:rPr lang="ru-RU" b="1" dirty="0" smtClean="0"/>
              <a:t>-</a:t>
            </a:r>
            <a:r>
              <a:rPr lang="en-US" b="1" dirty="0" smtClean="0"/>
              <a:t>Service</a:t>
            </a:r>
            <a:r>
              <a:rPr lang="ru-RU" b="1" dirty="0" smtClean="0"/>
              <a:t>  </a:t>
            </a:r>
            <a:r>
              <a:rPr lang="en-US" b="1" dirty="0" smtClean="0"/>
              <a:t> </a:t>
            </a:r>
            <a:r>
              <a:rPr lang="ru-RU" dirty="0" smtClean="0"/>
              <a:t>("Инфраструктура как сервис")  предоставляет пользователю компьютерную инфраструктуру (виртуальные серверы,       жесткие диски) для развертывания и запуска приложений; </a:t>
            </a:r>
          </a:p>
          <a:p>
            <a:pPr lvl="0"/>
            <a:r>
              <a:rPr lang="en-US" b="1" dirty="0" smtClean="0"/>
              <a:t>Platform</a:t>
            </a:r>
            <a:r>
              <a:rPr lang="ru-RU" b="1" dirty="0" smtClean="0"/>
              <a:t>-</a:t>
            </a:r>
            <a:r>
              <a:rPr lang="en-US" b="1" dirty="0" smtClean="0"/>
              <a:t>as</a:t>
            </a:r>
            <a:r>
              <a:rPr lang="ru-RU" b="1" dirty="0" smtClean="0"/>
              <a:t>-</a:t>
            </a:r>
            <a:r>
              <a:rPr lang="en-US" b="1" dirty="0" smtClean="0"/>
              <a:t>a</a:t>
            </a:r>
            <a:r>
              <a:rPr lang="ru-RU" b="1" dirty="0" smtClean="0"/>
              <a:t>-</a:t>
            </a:r>
            <a:r>
              <a:rPr lang="en-US" b="1" dirty="0" smtClean="0"/>
              <a:t>Service </a:t>
            </a:r>
            <a:r>
              <a:rPr lang="ru-RU" dirty="0" smtClean="0"/>
              <a:t>("Платформа как</a:t>
            </a:r>
            <a:r>
              <a:rPr lang="en-US" dirty="0" smtClean="0"/>
              <a:t> </a:t>
            </a:r>
            <a:r>
              <a:rPr lang="ru-RU" dirty="0" smtClean="0"/>
              <a:t> сервис") - </a:t>
            </a:r>
            <a:br>
              <a:rPr lang="ru-RU" dirty="0" smtClean="0"/>
            </a:br>
            <a:r>
              <a:rPr lang="ru-RU" dirty="0" smtClean="0"/>
              <a:t>предоставляет пользователю компьютерную платформу с установленной операционной системой и некоторым программным обеспечением;</a:t>
            </a:r>
          </a:p>
          <a:p>
            <a:pPr lvl="0"/>
            <a:r>
              <a:rPr lang="en-US" dirty="0" smtClean="0"/>
              <a:t> </a:t>
            </a:r>
            <a:r>
              <a:rPr lang="en-US" b="1" dirty="0" smtClean="0"/>
              <a:t>Software</a:t>
            </a:r>
            <a:r>
              <a:rPr lang="ru-RU" b="1" dirty="0" smtClean="0"/>
              <a:t>-</a:t>
            </a:r>
            <a:r>
              <a:rPr lang="en-US" b="1" dirty="0" smtClean="0"/>
              <a:t>as</a:t>
            </a:r>
            <a:r>
              <a:rPr lang="ru-RU" b="1" dirty="0" smtClean="0"/>
              <a:t>-</a:t>
            </a:r>
            <a:r>
              <a:rPr lang="en-US" b="1" dirty="0" smtClean="0"/>
              <a:t>a</a:t>
            </a:r>
            <a:r>
              <a:rPr lang="ru-RU" b="1" dirty="0" smtClean="0"/>
              <a:t>-</a:t>
            </a:r>
            <a:r>
              <a:rPr lang="en-US" b="1" dirty="0" smtClean="0"/>
              <a:t>Service</a:t>
            </a:r>
            <a:r>
              <a:rPr lang="en-US" dirty="0" smtClean="0"/>
              <a:t> </a:t>
            </a:r>
            <a:r>
              <a:rPr lang="ru-RU" dirty="0" smtClean="0"/>
              <a:t>("Программное обеспечение как сервис") предоставляет возможность пользоваться программным обеспечением как услугой и делать это удаленно через Интернет. Данный подход позволяет не покупать программный продукт, а просто временно воспользоваться им при необходимости. Все вопросы обновления и лицензий на данное программное обеспечение регулируется поставщиком данной услуги.</a:t>
            </a:r>
            <a:endParaRPr lang="ru-RU" dirty="0"/>
          </a:p>
        </p:txBody>
      </p:sp>
      <p:pic>
        <p:nvPicPr>
          <p:cNvPr id="5" name="Рисунок 4" descr="Ð¾Ð±Ð»Ð°ÑÐ½ÑÐµ ÑÐµÑÐ½Ð¾Ð»Ð¾Ð³Ð¸Ð¸ - ÑÑÑÑÐºÑÑÑÐ° Ð² Ð²Ð¸Ð´Ðµ Ð¿Ð¸ÑÐ°Ð¼Ð¸Ð´Ñ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2819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6705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Услуги, предоставляемые облачными </a:t>
            </a:r>
            <a:r>
              <a:rPr lang="ru-RU" b="1" dirty="0" smtClean="0"/>
              <a:t>системами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400" b="1" dirty="0" err="1"/>
              <a:t>Storage-as-a-Service</a:t>
            </a:r>
            <a:r>
              <a:rPr lang="ru-RU" sz="2400" b="1" dirty="0"/>
              <a:t> ("хранение как сервис</a:t>
            </a:r>
            <a:r>
              <a:rPr lang="ru-RU" sz="2400" b="1" dirty="0" smtClean="0"/>
              <a:t>") - </a:t>
            </a:r>
            <a:r>
              <a:rPr lang="ru-RU" sz="2200" dirty="0" smtClean="0"/>
              <a:t>это сервис, </a:t>
            </a:r>
            <a:r>
              <a:rPr lang="ru-RU" sz="2200" dirty="0"/>
              <a:t>представляющий собой дисковое пространство по требованию. </a:t>
            </a:r>
            <a:endParaRPr lang="ru-RU" sz="2200" dirty="0" smtClean="0"/>
          </a:p>
          <a:p>
            <a:r>
              <a:rPr lang="ru-RU" sz="2200" dirty="0" smtClean="0"/>
              <a:t>Каждый </a:t>
            </a:r>
            <a:r>
              <a:rPr lang="ru-RU" sz="2200" dirty="0"/>
              <a:t>из нас когда-нибудь сталкивался с ситуацией, когда на мониторе появлялось зловещее предупреждение: "</a:t>
            </a:r>
            <a:r>
              <a:rPr lang="ru-RU" sz="2200" i="1" dirty="0"/>
              <a:t>Логический диск заполнен, чтобы освободить место, удалите ненужные программы или данные". </a:t>
            </a:r>
            <a:endParaRPr lang="ru-RU" sz="2200" i="1" dirty="0" smtClean="0"/>
          </a:p>
          <a:p>
            <a:r>
              <a:rPr lang="ru-RU" sz="2200" dirty="0" smtClean="0"/>
              <a:t>Услуга</a:t>
            </a:r>
            <a:r>
              <a:rPr lang="ru-RU" sz="2200" dirty="0"/>
              <a:t> </a:t>
            </a:r>
            <a:r>
              <a:rPr lang="ru-RU" sz="2200" b="1" dirty="0" err="1"/>
              <a:t>Storage-as-a-Service</a:t>
            </a:r>
            <a:r>
              <a:rPr lang="ru-RU" sz="2200" dirty="0"/>
              <a:t> дает возможность сохранять данные во внешнем хранилище, в "облаке". Для Вас, оно будет выглядеть, как дополнительный логический диск или папка. </a:t>
            </a:r>
            <a:endParaRPr lang="ru-RU" sz="2200" dirty="0" smtClean="0"/>
          </a:p>
          <a:p>
            <a:r>
              <a:rPr lang="ru-RU" sz="2200" dirty="0" smtClean="0"/>
              <a:t>Сервис </a:t>
            </a:r>
            <a:r>
              <a:rPr lang="ru-RU" sz="2200" dirty="0"/>
              <a:t>является базовым для остальных, поскольку входит в состав практически каждого из них. </a:t>
            </a:r>
          </a:p>
        </p:txBody>
      </p:sp>
      <p:sp>
        <p:nvSpPr>
          <p:cNvPr id="15362" name="AutoShape 2" descr="Image result for ÑÑÐ»ÑÐ³Ð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4" name="AutoShape 4" descr="Image result for ÑÑÐ»ÑÐ³Ð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6" name="AutoShape 6" descr="Image result for ÑÑÐ»ÑÐ³Ð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8" name="Picture 8" descr="Image result for ÑÑÐ»ÑÐ³Ð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228600"/>
            <a:ext cx="2302933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Information-as-a-Service</a:t>
            </a:r>
            <a:r>
              <a:rPr lang="ru-RU" b="1" dirty="0"/>
              <a:t> ("информация как сервис")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Дает возможность удаленно использовать любые виды информации, которая может меняться ежеминутно или даже ежесекундно.</a:t>
            </a:r>
          </a:p>
          <a:p>
            <a:endParaRPr lang="ru-RU" dirty="0"/>
          </a:p>
        </p:txBody>
      </p:sp>
      <p:pic>
        <p:nvPicPr>
          <p:cNvPr id="5" name="Picture 2" descr="Image result for Ð¾Ð±Ð»Ð°ÑÐ½ÑÐµ ÑÐµÑÐ½Ð¾Ð»Ð¾Ð³Ð¸Ð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343400"/>
            <a:ext cx="3727738" cy="2286000"/>
          </a:xfrm>
          <a:prstGeom prst="rect">
            <a:avLst/>
          </a:prstGeom>
          <a:noFill/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209800" y="228600"/>
            <a:ext cx="670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Услуги, предоставляемые облачными системами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8" descr="Image result for ÑÑÐ»ÑÐ³Ð¸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228600"/>
            <a:ext cx="2302933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err="1"/>
              <a:t>Application-as-a-Service</a:t>
            </a:r>
            <a:r>
              <a:rPr lang="ru-RU" b="1" dirty="0"/>
              <a:t> </a:t>
            </a:r>
            <a:r>
              <a:rPr lang="ru-RU" dirty="0"/>
              <a:t>("приложение как сервис")</a:t>
            </a:r>
            <a:br>
              <a:rPr lang="ru-RU" dirty="0"/>
            </a:br>
            <a:r>
              <a:rPr lang="ru-RU" dirty="0" smtClean="0"/>
              <a:t>или</a:t>
            </a:r>
            <a:r>
              <a:rPr lang="ru-RU" dirty="0"/>
              <a:t> </a:t>
            </a:r>
            <a:r>
              <a:rPr lang="ru-RU" b="1" dirty="0" err="1"/>
              <a:t>Software-as-a-Service</a:t>
            </a:r>
            <a:r>
              <a:rPr lang="ru-RU" dirty="0"/>
              <a:t> ("ПО как сервис"). </a:t>
            </a:r>
            <a:endParaRPr lang="ru-RU" dirty="0" smtClean="0"/>
          </a:p>
          <a:p>
            <a:r>
              <a:rPr lang="ru-RU" dirty="0" smtClean="0"/>
              <a:t>Это «программное </a:t>
            </a:r>
            <a:r>
              <a:rPr lang="ru-RU" dirty="0"/>
              <a:t>обеспечение по требованию», которое развернуто на удаленных серверах и каждый пользователь может получать к нему доступ посредством </a:t>
            </a:r>
            <a:r>
              <a:rPr lang="ru-RU" dirty="0" smtClean="0"/>
              <a:t>Интернета</a:t>
            </a:r>
          </a:p>
          <a:p>
            <a:r>
              <a:rPr lang="ru-RU" dirty="0" smtClean="0"/>
              <a:t>Все </a:t>
            </a:r>
            <a:r>
              <a:rPr lang="ru-RU" dirty="0"/>
              <a:t>вопросы обновления и лицензий на данное обеспечение регулируется поставщиком данной </a:t>
            </a:r>
            <a:r>
              <a:rPr lang="ru-RU" dirty="0" smtClean="0"/>
              <a:t>услуги </a:t>
            </a:r>
          </a:p>
          <a:p>
            <a:r>
              <a:rPr lang="ru-RU" dirty="0" smtClean="0"/>
              <a:t>Оплата производится </a:t>
            </a:r>
            <a:r>
              <a:rPr lang="ru-RU" dirty="0"/>
              <a:t>за фактическое использование </a:t>
            </a:r>
            <a:r>
              <a:rPr lang="ru-RU" dirty="0" smtClean="0"/>
              <a:t>программ</a:t>
            </a:r>
          </a:p>
          <a:p>
            <a:r>
              <a:rPr lang="ru-RU" dirty="0" smtClean="0"/>
              <a:t>Примеры: </a:t>
            </a:r>
            <a:r>
              <a:rPr lang="ru-RU" b="1" dirty="0" err="1" smtClean="0"/>
              <a:t>Google</a:t>
            </a:r>
            <a:r>
              <a:rPr lang="ru-RU" b="1" dirty="0" smtClean="0"/>
              <a:t> </a:t>
            </a:r>
            <a:r>
              <a:rPr lang="ru-RU" b="1" dirty="0" err="1"/>
              <a:t>Docs</a:t>
            </a:r>
            <a:r>
              <a:rPr lang="ru-RU" dirty="0"/>
              <a:t>, </a:t>
            </a:r>
            <a:r>
              <a:rPr lang="ru-RU" b="1" dirty="0" err="1"/>
              <a:t>Google</a:t>
            </a:r>
            <a:r>
              <a:rPr lang="ru-RU" b="1" dirty="0"/>
              <a:t> </a:t>
            </a:r>
            <a:r>
              <a:rPr lang="ru-RU" b="1" dirty="0" err="1"/>
              <a:t>Calendar</a:t>
            </a:r>
            <a:r>
              <a:rPr lang="ru-RU" dirty="0"/>
              <a:t> и т.п. </a:t>
            </a:r>
            <a:r>
              <a:rPr lang="ru-RU" dirty="0" err="1" smtClean="0"/>
              <a:t>онлайн-программы</a:t>
            </a:r>
            <a:endParaRPr lang="ru-RU" dirty="0"/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6705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Услуги, предоставляемые облачными </a:t>
            </a:r>
            <a:r>
              <a:rPr lang="ru-RU" b="1" dirty="0" smtClean="0"/>
              <a:t>системами</a:t>
            </a:r>
            <a:endParaRPr lang="ru-RU" b="1" dirty="0"/>
          </a:p>
        </p:txBody>
      </p:sp>
      <p:pic>
        <p:nvPicPr>
          <p:cNvPr id="6" name="Picture 8" descr="Image result for ÑÑÐ»ÑÐ³Ð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228600"/>
            <a:ext cx="2302933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r>
              <a:rPr lang="ru-RU" b="1" dirty="0" err="1"/>
              <a:t>Platform-as-a-Service</a:t>
            </a:r>
            <a:r>
              <a:rPr lang="ru-RU" b="1" dirty="0"/>
              <a:t> ("платформа как  сервис")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Пользователю предоставляется компьютерная платформа с установленной операционной системой и некоторым программным обеспечением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6705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Услуги, предоставляемые облачными </a:t>
            </a:r>
            <a:r>
              <a:rPr lang="ru-RU" b="1" dirty="0" smtClean="0"/>
              <a:t>системами</a:t>
            </a:r>
            <a:endParaRPr lang="ru-RU" b="1" dirty="0"/>
          </a:p>
        </p:txBody>
      </p:sp>
      <p:pic>
        <p:nvPicPr>
          <p:cNvPr id="6" name="Picture 8" descr="Image result for ÑÑÐ»ÑÐ³Ð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228600"/>
            <a:ext cx="2302933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Security-as-a-Service</a:t>
            </a:r>
            <a:r>
              <a:rPr lang="ru-RU" b="1" dirty="0"/>
              <a:t> ("безопасность как сервис")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Данный вид услуги </a:t>
            </a:r>
            <a:r>
              <a:rPr lang="ru-RU" dirty="0" smtClean="0"/>
              <a:t>позволяет </a:t>
            </a:r>
            <a:r>
              <a:rPr lang="ru-RU" dirty="0"/>
              <a:t>пользователям данного сервиса экономить на развертывании и поддержании своей собственной </a:t>
            </a:r>
            <a:r>
              <a:rPr lang="ru-RU" b="1" dirty="0"/>
              <a:t>системы безопасности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6705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Услуги, предоставляемые облачными </a:t>
            </a:r>
            <a:r>
              <a:rPr lang="ru-RU" b="1" dirty="0" smtClean="0"/>
              <a:t>системами</a:t>
            </a:r>
            <a:endParaRPr lang="ru-RU" b="1" dirty="0"/>
          </a:p>
        </p:txBody>
      </p:sp>
      <p:pic>
        <p:nvPicPr>
          <p:cNvPr id="6" name="Picture 8" descr="Image result for ÑÑÐ»ÑÐ³Ð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228600"/>
            <a:ext cx="2302933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6477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/>
              <a:t>Преимущества </a:t>
            </a:r>
            <a:br>
              <a:rPr lang="ru-RU" b="1" dirty="0" smtClean="0"/>
            </a:br>
            <a:r>
              <a:rPr lang="ru-RU" b="1" dirty="0" smtClean="0"/>
              <a:t>облачных </a:t>
            </a:r>
            <a:br>
              <a:rPr lang="ru-RU" b="1" dirty="0" smtClean="0"/>
            </a:br>
            <a:r>
              <a:rPr lang="ru-RU" b="1" dirty="0" smtClean="0"/>
              <a:t>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err="1" smtClean="0"/>
              <a:t>использование</a:t>
            </a:r>
            <a:r>
              <a:rPr lang="en-US" dirty="0" smtClean="0"/>
              <a:t> ПО </a:t>
            </a:r>
            <a:r>
              <a:rPr lang="en-US" dirty="0" err="1" smtClean="0"/>
              <a:t>легального</a:t>
            </a:r>
            <a:r>
              <a:rPr lang="en-US" dirty="0" smtClean="0"/>
              <a:t> </a:t>
            </a:r>
            <a:r>
              <a:rPr lang="en-US" dirty="0" err="1" smtClean="0"/>
              <a:t>происхождения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r>
              <a:rPr lang="ru-RU" dirty="0" smtClean="0"/>
              <a:t>доступ к личной информации с любого компьютера, подключённого к Интернету;</a:t>
            </a:r>
          </a:p>
          <a:p>
            <a:pPr lvl="0"/>
            <a:r>
              <a:rPr lang="ru-RU" dirty="0" smtClean="0"/>
              <a:t>можно работать с информацией с разных устройств (ПК, планшеты, телефоны и т.п.);</a:t>
            </a:r>
          </a:p>
          <a:p>
            <a:pPr lvl="0"/>
            <a:r>
              <a:rPr lang="ru-RU" dirty="0" smtClean="0"/>
              <a:t>синхронизация данных на всех ваших устройствах; </a:t>
            </a:r>
          </a:p>
          <a:p>
            <a:pPr lvl="0"/>
            <a:r>
              <a:rPr lang="ru-RU" dirty="0" smtClean="0"/>
              <a:t>одну и туже информацию, как Вы, так и окружающие, могут просматривать и редактировать одновременно с разных устройств;</a:t>
            </a:r>
          </a:p>
          <a:p>
            <a:r>
              <a:rPr lang="ru-RU" dirty="0" smtClean="0"/>
              <a:t>возможность использования сложных программных комплексов на маломощном оборудовании;</a:t>
            </a:r>
            <a:endParaRPr lang="ru-RU" dirty="0"/>
          </a:p>
        </p:txBody>
      </p:sp>
      <p:pic>
        <p:nvPicPr>
          <p:cNvPr id="4" name="Picture 2" descr="Image result for Ð¾Ð±Ð»Ð°ÑÐ½ÑÐµ ÑÐµÑÐ½Ð¾Ð»Ð¾Ð³Ð¸Ð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52400"/>
            <a:ext cx="3124200" cy="1915886"/>
          </a:xfrm>
          <a:prstGeom prst="rect">
            <a:avLst/>
          </a:prstGeom>
          <a:noFill/>
        </p:spPr>
      </p:pic>
      <p:pic>
        <p:nvPicPr>
          <p:cNvPr id="6" name="Picture 2" descr="Image result for Ð¿ÑÐµÐ¸Ð¼ÑÑÐµÑÑÐ²Ð°"/>
          <p:cNvPicPr>
            <a:picLocks noChangeAspect="1" noChangeArrowheads="1"/>
          </p:cNvPicPr>
          <p:nvPr/>
        </p:nvPicPr>
        <p:blipFill>
          <a:blip r:embed="rId3" cstate="print"/>
          <a:srcRect l="1702" t="5926" r="52340" b="5185"/>
          <a:stretch>
            <a:fillRect/>
          </a:stretch>
        </p:blipFill>
        <p:spPr bwMode="auto">
          <a:xfrm>
            <a:off x="7772400" y="152400"/>
            <a:ext cx="1219200" cy="13546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21367</TotalTime>
  <Words>364</Words>
  <Application>Microsoft Office PowerPoint</Application>
  <PresentationFormat>Экран (4:3)</PresentationFormat>
  <Paragraphs>80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Облачные технологии</vt:lpstr>
      <vt:lpstr>Облачные технологии   (cloud computing) </vt:lpstr>
      <vt:lpstr>Облачные сервисы:</vt:lpstr>
      <vt:lpstr>Услуги, предоставляемые облачными системами</vt:lpstr>
      <vt:lpstr>Слайд 5</vt:lpstr>
      <vt:lpstr>Услуги, предоставляемые облачными системами</vt:lpstr>
      <vt:lpstr>Услуги, предоставляемые облачными системами</vt:lpstr>
      <vt:lpstr>Услуги, предоставляемые облачными системами</vt:lpstr>
      <vt:lpstr>Преимущества  облачных  технологий</vt:lpstr>
      <vt:lpstr>Преимущества облачных технологий</vt:lpstr>
      <vt:lpstr>Недостатки облачных технологий</vt:lpstr>
      <vt:lpstr>Недостатки облачных технологий</vt:lpstr>
      <vt:lpstr>Области применения облачных технологий</vt:lpstr>
      <vt:lpstr>Примеры использования  облачных  технологий  в образовании</vt:lpstr>
      <vt:lpstr>«Облачные» компании</vt:lpstr>
      <vt:lpstr>Облачные сервисы Google</vt:lpstr>
      <vt:lpstr>Облачные сервисы Microsoft</vt:lpstr>
      <vt:lpstr>Облачные сервисы Яндекс</vt:lpstr>
      <vt:lpstr>Облако Mail.Ru</vt:lpstr>
    </vt:vector>
  </TitlesOfParts>
  <Company>SPecialiST RePack, SanBuild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Larisa</dc:creator>
  <cp:lastModifiedBy>Larisa</cp:lastModifiedBy>
  <cp:revision>108</cp:revision>
  <dcterms:created xsi:type="dcterms:W3CDTF">2018-05-12T20:01:44Z</dcterms:created>
  <dcterms:modified xsi:type="dcterms:W3CDTF">2018-06-12T02:36:24Z</dcterms:modified>
</cp:coreProperties>
</file>