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1" baseline="0" cap="none" i="0" spc="150" strike="noStrike" sz="5000" u="none" kumimoji="0" normalizeH="0">
        <a:ln>
          <a:noFill/>
        </a:ln>
        <a:solidFill>
          <a:srgbClr val="000034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1" baseline="0" cap="none" i="0" spc="150" strike="noStrike" sz="5000" u="none" kumimoji="0" normalizeH="0">
        <a:ln>
          <a:noFill/>
        </a:ln>
        <a:solidFill>
          <a:srgbClr val="000034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1" baseline="0" cap="none" i="0" spc="150" strike="noStrike" sz="5000" u="none" kumimoji="0" normalizeH="0">
        <a:ln>
          <a:noFill/>
        </a:ln>
        <a:solidFill>
          <a:srgbClr val="000034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1" baseline="0" cap="none" i="0" spc="150" strike="noStrike" sz="5000" u="none" kumimoji="0" normalizeH="0">
        <a:ln>
          <a:noFill/>
        </a:ln>
        <a:solidFill>
          <a:srgbClr val="000034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1" baseline="0" cap="none" i="0" spc="150" strike="noStrike" sz="5000" u="none" kumimoji="0" normalizeH="0">
        <a:ln>
          <a:noFill/>
        </a:ln>
        <a:solidFill>
          <a:srgbClr val="000034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1" baseline="0" cap="none" i="0" spc="150" strike="noStrike" sz="5000" u="none" kumimoji="0" normalizeH="0">
        <a:ln>
          <a:noFill/>
        </a:ln>
        <a:solidFill>
          <a:srgbClr val="000034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1" baseline="0" cap="none" i="0" spc="150" strike="noStrike" sz="5000" u="none" kumimoji="0" normalizeH="0">
        <a:ln>
          <a:noFill/>
        </a:ln>
        <a:solidFill>
          <a:srgbClr val="000034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1" baseline="0" cap="none" i="0" spc="150" strike="noStrike" sz="5000" u="none" kumimoji="0" normalizeH="0">
        <a:ln>
          <a:noFill/>
        </a:ln>
        <a:solidFill>
          <a:srgbClr val="000034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1" baseline="0" cap="none" i="0" spc="150" strike="noStrike" sz="5000" u="none" kumimoji="0" normalizeH="0">
        <a:ln>
          <a:noFill/>
        </a:ln>
        <a:solidFill>
          <a:srgbClr val="000034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34"/>
        </a:fontRef>
        <a:srgbClr val="000034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CDCCF5"/>
          </a:solidFill>
        </a:fill>
      </a:tcStyle>
    </a:wholeTbl>
    <a:band2H>
      <a:tcTxStyle b="def" i="def"/>
      <a:tcStyle>
        <a:tcBdr/>
        <a:fill>
          <a:solidFill>
            <a:srgbClr val="E7E7FA"/>
          </a:solidFill>
        </a:fill>
      </a:tcStyle>
    </a:band2H>
    <a:firstCol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381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381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34"/>
        </a:fontRef>
        <a:srgbClr val="000034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1FCEE"/>
          </a:solidFill>
        </a:fill>
      </a:tcStyle>
    </a:wholeTbl>
    <a:band2H>
      <a:tcTxStyle b="def" i="def"/>
      <a:tcStyle>
        <a:tcBdr/>
        <a:fill>
          <a:solidFill>
            <a:srgbClr val="E9FDF7"/>
          </a:solidFill>
        </a:fill>
      </a:tcStyle>
    </a:band2H>
    <a:firstCol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381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381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34"/>
        </a:fontRef>
        <a:srgbClr val="000034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FFD1CF"/>
          </a:solidFill>
        </a:fill>
      </a:tcStyle>
    </a:wholeTbl>
    <a:band2H>
      <a:tcTxStyle b="def" i="def"/>
      <a:tcStyle>
        <a:tcBdr/>
        <a:fill>
          <a:solidFill>
            <a:srgbClr val="FFE9E9"/>
          </a:solidFill>
        </a:fill>
      </a:tcStyle>
    </a:band2H>
    <a:firstCol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381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381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34"/>
        </a:fontRef>
        <a:srgbClr val="0000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7"/>
          </a:solidFill>
        </a:fill>
      </a:tcStyle>
    </a:wholeTbl>
    <a:band2H>
      <a:tcTxStyle b="def" i="def"/>
      <a:tcStyle>
        <a:tcBdr/>
        <a:fill>
          <a:solidFill>
            <a:schemeClr val="accent6"/>
          </a:solidFill>
        </a:fill>
      </a:tcStyle>
    </a:band2H>
    <a:firstCol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34"/>
        </a:fontRef>
        <a:srgbClr val="0000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34"/>
              </a:solidFill>
              <a:prstDash val="solid"/>
              <a:round/>
            </a:ln>
          </a:top>
          <a:bottom>
            <a:ln w="25400" cap="flat">
              <a:solidFill>
                <a:srgbClr val="0000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34"/>
              </a:solidFill>
              <a:prstDash val="solid"/>
              <a:round/>
            </a:ln>
          </a:top>
          <a:bottom>
            <a:ln w="25400" cap="flat">
              <a:solidFill>
                <a:srgbClr val="0000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34"/>
        </a:fontRef>
        <a:srgbClr val="000034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CACACC"/>
          </a:solidFill>
        </a:fill>
      </a:tcStyle>
    </a:wholeTbl>
    <a:band2H>
      <a:tcTxStyle b="def" i="def"/>
      <a:tcStyle>
        <a:tcBdr/>
        <a:fill>
          <a:solidFill>
            <a:srgbClr val="E6E6E7"/>
          </a:solidFill>
        </a:fill>
      </a:tcStyle>
    </a:band2H>
    <a:firstCol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000034"/>
          </a:solidFill>
        </a:fill>
      </a:tcStyle>
    </a:firstCol>
    <a:la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381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000034"/>
          </a:solidFill>
        </a:fill>
      </a:tcStyle>
    </a:lastRow>
    <a:fir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381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00003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Заголовок">
    <p:bg>
      <p:bgPr>
        <a:solidFill>
          <a:srgbClr val="00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14" name="Уровень текста 1…"/>
          <p:cNvSpPr txBox="1"/>
          <p:nvPr>
            <p:ph type="body" sz="quarter" idx="1" hasCustomPrompt="1"/>
          </p:nvPr>
        </p:nvSpPr>
        <p:spPr>
          <a:xfrm>
            <a:off x="571500" y="12269258"/>
            <a:ext cx="23235148" cy="555246"/>
          </a:xfrm>
          <a:prstGeom prst="rect">
            <a:avLst/>
          </a:prstGeom>
        </p:spPr>
        <p:txBody>
          <a:bodyPr anchor="t"/>
          <a:lstStyle>
            <a:lvl1pPr defTabSz="825500">
              <a:lnSpc>
                <a:spcPct val="100000"/>
              </a:lnSpc>
              <a:defRPr b="0" cap="all" spc="168" sz="2800">
                <a:solidFill>
                  <a:schemeClr val="accent4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defTabSz="825500">
              <a:lnSpc>
                <a:spcPct val="100000"/>
              </a:lnSpc>
              <a:defRPr b="0" cap="all" spc="168" sz="2800">
                <a:solidFill>
                  <a:schemeClr val="accent4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defTabSz="825500">
              <a:lnSpc>
                <a:spcPct val="100000"/>
              </a:lnSpc>
              <a:defRPr b="0" cap="all" spc="168" sz="2800">
                <a:solidFill>
                  <a:schemeClr val="accent4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defTabSz="825500">
              <a:lnSpc>
                <a:spcPct val="100000"/>
              </a:lnSpc>
              <a:defRPr b="0" cap="all" spc="168" sz="2800">
                <a:solidFill>
                  <a:schemeClr val="accent4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defTabSz="825500">
              <a:lnSpc>
                <a:spcPct val="100000"/>
              </a:lnSpc>
              <a:defRPr b="0" cap="all" spc="168" sz="2800">
                <a:solidFill>
                  <a:schemeClr val="accent4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pPr/>
            <a:r>
              <a:t>Автор и дата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Линия"/>
          <p:cNvSpPr/>
          <p:nvPr/>
        </p:nvSpPr>
        <p:spPr>
          <a:xfrm>
            <a:off x="634955" y="9475085"/>
            <a:ext cx="23114090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16" name="Заголовок презентации"/>
          <p:cNvSpPr txBox="1"/>
          <p:nvPr>
            <p:ph type="title" hasCustomPrompt="1"/>
          </p:nvPr>
        </p:nvSpPr>
        <p:spPr>
          <a:xfrm>
            <a:off x="571500" y="9525885"/>
            <a:ext cx="23235148" cy="2647066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b="1" spc="-300" sz="150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7" name="Уровень текста 1…"/>
          <p:cNvSpPr txBox="1"/>
          <p:nvPr>
            <p:ph type="body" sz="quarter" idx="21" hasCustomPrompt="1"/>
          </p:nvPr>
        </p:nvSpPr>
        <p:spPr>
          <a:xfrm>
            <a:off x="571500" y="847715"/>
            <a:ext cx="23235148" cy="2324102"/>
          </a:xfrm>
          <a:prstGeom prst="rect">
            <a:avLst/>
          </a:prstGeom>
        </p:spPr>
        <p:txBody>
          <a:bodyPr anchor="t"/>
          <a:lstStyle>
            <a:lvl1pPr defTabSz="825500">
              <a:defRPr b="0" spc="-100" sz="8000">
                <a:solidFill>
                  <a:schemeClr val="accent4"/>
                </a:solidFill>
              </a:defRPr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1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Информационное сообщени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116" name="Линия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117" name="Уровень текста 1…"/>
          <p:cNvSpPr txBox="1"/>
          <p:nvPr>
            <p:ph type="body" sz="half" idx="1" hasCustomPrompt="1"/>
          </p:nvPr>
        </p:nvSpPr>
        <p:spPr>
          <a:xfrm>
            <a:off x="571500" y="3898900"/>
            <a:ext cx="23236827" cy="5499100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-239" sz="12000"/>
            </a:lvl1pPr>
            <a:lvl2pPr defTabSz="825500">
              <a:lnSpc>
                <a:spcPct val="100000"/>
              </a:lnSpc>
              <a:defRPr b="0" spc="-239" sz="12000"/>
            </a:lvl2pPr>
            <a:lvl3pPr defTabSz="825500">
              <a:lnSpc>
                <a:spcPct val="100000"/>
              </a:lnSpc>
              <a:defRPr b="0" spc="-239" sz="12000"/>
            </a:lvl3pPr>
            <a:lvl4pPr defTabSz="825500">
              <a:lnSpc>
                <a:spcPct val="100000"/>
              </a:lnSpc>
              <a:defRPr b="0" spc="-239" sz="12000"/>
            </a:lvl4pPr>
            <a:lvl5pPr defTabSz="825500">
              <a:lnSpc>
                <a:spcPct val="100000"/>
              </a:lnSpc>
              <a:defRPr b="0" spc="-239" sz="12000"/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Уровень текста 1…"/>
          <p:cNvSpPr txBox="1"/>
          <p:nvPr>
            <p:ph type="body" idx="1" hasCustomPrompt="1"/>
          </p:nvPr>
        </p:nvSpPr>
        <p:spPr>
          <a:xfrm>
            <a:off x="634998" y="1346200"/>
            <a:ext cx="23241003" cy="8451368"/>
          </a:xfrm>
          <a:prstGeom prst="rect">
            <a:avLst/>
          </a:prstGeom>
        </p:spPr>
        <p:txBody>
          <a:bodyPr anchor="b"/>
          <a:lstStyle>
            <a:lvl1pPr defTabSz="825500">
              <a:defRPr b="0" spc="-419" sz="4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defTabSz="825500">
              <a:defRPr b="0" spc="-419" sz="4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defTabSz="825500">
              <a:defRPr b="0" spc="-419" sz="4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defTabSz="825500">
              <a:defRPr b="0" spc="-419" sz="4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defTabSz="825500">
              <a:defRPr b="0" spc="-419" sz="4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6" name="Информация о факте"/>
          <p:cNvSpPr txBox="1"/>
          <p:nvPr>
            <p:ph type="body" sz="quarter" idx="21" hasCustomPrompt="1"/>
          </p:nvPr>
        </p:nvSpPr>
        <p:spPr>
          <a:xfrm>
            <a:off x="635000" y="9170947"/>
            <a:ext cx="23241000" cy="932817"/>
          </a:xfrm>
          <a:prstGeom prst="rect">
            <a:avLst/>
          </a:prstGeom>
        </p:spPr>
        <p:txBody>
          <a:bodyPr anchor="t"/>
          <a:lstStyle>
            <a:lvl1pPr>
              <a:defRPr spc="-1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7" name="Линия"/>
          <p:cNvSpPr/>
          <p:nvPr/>
        </p:nvSpPr>
        <p:spPr>
          <a:xfrm>
            <a:off x="634999" y="12192000"/>
            <a:ext cx="23118144" cy="0"/>
          </a:xfrm>
          <a:prstGeom prst="line">
            <a:avLst/>
          </a:prstGeom>
          <a:ln w="38100">
            <a:solidFill>
              <a:srgbClr val="00003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128" name="Линия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rgbClr val="00003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1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Уровень текста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Авторство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Уровень текста 1…"/>
          <p:cNvSpPr txBox="1"/>
          <p:nvPr>
            <p:ph type="body" sz="half" idx="21" hasCustomPrompt="1"/>
          </p:nvPr>
        </p:nvSpPr>
        <p:spPr>
          <a:xfrm>
            <a:off x="515837" y="1325581"/>
            <a:ext cx="23241004" cy="4970080"/>
          </a:xfrm>
          <a:prstGeom prst="rect">
            <a:avLst/>
          </a:prstGeom>
        </p:spPr>
        <p:txBody>
          <a:bodyPr anchor="t"/>
          <a:lstStyle>
            <a:lvl1pPr marL="419100" indent="-419100" defTabSz="825500">
              <a:defRPr b="0" spc="-200" sz="12000"/>
            </a:lvl1pPr>
          </a:lstStyle>
          <a:p>
            <a:pPr/>
            <a:r>
              <a:t>«Важная цитата»</a:t>
            </a:r>
          </a:p>
        </p:txBody>
      </p:sp>
      <p:sp>
        <p:nvSpPr>
          <p:cNvPr id="13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 (3 шт.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Изображение"/>
          <p:cNvSpPr/>
          <p:nvPr>
            <p:ph type="pic" sz="half" idx="21"/>
          </p:nvPr>
        </p:nvSpPr>
        <p:spPr>
          <a:xfrm>
            <a:off x="12192000" y="-1003300"/>
            <a:ext cx="11557000" cy="76792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6" name="Изображение"/>
          <p:cNvSpPr/>
          <p:nvPr>
            <p:ph type="pic" sz="half" idx="22"/>
          </p:nvPr>
        </p:nvSpPr>
        <p:spPr>
          <a:xfrm>
            <a:off x="12192000" y="5397500"/>
            <a:ext cx="11557000" cy="7749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7" name="Изображение"/>
          <p:cNvSpPr/>
          <p:nvPr>
            <p:ph type="pic" idx="23"/>
          </p:nvPr>
        </p:nvSpPr>
        <p:spPr>
          <a:xfrm>
            <a:off x="571500" y="-698500"/>
            <a:ext cx="11684000" cy="144264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054398042_3378x2084.jpg"/>
          <p:cNvSpPr/>
          <p:nvPr>
            <p:ph type="pic" idx="21"/>
          </p:nvPr>
        </p:nvSpPr>
        <p:spPr>
          <a:xfrm>
            <a:off x="0" y="-2984500"/>
            <a:ext cx="28333700" cy="1748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 фото">
    <p:bg>
      <p:bgPr>
        <a:solidFill>
          <a:srgbClr val="00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1054398042_3378x2084.jpg"/>
          <p:cNvSpPr/>
          <p:nvPr>
            <p:ph type="pic" idx="21"/>
          </p:nvPr>
        </p:nvSpPr>
        <p:spPr>
          <a:xfrm>
            <a:off x="0" y="-3898900"/>
            <a:ext cx="28587700" cy="176366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6" name="Уровень текста 1…"/>
          <p:cNvSpPr txBox="1"/>
          <p:nvPr>
            <p:ph type="body" sz="quarter" idx="1" hasCustomPrompt="1"/>
          </p:nvPr>
        </p:nvSpPr>
        <p:spPr>
          <a:xfrm>
            <a:off x="571500" y="12269258"/>
            <a:ext cx="23241000" cy="555246"/>
          </a:xfrm>
          <a:prstGeom prst="rect">
            <a:avLst/>
          </a:prstGeom>
        </p:spPr>
        <p:txBody>
          <a:bodyPr anchor="t"/>
          <a:lstStyle>
            <a:lvl1pPr defTabSz="825500">
              <a:lnSpc>
                <a:spcPct val="100000"/>
              </a:lnSpc>
              <a:defRPr b="0" cap="all" spc="168" sz="28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defTabSz="825500">
              <a:lnSpc>
                <a:spcPct val="100000"/>
              </a:lnSpc>
              <a:defRPr b="0" cap="all" spc="168" sz="28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defTabSz="825500">
              <a:lnSpc>
                <a:spcPct val="100000"/>
              </a:lnSpc>
              <a:defRPr b="0" cap="all" spc="168" sz="28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defTabSz="825500">
              <a:lnSpc>
                <a:spcPct val="100000"/>
              </a:lnSpc>
              <a:defRPr b="0" cap="all" spc="168" sz="28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defTabSz="825500">
              <a:lnSpc>
                <a:spcPct val="100000"/>
              </a:lnSpc>
              <a:defRPr b="0" cap="all" spc="168" sz="28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Уровень текста 1…"/>
          <p:cNvSpPr txBox="1"/>
          <p:nvPr>
            <p:ph type="body" sz="quarter" idx="22" hasCustomPrompt="1"/>
          </p:nvPr>
        </p:nvSpPr>
        <p:spPr>
          <a:xfrm>
            <a:off x="571500" y="853952"/>
            <a:ext cx="23241000" cy="2321050"/>
          </a:xfrm>
          <a:prstGeom prst="rect">
            <a:avLst/>
          </a:prstGeom>
        </p:spPr>
        <p:txBody>
          <a:bodyPr anchor="t"/>
          <a:lstStyle>
            <a:lvl1pPr defTabSz="825500">
              <a:defRPr b="0" spc="-100" sz="8000">
                <a:solidFill>
                  <a:srgbClr val="FFFFFF"/>
                </a:solidFill>
              </a:defRPr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28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29" name="Линия"/>
          <p:cNvSpPr/>
          <p:nvPr/>
        </p:nvSpPr>
        <p:spPr>
          <a:xfrm>
            <a:off x="634955" y="9475085"/>
            <a:ext cx="23114090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30" name="Заголовок презентации"/>
          <p:cNvSpPr txBox="1"/>
          <p:nvPr>
            <p:ph type="title" hasCustomPrompt="1"/>
          </p:nvPr>
        </p:nvSpPr>
        <p:spPr>
          <a:xfrm>
            <a:off x="571500" y="9525000"/>
            <a:ext cx="23241000" cy="2641600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b="1" spc="-300" sz="150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 фото (вариант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20524404_2582x1617.jpg"/>
          <p:cNvSpPr/>
          <p:nvPr>
            <p:ph type="pic" idx="21"/>
          </p:nvPr>
        </p:nvSpPr>
        <p:spPr>
          <a:xfrm>
            <a:off x="9626600" y="-2"/>
            <a:ext cx="21901493" cy="13716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40" name="Линия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41" name="Уровень текста 1…"/>
          <p:cNvSpPr txBox="1"/>
          <p:nvPr>
            <p:ph type="body" sz="quarter" idx="1" hasCustomPrompt="1"/>
          </p:nvPr>
        </p:nvSpPr>
        <p:spPr>
          <a:xfrm>
            <a:off x="571500" y="12269258"/>
            <a:ext cx="11049000" cy="555246"/>
          </a:xfrm>
          <a:prstGeom prst="rect">
            <a:avLst/>
          </a:prstGeom>
        </p:spPr>
        <p:txBody>
          <a:bodyPr anchor="t"/>
          <a:lstStyle>
            <a:lvl1pPr defTabSz="825500">
              <a:lnSpc>
                <a:spcPct val="100000"/>
              </a:lnSpc>
              <a:defRPr b="0" cap="all" spc="168" sz="2800"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defTabSz="825500">
              <a:lnSpc>
                <a:spcPct val="100000"/>
              </a:lnSpc>
              <a:defRPr b="0" cap="all" spc="168" sz="2800"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defTabSz="825500">
              <a:lnSpc>
                <a:spcPct val="100000"/>
              </a:lnSpc>
              <a:defRPr b="0" cap="all" spc="168" sz="2800"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defTabSz="825500">
              <a:lnSpc>
                <a:spcPct val="100000"/>
              </a:lnSpc>
              <a:defRPr b="0" cap="all" spc="168" sz="2800"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defTabSz="825500">
              <a:lnSpc>
                <a:spcPct val="100000"/>
              </a:lnSpc>
              <a:defRPr b="0" cap="all" spc="168" sz="2800"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2" name="Заголовок слайда"/>
          <p:cNvSpPr txBox="1"/>
          <p:nvPr>
            <p:ph type="title" hasCustomPrompt="1"/>
          </p:nvPr>
        </p:nvSpPr>
        <p:spPr>
          <a:xfrm>
            <a:off x="571500" y="4770137"/>
            <a:ext cx="11049000" cy="7036979"/>
          </a:xfrm>
          <a:prstGeom prst="rect">
            <a:avLst/>
          </a:prstGeom>
        </p:spPr>
        <p:txBody>
          <a:bodyPr/>
          <a:lstStyle>
            <a:lvl1pPr>
              <a:defRPr b="1" spc="-300" sz="15000">
                <a:solidFill>
                  <a:schemeClr val="accent1"/>
                </a:soli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4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пункты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51" name="Линия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52" name="Уровень текста 1…"/>
          <p:cNvSpPr txBox="1"/>
          <p:nvPr>
            <p:ph type="body" sz="quarter" idx="1" hasCustomPrompt="1"/>
          </p:nvPr>
        </p:nvSpPr>
        <p:spPr>
          <a:xfrm>
            <a:off x="571500" y="12269258"/>
            <a:ext cx="23241000" cy="555246"/>
          </a:xfrm>
          <a:prstGeom prst="rect">
            <a:avLst/>
          </a:prstGeom>
        </p:spPr>
        <p:txBody>
          <a:bodyPr anchor="t"/>
          <a:lstStyle>
            <a:lvl1pPr defTabSz="825500">
              <a:lnSpc>
                <a:spcPct val="100000"/>
              </a:lnSpc>
              <a:defRPr b="0" cap="all" spc="168" sz="2800"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defTabSz="825500">
              <a:lnSpc>
                <a:spcPct val="100000"/>
              </a:lnSpc>
              <a:defRPr b="0" cap="all" spc="168" sz="2800"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defTabSz="825500">
              <a:lnSpc>
                <a:spcPct val="100000"/>
              </a:lnSpc>
              <a:defRPr b="0" cap="all" spc="168" sz="2800"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defTabSz="825500">
              <a:lnSpc>
                <a:spcPct val="100000"/>
              </a:lnSpc>
              <a:defRPr b="0" cap="all" spc="168" sz="2800"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defTabSz="825500">
              <a:lnSpc>
                <a:spcPct val="100000"/>
              </a:lnSpc>
              <a:defRPr b="0" cap="all" spc="168" sz="2800"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Уровень текста 1…"/>
          <p:cNvSpPr txBox="1"/>
          <p:nvPr>
            <p:ph type="body" idx="21" hasCustomPrompt="1"/>
          </p:nvPr>
        </p:nvSpPr>
        <p:spPr>
          <a:xfrm>
            <a:off x="571500" y="3904441"/>
            <a:ext cx="23241000" cy="7697009"/>
          </a:xfrm>
          <a:prstGeom prst="rect">
            <a:avLst/>
          </a:prstGeom>
        </p:spPr>
        <p:txBody>
          <a:bodyPr anchor="t"/>
          <a:lstStyle>
            <a:lvl1pPr marL="457200" indent="-457200" defTabSz="825500"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defRPr b="0" spc="-100" sz="4200">
                <a:solidFill>
                  <a:srgbClr val="000000"/>
                </a:solidFill>
              </a:defRPr>
            </a:lvl1pPr>
          </a:lstStyle>
          <a:p>
            <a:pPr/>
            <a:r>
              <a:t>Текст пункта на слайде</a:t>
            </a:r>
          </a:p>
        </p:txBody>
      </p:sp>
      <p:sp>
        <p:nvSpPr>
          <p:cNvPr id="54" name="Заголовок слайда"/>
          <p:cNvSpPr txBox="1"/>
          <p:nvPr>
            <p:ph type="title" hasCustomPrompt="1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b="1" spc="-239" sz="12000">
                <a:solidFill>
                  <a:schemeClr val="accent1"/>
                </a:soli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xfrm>
            <a:off x="23421898" y="12361162"/>
            <a:ext cx="385980" cy="46228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нкты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Линия"/>
          <p:cNvSpPr/>
          <p:nvPr/>
        </p:nvSpPr>
        <p:spPr>
          <a:xfrm>
            <a:off x="634999" y="12192000"/>
            <a:ext cx="23118144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63" name="Линия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64" name="Уровень текста 1…"/>
          <p:cNvSpPr txBox="1"/>
          <p:nvPr>
            <p:ph type="body" idx="1" hasCustomPrompt="1"/>
          </p:nvPr>
        </p:nvSpPr>
        <p:spPr>
          <a:xfrm>
            <a:off x="571500" y="3898900"/>
            <a:ext cx="23241000" cy="7696200"/>
          </a:xfrm>
          <a:prstGeom prst="rect">
            <a:avLst/>
          </a:prstGeom>
        </p:spPr>
        <p:txBody>
          <a:bodyPr numCol="2" spcCol="1162050" anchor="t"/>
          <a:lstStyle>
            <a:lvl1pPr marL="457200" indent="-457200" defTabSz="825500"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defRPr b="0" spc="-42" sz="4200">
                <a:solidFill>
                  <a:srgbClr val="000000"/>
                </a:solidFill>
              </a:defRPr>
            </a:lvl1pPr>
            <a:lvl2pPr marL="914400" indent="-457200" defTabSz="825500"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defRPr b="0" spc="-42" sz="4200">
                <a:solidFill>
                  <a:srgbClr val="000000"/>
                </a:solidFill>
              </a:defRPr>
            </a:lvl2pPr>
            <a:lvl3pPr marL="1371600" indent="-457200" defTabSz="825500"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defRPr b="0" spc="-42" sz="4200">
                <a:solidFill>
                  <a:srgbClr val="000000"/>
                </a:solidFill>
              </a:defRPr>
            </a:lvl3pPr>
            <a:lvl4pPr marL="1828800" indent="-457200" defTabSz="825500"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defRPr b="0" spc="-42" sz="4200">
                <a:solidFill>
                  <a:srgbClr val="000000"/>
                </a:solidFill>
              </a:defRPr>
            </a:lvl4pPr>
            <a:lvl5pPr marL="2286000" indent="-457200" defTabSz="825500"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defRPr b="0" spc="-42" sz="4200">
                <a:solidFill>
                  <a:srgbClr val="000000"/>
                </a:solidFill>
              </a:defRPr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, пункты и 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Уровень текста 1…"/>
          <p:cNvSpPr txBox="1"/>
          <p:nvPr>
            <p:ph type="body" sz="quarter" idx="1" hasCustomPrompt="1"/>
          </p:nvPr>
        </p:nvSpPr>
        <p:spPr>
          <a:xfrm>
            <a:off x="13157200" y="1852247"/>
            <a:ext cx="10256839" cy="1310643"/>
          </a:xfrm>
          <a:prstGeom prst="rect">
            <a:avLst/>
          </a:prstGeom>
        </p:spPr>
        <p:txBody>
          <a:bodyPr/>
          <a:lstStyle>
            <a:lvl1pPr defTabSz="808990">
              <a:defRPr b="0" spc="-78" sz="7800"/>
            </a:lvl1pPr>
            <a:lvl2pPr defTabSz="808990">
              <a:defRPr b="0" spc="-78" sz="7800"/>
            </a:lvl2pPr>
            <a:lvl3pPr defTabSz="808990">
              <a:defRPr b="0" spc="-78" sz="7800"/>
            </a:lvl3pPr>
            <a:lvl4pPr defTabSz="808990">
              <a:defRPr b="0" spc="-78" sz="7800"/>
            </a:lvl4pPr>
            <a:lvl5pPr defTabSz="808990">
              <a:defRPr b="0" spc="-78" sz="78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683033896_1440x1778.jpg"/>
          <p:cNvSpPr/>
          <p:nvPr>
            <p:ph type="pic" idx="21"/>
          </p:nvPr>
        </p:nvSpPr>
        <p:spPr>
          <a:xfrm>
            <a:off x="0" y="-671784"/>
            <a:ext cx="12196747" cy="150595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4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75" name="Линия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76" name="Заголовок слайда"/>
          <p:cNvSpPr txBox="1"/>
          <p:nvPr>
            <p:ph type="title" hasCustomPrompt="1"/>
          </p:nvPr>
        </p:nvSpPr>
        <p:spPr>
          <a:xfrm>
            <a:off x="13157200" y="864810"/>
            <a:ext cx="10256839" cy="1308101"/>
          </a:xfrm>
          <a:prstGeom prst="rect">
            <a:avLst/>
          </a:prstGeom>
        </p:spPr>
        <p:txBody>
          <a:bodyPr anchor="b"/>
          <a:lstStyle>
            <a:lvl1pPr>
              <a:defRPr b="1" spc="0">
                <a:solidFill>
                  <a:schemeClr val="accent1"/>
                </a:solidFill>
              </a:defRPr>
            </a:lvl1pPr>
          </a:lstStyle>
          <a:p>
            <a:pPr/>
            <a:r>
              <a:t>Заголовок слайда </a:t>
            </a:r>
          </a:p>
        </p:txBody>
      </p:sp>
      <p:sp>
        <p:nvSpPr>
          <p:cNvPr id="77" name="Уровень текста 1…"/>
          <p:cNvSpPr txBox="1"/>
          <p:nvPr>
            <p:ph type="body" sz="half" idx="22" hasCustomPrompt="1"/>
          </p:nvPr>
        </p:nvSpPr>
        <p:spPr>
          <a:xfrm>
            <a:off x="13157200" y="3904441"/>
            <a:ext cx="10256839" cy="7303309"/>
          </a:xfrm>
          <a:prstGeom prst="rect">
            <a:avLst/>
          </a:prstGeom>
        </p:spPr>
        <p:txBody>
          <a:bodyPr anchor="t"/>
          <a:lstStyle>
            <a:lvl1pPr marL="457200" indent="-457200" defTabSz="825500"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defRPr b="0" spc="-100" sz="4200">
                <a:solidFill>
                  <a:srgbClr val="000000"/>
                </a:solidFill>
              </a:defRPr>
            </a:lvl1pPr>
          </a:lstStyle>
          <a:p>
            <a:pPr/>
            <a:r>
              <a:t>Текст пункта на слайде</a:t>
            </a:r>
          </a:p>
        </p:txBody>
      </p:sp>
      <p:sp>
        <p:nvSpPr>
          <p:cNvPr id="7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Раздел">
    <p:bg>
      <p:bgPr>
        <a:solidFill>
          <a:srgbClr val="AF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86" name="Линия"/>
          <p:cNvSpPr/>
          <p:nvPr/>
        </p:nvSpPr>
        <p:spPr>
          <a:xfrm>
            <a:off x="635000" y="9443335"/>
            <a:ext cx="23114000" cy="1"/>
          </a:xfrm>
          <a:prstGeom prst="line">
            <a:avLst/>
          </a:prstGeom>
          <a:ln w="1143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87" name="Заголовок раздела"/>
          <p:cNvSpPr txBox="1"/>
          <p:nvPr>
            <p:ph type="title" hasCustomPrompt="1"/>
          </p:nvPr>
        </p:nvSpPr>
        <p:spPr>
          <a:xfrm>
            <a:off x="571500" y="9530978"/>
            <a:ext cx="23241000" cy="2019302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b="1" spc="-300" sz="15000">
                <a:solidFill>
                  <a:schemeClr val="accent1"/>
                </a:soli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8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олько заголовок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96" name="Линия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97" name="Заголовок слайда"/>
          <p:cNvSpPr txBox="1"/>
          <p:nvPr>
            <p:ph type="title" hasCustomPrompt="1"/>
          </p:nvPr>
        </p:nvSpPr>
        <p:spPr>
          <a:xfrm>
            <a:off x="571500" y="7159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b="1" spc="-239" sz="12000">
                <a:solidFill>
                  <a:schemeClr val="accent1"/>
                </a:solidFill>
              </a:defRPr>
            </a:lvl1pPr>
          </a:lstStyle>
          <a:p>
            <a:pPr/>
            <a:r>
              <a:t>Заголовок слайда </a:t>
            </a:r>
          </a:p>
        </p:txBody>
      </p:sp>
      <p:sp>
        <p:nvSpPr>
          <p:cNvPr id="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овестка дня">
    <p:bg>
      <p:bgPr>
        <a:solidFill>
          <a:srgbClr val="00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Линия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106" name="Заголовок повестки дня"/>
          <p:cNvSpPr txBox="1"/>
          <p:nvPr>
            <p:ph type="title" hasCustomPrompt="1"/>
          </p:nvPr>
        </p:nvSpPr>
        <p:spPr>
          <a:xfrm>
            <a:off x="575640" y="881081"/>
            <a:ext cx="23241003" cy="195101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7" name="Уровень текста 1…"/>
          <p:cNvSpPr txBox="1"/>
          <p:nvPr>
            <p:ph type="body" idx="1" hasCustomPrompt="1"/>
          </p:nvPr>
        </p:nvSpPr>
        <p:spPr>
          <a:xfrm>
            <a:off x="575640" y="3276600"/>
            <a:ext cx="23241003" cy="9870679"/>
          </a:xfrm>
          <a:prstGeom prst="rect">
            <a:avLst/>
          </a:prstGeom>
        </p:spPr>
        <p:txBody>
          <a:bodyPr anchor="t"/>
          <a:lstStyle>
            <a:lvl1pPr defTabSz="469900">
              <a:lnSpc>
                <a:spcPct val="120000"/>
              </a:lnSpc>
              <a:tabLst>
                <a:tab pos="469900" algn="l"/>
              </a:tabLst>
              <a:defRPr spc="0" sz="8000">
                <a:solidFill>
                  <a:srgbClr val="C3CCB0"/>
                </a:solidFill>
              </a:defRPr>
            </a:lvl1pPr>
            <a:lvl2pPr defTabSz="469900">
              <a:lnSpc>
                <a:spcPct val="120000"/>
              </a:lnSpc>
              <a:tabLst>
                <a:tab pos="469900" algn="l"/>
              </a:tabLst>
              <a:defRPr spc="0" sz="8000">
                <a:solidFill>
                  <a:srgbClr val="C3CCB0"/>
                </a:solidFill>
              </a:defRPr>
            </a:lvl2pPr>
            <a:lvl3pPr defTabSz="469900">
              <a:lnSpc>
                <a:spcPct val="120000"/>
              </a:lnSpc>
              <a:tabLst>
                <a:tab pos="469900" algn="l"/>
              </a:tabLst>
              <a:defRPr spc="0" sz="8000">
                <a:solidFill>
                  <a:srgbClr val="C3CCB0"/>
                </a:solidFill>
              </a:defRPr>
            </a:lvl3pPr>
            <a:lvl4pPr defTabSz="469900">
              <a:lnSpc>
                <a:spcPct val="120000"/>
              </a:lnSpc>
              <a:tabLst>
                <a:tab pos="469900" algn="l"/>
              </a:tabLst>
              <a:defRPr spc="0" sz="8000">
                <a:solidFill>
                  <a:srgbClr val="C3CCB0"/>
                </a:solidFill>
              </a:defRPr>
            </a:lvl4pPr>
            <a:lvl5pPr defTabSz="469900">
              <a:lnSpc>
                <a:spcPct val="120000"/>
              </a:lnSpc>
              <a:tabLst>
                <a:tab pos="469900" algn="l"/>
              </a:tabLst>
              <a:defRPr spc="0" sz="8000">
                <a:solidFill>
                  <a:srgbClr val="C3CCB0"/>
                </a:solidFill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rgbClr val="00003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3" name="Линия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rgbClr val="00003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4" name="Уровень текста 1…"/>
          <p:cNvSpPr txBox="1"/>
          <p:nvPr>
            <p:ph type="body" idx="1" hasCustomPrompt="1"/>
          </p:nvPr>
        </p:nvSpPr>
        <p:spPr>
          <a:xfrm>
            <a:off x="1148059" y="9247147"/>
            <a:ext cx="22707183" cy="932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Авторство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3653366" y="2743200"/>
            <a:ext cx="19507201" cy="4359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" name="Номер слайда"/>
          <p:cNvSpPr txBox="1"/>
          <p:nvPr>
            <p:ph type="sldNum" sz="quarter" idx="2"/>
          </p:nvPr>
        </p:nvSpPr>
        <p:spPr>
          <a:xfrm>
            <a:off x="23417275" y="12361162"/>
            <a:ext cx="385980" cy="46228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825500">
              <a:spcBef>
                <a:spcPts val="0"/>
              </a:spcBef>
              <a:tabLst/>
              <a:defRPr b="0" spc="28" sz="2800">
                <a:solidFill>
                  <a:srgbClr val="000000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0" marR="0" indent="0" algn="l" defTabSz="800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2" strike="noStrike" sz="5300" u="none">
          <a:solidFill>
            <a:schemeClr val="accent1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800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2" strike="noStrike" sz="5300" u="none">
          <a:solidFill>
            <a:schemeClr val="accent1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800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2" strike="noStrike" sz="5300" u="none">
          <a:solidFill>
            <a:schemeClr val="accent1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800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2" strike="noStrike" sz="5300" u="none">
          <a:solidFill>
            <a:schemeClr val="accent1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800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2" strike="noStrike" sz="5300" u="none">
          <a:solidFill>
            <a:schemeClr val="accent1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800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2" strike="noStrike" sz="5300" u="none">
          <a:solidFill>
            <a:schemeClr val="accent1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800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2" strike="noStrike" sz="5300" u="none">
          <a:solidFill>
            <a:schemeClr val="accent1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800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2" strike="noStrike" sz="5300" u="none">
          <a:solidFill>
            <a:schemeClr val="accent1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800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2" strike="noStrike" sz="5300" u="none">
          <a:solidFill>
            <a:schemeClr val="accent1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DIN Condensed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14.02.2022"/>
          <p:cNvSpPr txBox="1"/>
          <p:nvPr>
            <p:ph type="subTitle" sz="quarter" idx="1"/>
          </p:nvPr>
        </p:nvSpPr>
        <p:spPr>
          <a:xfrm>
            <a:off x="571500" y="12269258"/>
            <a:ext cx="23235148" cy="555246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14.02.2022</a:t>
            </a:r>
          </a:p>
        </p:txBody>
      </p:sp>
      <p:sp>
        <p:nvSpPr>
          <p:cNvPr id="173" name="Сердечно-сосудистая система"/>
          <p:cNvSpPr txBox="1"/>
          <p:nvPr>
            <p:ph type="ctrTitle"/>
          </p:nvPr>
        </p:nvSpPr>
        <p:spPr>
          <a:xfrm>
            <a:off x="571500" y="9525885"/>
            <a:ext cx="23235148" cy="2647066"/>
          </a:xfrm>
          <a:prstGeom prst="rect">
            <a:avLst/>
          </a:prstGeom>
        </p:spPr>
        <p:txBody>
          <a:bodyPr/>
          <a:lstStyle>
            <a:lvl1pPr defTabSz="668655">
              <a:defRPr sz="12100"/>
            </a:lvl1pPr>
          </a:lstStyle>
          <a:p>
            <a:pPr/>
            <a:r>
              <a:t>Сердечно-сосудистая система</a:t>
            </a:r>
          </a:p>
        </p:txBody>
      </p:sp>
      <p:sp>
        <p:nvSpPr>
          <p:cNvPr id="174" name="подготовлено учащемися ГУО Гимназии №10 г. Гродно…"/>
          <p:cNvSpPr txBox="1"/>
          <p:nvPr/>
        </p:nvSpPr>
        <p:spPr>
          <a:xfrm>
            <a:off x="571500" y="847715"/>
            <a:ext cx="23235148" cy="2324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r" defTabSz="825500">
              <a:lnSpc>
                <a:spcPct val="80000"/>
              </a:lnSpc>
              <a:spcBef>
                <a:spcPts val="0"/>
              </a:spcBef>
              <a:tabLst/>
              <a:defRPr b="0" spc="-100">
                <a:solidFill>
                  <a:schemeClr val="accent4"/>
                </a:solidFill>
              </a:defRPr>
            </a:pPr>
            <a:r>
              <a:t>подготовлено учащ</a:t>
            </a:r>
            <a:r>
              <a:t>и</a:t>
            </a:r>
            <a:r>
              <a:t>мися ГУО Гимназии №10 г. Гродно</a:t>
            </a:r>
            <a:endParaRPr spc="-50"/>
          </a:p>
          <a:p>
            <a:pPr algn="r" defTabSz="825500">
              <a:lnSpc>
                <a:spcPct val="80000"/>
              </a:lnSpc>
              <a:spcBef>
                <a:spcPts val="0"/>
              </a:spcBef>
              <a:tabLst/>
              <a:defRPr b="0" spc="-100">
                <a:solidFill>
                  <a:schemeClr val="accent4"/>
                </a:solidFill>
              </a:defRPr>
            </a:pPr>
            <a:r>
              <a:t>Фёдоровым Максимом и Правко Иваном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231" name="Линия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232" name="@maximfedarau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@maximfedarau</a:t>
            </a:r>
          </a:p>
        </p:txBody>
      </p:sp>
      <p:sp>
        <p:nvSpPr>
          <p:cNvPr id="233" name="Большой круг кровообращения"/>
          <p:cNvSpPr txBox="1"/>
          <p:nvPr>
            <p:ph type="title"/>
          </p:nvPr>
        </p:nvSpPr>
        <p:spPr>
          <a:xfrm>
            <a:off x="571498" y="4770137"/>
            <a:ext cx="11049003" cy="7036979"/>
          </a:xfrm>
          <a:prstGeom prst="rect">
            <a:avLst/>
          </a:prstGeom>
        </p:spPr>
        <p:txBody>
          <a:bodyPr/>
          <a:lstStyle>
            <a:lvl1pPr defTabSz="718184">
              <a:defRPr sz="12000"/>
            </a:lvl1pPr>
          </a:lstStyle>
          <a:p>
            <a:pPr/>
            <a:r>
              <a:t>Артериальное давление</a:t>
            </a:r>
          </a:p>
        </p:txBody>
      </p:sp>
      <p:pic>
        <p:nvPicPr>
          <p:cNvPr id="234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0500" y="2536259"/>
            <a:ext cx="11764537" cy="7812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Про что мы говорим?"/>
          <p:cNvSpPr txBox="1"/>
          <p:nvPr>
            <p:ph type="title"/>
          </p:nvPr>
        </p:nvSpPr>
        <p:spPr>
          <a:xfrm>
            <a:off x="575640" y="881081"/>
            <a:ext cx="23241004" cy="1951018"/>
          </a:xfrm>
          <a:prstGeom prst="rect">
            <a:avLst/>
          </a:prstGeom>
        </p:spPr>
        <p:txBody>
          <a:bodyPr/>
          <a:lstStyle>
            <a:lvl1pPr algn="ctr">
              <a:defRPr b="1" spc="-100" sz="9000"/>
            </a:lvl1pPr>
          </a:lstStyle>
          <a:p>
            <a:pPr/>
            <a:r>
              <a:t>Артериальное давление</a:t>
            </a:r>
          </a:p>
        </p:txBody>
      </p:sp>
      <p:sp>
        <p:nvSpPr>
          <p:cNvPr id="237" name="1) Начинается от левого желудочка.…"/>
          <p:cNvSpPr txBox="1"/>
          <p:nvPr>
            <p:ph type="body" idx="1"/>
          </p:nvPr>
        </p:nvSpPr>
        <p:spPr>
          <a:xfrm>
            <a:off x="575640" y="3276598"/>
            <a:ext cx="23241004" cy="8434247"/>
          </a:xfrm>
          <a:prstGeom prst="rect">
            <a:avLst/>
          </a:prstGeom>
        </p:spPr>
        <p:txBody>
          <a:bodyPr/>
          <a:lstStyle/>
          <a:p>
            <a:pPr defTabSz="361822">
              <a:lnSpc>
                <a:spcPct val="108000"/>
              </a:lnSpc>
              <a:tabLst>
                <a:tab pos="355600" algn="l"/>
              </a:tabLst>
              <a:defRPr sz="6100"/>
            </a:pPr>
            <a:r>
              <a:t>1) </a:t>
            </a:r>
            <a:r>
              <a:t>Измеряется с помощью тонометра на плечевой артерии.</a:t>
            </a:r>
          </a:p>
          <a:p>
            <a:pPr algn="ctr" defTabSz="361822">
              <a:lnSpc>
                <a:spcPct val="108000"/>
              </a:lnSpc>
              <a:tabLst>
                <a:tab pos="355600" algn="l"/>
              </a:tabLst>
              <a:defRPr sz="6100"/>
            </a:pPr>
            <a:r>
              <a:t>P=120/80 </a:t>
            </a:r>
            <a:r>
              <a:t>мм рт. ст.</a:t>
            </a:r>
          </a:p>
          <a:p>
            <a:pPr algn="ctr" defTabSz="361822">
              <a:lnSpc>
                <a:spcPct val="108000"/>
              </a:lnSpc>
              <a:tabLst>
                <a:tab pos="355600" algn="l"/>
              </a:tabLst>
              <a:defRPr sz="6100"/>
            </a:pPr>
          </a:p>
          <a:p>
            <a:pPr algn="ctr" defTabSz="361822">
              <a:lnSpc>
                <a:spcPct val="108000"/>
              </a:lnSpc>
              <a:tabLst>
                <a:tab pos="355600" algn="l"/>
              </a:tabLst>
              <a:defRPr sz="6100"/>
            </a:pPr>
          </a:p>
          <a:p>
            <a:pPr algn="ctr" defTabSz="361822">
              <a:lnSpc>
                <a:spcPct val="108000"/>
              </a:lnSpc>
              <a:tabLst>
                <a:tab pos="355600" algn="l"/>
              </a:tabLst>
              <a:defRPr sz="6100"/>
            </a:pPr>
          </a:p>
          <a:p>
            <a:pPr defTabSz="361822">
              <a:lnSpc>
                <a:spcPct val="108000"/>
              </a:lnSpc>
              <a:tabLst>
                <a:tab pos="355600" algn="l"/>
              </a:tabLst>
              <a:defRPr sz="6100">
                <a:solidFill>
                  <a:srgbClr val="C1CAB6"/>
                </a:solidFill>
              </a:defRPr>
            </a:pPr>
          </a:p>
          <a:p>
            <a:pPr defTabSz="361822">
              <a:lnSpc>
                <a:spcPct val="108000"/>
              </a:lnSpc>
              <a:tabLst>
                <a:tab pos="355600" algn="l"/>
              </a:tabLst>
              <a:defRPr sz="6100">
                <a:solidFill>
                  <a:srgbClr val="C1CAB6"/>
                </a:solidFill>
              </a:defRPr>
            </a:pPr>
            <a:r>
              <a:t>2) Гипертензия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̶</a:t>
            </a:r>
            <a:r>
              <a:t>  повышенное давление.</a:t>
            </a:r>
          </a:p>
          <a:p>
            <a:pPr defTabSz="361822">
              <a:lnSpc>
                <a:spcPct val="108000"/>
              </a:lnSpc>
              <a:tabLst>
                <a:tab pos="355600" algn="l"/>
              </a:tabLst>
              <a:defRPr sz="6100">
                <a:solidFill>
                  <a:srgbClr val="C1CAB6"/>
                </a:solidFill>
              </a:defRPr>
            </a:pPr>
            <a:r>
              <a:t>Гипотензия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̶</a:t>
            </a:r>
            <a:r>
              <a:t>  сниженное давление.</a:t>
            </a:r>
          </a:p>
        </p:txBody>
      </p:sp>
      <p:sp>
        <p:nvSpPr>
          <p:cNvPr id="238" name="Прямая со стрелкой 2"/>
          <p:cNvSpPr/>
          <p:nvPr/>
        </p:nvSpPr>
        <p:spPr>
          <a:xfrm>
            <a:off x="11523280" y="6648332"/>
            <a:ext cx="672862" cy="845389"/>
          </a:xfrm>
          <a:prstGeom prst="line">
            <a:avLst/>
          </a:prstGeom>
          <a:ln w="114300">
            <a:solidFill>
              <a:srgbClr val="C1CAB6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239" name="Прямая со стрелкой 7"/>
          <p:cNvSpPr/>
          <p:nvPr/>
        </p:nvSpPr>
        <p:spPr>
          <a:xfrm flipH="1">
            <a:off x="9503433" y="6648332"/>
            <a:ext cx="672861" cy="845390"/>
          </a:xfrm>
          <a:prstGeom prst="line">
            <a:avLst/>
          </a:prstGeom>
          <a:ln w="114300">
            <a:solidFill>
              <a:srgbClr val="C1CAB6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240" name="TextBox 5"/>
          <p:cNvSpPr txBox="1"/>
          <p:nvPr/>
        </p:nvSpPr>
        <p:spPr>
          <a:xfrm>
            <a:off x="4785955" y="7241696"/>
            <a:ext cx="5275581" cy="193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C3CCB0"/>
                </a:solidFill>
              </a:defRPr>
            </a:pPr>
            <a:r>
              <a:t>Систолическое</a:t>
            </a:r>
            <a:endParaRPr>
              <a:solidFill>
                <a:schemeClr val="accent6"/>
              </a:solidFill>
            </a:endParaRPr>
          </a:p>
          <a:p>
            <a:pPr>
              <a:defRPr>
                <a:solidFill>
                  <a:srgbClr val="C3CCB0"/>
                </a:solidFill>
              </a:defRPr>
            </a:pPr>
            <a:r>
              <a:t>(макс.)</a:t>
            </a:r>
          </a:p>
        </p:txBody>
      </p:sp>
      <p:sp>
        <p:nvSpPr>
          <p:cNvPr id="241" name="TextBox 10"/>
          <p:cNvSpPr txBox="1"/>
          <p:nvPr/>
        </p:nvSpPr>
        <p:spPr>
          <a:xfrm>
            <a:off x="11791899" y="7241696"/>
            <a:ext cx="5678806" cy="193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C3CCB0"/>
                </a:solidFill>
              </a:defRPr>
            </a:pPr>
            <a:r>
              <a:t>Диастолическое</a:t>
            </a:r>
            <a:endParaRPr>
              <a:solidFill>
                <a:schemeClr val="accent6"/>
              </a:solidFill>
            </a:endParaRPr>
          </a:p>
          <a:p>
            <a:pPr>
              <a:defRPr>
                <a:solidFill>
                  <a:srgbClr val="C3CCB0"/>
                </a:solidFill>
              </a:defRPr>
            </a:pPr>
            <a:r>
              <a:t>(мин.)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5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500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3" dur="500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500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5"/>
      <p:bldP build="p" bldLvl="1" animBg="1" rev="0" advAuto="0" spid="237" grpId="1"/>
      <p:bldP build="whole" bldLvl="1" animBg="1" rev="0" advAuto="0" spid="240" grpId="3"/>
      <p:bldP build="whole" bldLvl="1" animBg="1" rev="0" advAuto="0" spid="238" grpId="4"/>
      <p:bldP build="whole" bldLvl="1" animBg="1" rev="0" advAuto="0" spid="239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244" name="Линия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245" name="@maximfedarau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@maximfedarau</a:t>
            </a:r>
          </a:p>
        </p:txBody>
      </p:sp>
      <p:sp>
        <p:nvSpPr>
          <p:cNvPr id="246" name="Большой круг кровообращения"/>
          <p:cNvSpPr txBox="1"/>
          <p:nvPr>
            <p:ph type="title"/>
          </p:nvPr>
        </p:nvSpPr>
        <p:spPr>
          <a:xfrm>
            <a:off x="571498" y="4770137"/>
            <a:ext cx="11049003" cy="7036979"/>
          </a:xfrm>
          <a:prstGeom prst="rect">
            <a:avLst/>
          </a:prstGeom>
        </p:spPr>
        <p:txBody>
          <a:bodyPr/>
          <a:lstStyle>
            <a:lvl1pPr defTabSz="718184">
              <a:defRPr sz="11000"/>
            </a:lvl1pPr>
          </a:lstStyle>
          <a:p>
            <a:pPr/>
            <a:r>
              <a:t>Артериальный пульс</a:t>
            </a:r>
          </a:p>
        </p:txBody>
      </p:sp>
      <p:pic>
        <p:nvPicPr>
          <p:cNvPr id="247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0" y="4265266"/>
            <a:ext cx="10058400" cy="4023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Про что мы говорим?"/>
          <p:cNvSpPr txBox="1"/>
          <p:nvPr>
            <p:ph type="title"/>
          </p:nvPr>
        </p:nvSpPr>
        <p:spPr>
          <a:xfrm>
            <a:off x="575640" y="881081"/>
            <a:ext cx="23241004" cy="1951018"/>
          </a:xfrm>
          <a:prstGeom prst="rect">
            <a:avLst/>
          </a:prstGeom>
        </p:spPr>
        <p:txBody>
          <a:bodyPr/>
          <a:lstStyle>
            <a:lvl1pPr algn="ctr">
              <a:defRPr b="1" spc="-100" sz="9000"/>
            </a:lvl1pPr>
          </a:lstStyle>
          <a:p>
            <a:pPr/>
            <a:r>
              <a:t>Артериальный пульс</a:t>
            </a:r>
          </a:p>
        </p:txBody>
      </p:sp>
      <p:sp>
        <p:nvSpPr>
          <p:cNvPr id="250" name="1) Начинается от левого желудочка.…"/>
          <p:cNvSpPr txBox="1"/>
          <p:nvPr>
            <p:ph type="body" idx="1"/>
          </p:nvPr>
        </p:nvSpPr>
        <p:spPr>
          <a:xfrm>
            <a:off x="575640" y="3276598"/>
            <a:ext cx="23241004" cy="8434247"/>
          </a:xfrm>
          <a:prstGeom prst="rect">
            <a:avLst/>
          </a:prstGeom>
        </p:spPr>
        <p:txBody>
          <a:bodyPr/>
          <a:lstStyle/>
          <a:p>
            <a:pPr defTabSz="361822">
              <a:tabLst>
                <a:tab pos="355600" algn="l"/>
              </a:tabLst>
              <a:defRPr sz="6100"/>
            </a:pPr>
            <a:r>
              <a:t>1) </a:t>
            </a:r>
            <a:r>
              <a:t>Артериальный пульс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̶  </a:t>
            </a:r>
            <a:r>
              <a:t>периодические колебания стенок сосудов, вызванные изменениями давления крови в течение одного сердечного цикла. </a:t>
            </a:r>
          </a:p>
          <a:p>
            <a:pPr defTabSz="361822">
              <a:tabLst>
                <a:tab pos="355600" algn="l"/>
              </a:tabLst>
              <a:defRPr sz="6100"/>
            </a:pPr>
            <a:r>
              <a:t>2)</a:t>
            </a:r>
            <a:r>
              <a:t> Пульс прощупывается в местах где крупные артерии близко подходит к коже(на шее, предплечье, висках, запястье).</a:t>
            </a:r>
          </a:p>
          <a:p>
            <a:pPr defTabSz="361822">
              <a:tabLst>
                <a:tab pos="355600" algn="l"/>
              </a:tabLst>
              <a:defRPr sz="6100"/>
            </a:pPr>
            <a:r>
              <a:t>Нормальный пульс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̶  </a:t>
            </a:r>
            <a:r>
              <a:t>60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̶ </a:t>
            </a:r>
            <a:r>
              <a:t> 80 ударов в минуту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Про что мы говорим?"/>
          <p:cNvSpPr txBox="1"/>
          <p:nvPr>
            <p:ph type="title"/>
          </p:nvPr>
        </p:nvSpPr>
        <p:spPr>
          <a:xfrm>
            <a:off x="575640" y="881081"/>
            <a:ext cx="23241004" cy="1951018"/>
          </a:xfrm>
          <a:prstGeom prst="rect">
            <a:avLst/>
          </a:prstGeom>
        </p:spPr>
        <p:txBody>
          <a:bodyPr/>
          <a:lstStyle>
            <a:lvl1pPr algn="ctr">
              <a:defRPr b="1" spc="-100" sz="9000"/>
            </a:lvl1pPr>
          </a:lstStyle>
          <a:p>
            <a:pPr/>
            <a:r>
              <a:t>Причины движения крови по сосудам</a:t>
            </a:r>
          </a:p>
        </p:txBody>
      </p:sp>
      <p:sp>
        <p:nvSpPr>
          <p:cNvPr id="253" name="1) Начинается от левого желудочка.…"/>
          <p:cNvSpPr txBox="1"/>
          <p:nvPr>
            <p:ph type="body" idx="1"/>
          </p:nvPr>
        </p:nvSpPr>
        <p:spPr>
          <a:xfrm>
            <a:off x="575640" y="3276598"/>
            <a:ext cx="23241004" cy="8434247"/>
          </a:xfrm>
          <a:prstGeom prst="rect">
            <a:avLst/>
          </a:prstGeom>
        </p:spPr>
        <p:txBody>
          <a:bodyPr/>
          <a:lstStyle/>
          <a:p>
            <a:pPr marL="1143000" indent="-1143000" defTabSz="361822">
              <a:buSzPct val="100000"/>
              <a:buAutoNum type="arabicParenR" startAt="1"/>
              <a:tabLst>
                <a:tab pos="355600" algn="l"/>
              </a:tabLst>
              <a:defRPr sz="6100"/>
            </a:pPr>
            <a:r>
              <a:t>Ритмичная работа сердца.</a:t>
            </a:r>
          </a:p>
          <a:p>
            <a:pPr marL="1143000" indent="-1143000" defTabSz="361822">
              <a:buSzPct val="100000"/>
              <a:buAutoNum type="arabicParenR" startAt="1"/>
              <a:tabLst>
                <a:tab pos="355600" algn="l"/>
              </a:tabLst>
              <a:defRPr sz="6100"/>
            </a:pPr>
            <a:r>
              <a:t>Разница давления в сосудах кругов кровообращения при выходе из сердца и возвращении сердца </a:t>
            </a:r>
          </a:p>
          <a:p>
            <a:pPr marL="1143000" indent="-1143000" defTabSz="361822">
              <a:buSzPct val="100000"/>
              <a:buAutoNum type="arabicParenR" startAt="1"/>
              <a:tabLst>
                <a:tab pos="355600" algn="l"/>
              </a:tabLst>
              <a:defRPr sz="6100"/>
            </a:pPr>
            <a:r>
              <a:t>Присасывающее действие грудной клетки</a:t>
            </a:r>
          </a:p>
          <a:p>
            <a:pPr marL="1143000" indent="-1143000" defTabSz="361822">
              <a:buSzPct val="100000"/>
              <a:buAutoNum type="arabicParenR" startAt="1"/>
              <a:tabLst>
                <a:tab pos="355600" algn="l"/>
              </a:tabLst>
              <a:defRPr sz="6100"/>
            </a:pPr>
            <a:r>
              <a:t>Сокращение скелетных мышц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Сосуды"/>
          <p:cNvSpPr txBox="1"/>
          <p:nvPr>
            <p:ph type="title"/>
          </p:nvPr>
        </p:nvSpPr>
        <p:spPr>
          <a:xfrm>
            <a:off x="571500" y="715982"/>
            <a:ext cx="23241000" cy="1951017"/>
          </a:xfrm>
          <a:prstGeom prst="rect">
            <a:avLst/>
          </a:prstGeom>
        </p:spPr>
        <p:txBody>
          <a:bodyPr/>
          <a:lstStyle>
            <a:lvl1pPr algn="ctr">
              <a:defRPr spc="-300" u="sng"/>
            </a:lvl1pPr>
          </a:lstStyle>
          <a:p>
            <a:pPr/>
            <a:r>
              <a:t>Сосуды</a:t>
            </a:r>
          </a:p>
        </p:txBody>
      </p:sp>
      <p:sp>
        <p:nvSpPr>
          <p:cNvPr id="177" name="Артерии"/>
          <p:cNvSpPr txBox="1"/>
          <p:nvPr/>
        </p:nvSpPr>
        <p:spPr>
          <a:xfrm>
            <a:off x="1008103" y="6438898"/>
            <a:ext cx="702254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6"/>
                </a:solidFill>
                <a:latin typeface="Hack Regular Nerd Font Complete Mono"/>
                <a:ea typeface="Hack Regular Nerd Font Complete Mono"/>
                <a:cs typeface="Hack Regular Nerd Font Complete Mono"/>
                <a:sym typeface="Hack Regular Nerd Font Complete Mono"/>
              </a:defRPr>
            </a:lvl1pPr>
          </a:lstStyle>
          <a:p>
            <a:pPr/>
            <a:r>
              <a:t>Артерии</a:t>
            </a:r>
          </a:p>
        </p:txBody>
      </p:sp>
      <p:sp>
        <p:nvSpPr>
          <p:cNvPr id="178" name="Вены"/>
          <p:cNvSpPr txBox="1"/>
          <p:nvPr/>
        </p:nvSpPr>
        <p:spPr>
          <a:xfrm>
            <a:off x="11470350" y="6912092"/>
            <a:ext cx="171971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B2003E"/>
                </a:solidFill>
                <a:latin typeface="Hack Regular Nerd Font Complete Mono"/>
                <a:ea typeface="Hack Regular Nerd Font Complete Mono"/>
                <a:cs typeface="Hack Regular Nerd Font Complete Mono"/>
                <a:sym typeface="Hack Regular Nerd Font Complete Mono"/>
              </a:defRPr>
            </a:lvl1pPr>
          </a:lstStyle>
          <a:p>
            <a:pPr/>
            <a:r>
              <a:t>Вены</a:t>
            </a:r>
          </a:p>
        </p:txBody>
      </p:sp>
      <p:sp>
        <p:nvSpPr>
          <p:cNvPr id="179" name="Капилляры"/>
          <p:cNvSpPr txBox="1"/>
          <p:nvPr/>
        </p:nvSpPr>
        <p:spPr>
          <a:xfrm>
            <a:off x="18125008" y="6201931"/>
            <a:ext cx="372647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0009"/>
                </a:solidFill>
                <a:latin typeface="Hack Regular Nerd Font Complete Mono"/>
                <a:ea typeface="Hack Regular Nerd Font Complete Mono"/>
                <a:cs typeface="Hack Regular Nerd Font Complete Mono"/>
                <a:sym typeface="Hack Regular Nerd Font Complete Mono"/>
              </a:defRPr>
            </a:lvl1pPr>
          </a:lstStyle>
          <a:p>
            <a:pPr/>
            <a:r>
              <a:t>Капилляры</a:t>
            </a:r>
          </a:p>
        </p:txBody>
      </p:sp>
      <p:sp>
        <p:nvSpPr>
          <p:cNvPr id="180" name="Линия"/>
          <p:cNvSpPr/>
          <p:nvPr/>
        </p:nvSpPr>
        <p:spPr>
          <a:xfrm flipH="1">
            <a:off x="5602850" y="2856605"/>
            <a:ext cx="3198103" cy="2767375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181" name="Линия"/>
          <p:cNvSpPr/>
          <p:nvPr/>
        </p:nvSpPr>
        <p:spPr>
          <a:xfrm>
            <a:off x="15928512" y="2856606"/>
            <a:ext cx="3198104" cy="2767375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182" name="Линия"/>
          <p:cNvSpPr/>
          <p:nvPr/>
        </p:nvSpPr>
        <p:spPr>
          <a:xfrm flipH="1">
            <a:off x="12364732" y="2563776"/>
            <a:ext cx="1" cy="422921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grpSp>
        <p:nvGrpSpPr>
          <p:cNvPr id="186" name="Сгруппировать"/>
          <p:cNvGrpSpPr/>
          <p:nvPr/>
        </p:nvGrpSpPr>
        <p:grpSpPr>
          <a:xfrm>
            <a:off x="2055789" y="8873718"/>
            <a:ext cx="4263168" cy="1702604"/>
            <a:chOff x="0" y="0"/>
            <a:chExt cx="4263166" cy="1702602"/>
          </a:xfrm>
        </p:grpSpPr>
        <p:sp>
          <p:nvSpPr>
            <p:cNvPr id="183" name="Сердце"/>
            <p:cNvSpPr/>
            <p:nvPr/>
          </p:nvSpPr>
          <p:spPr>
            <a:xfrm>
              <a:off x="3276858" y="241150"/>
              <a:ext cx="986310" cy="146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095" fill="norm" stroke="1" extrusionOk="0">
                  <a:moveTo>
                    <a:pt x="11722" y="0"/>
                  </a:moveTo>
                  <a:cubicBezTo>
                    <a:pt x="11533" y="1"/>
                    <a:pt x="11335" y="18"/>
                    <a:pt x="11113" y="49"/>
                  </a:cubicBezTo>
                  <a:cubicBezTo>
                    <a:pt x="11034" y="61"/>
                    <a:pt x="10968" y="97"/>
                    <a:pt x="10940" y="147"/>
                  </a:cubicBezTo>
                  <a:cubicBezTo>
                    <a:pt x="10700" y="567"/>
                    <a:pt x="10586" y="981"/>
                    <a:pt x="10539" y="1363"/>
                  </a:cubicBezTo>
                  <a:cubicBezTo>
                    <a:pt x="10534" y="1400"/>
                    <a:pt x="10496" y="1432"/>
                    <a:pt x="10443" y="1444"/>
                  </a:cubicBezTo>
                  <a:cubicBezTo>
                    <a:pt x="10384" y="1459"/>
                    <a:pt x="10326" y="1475"/>
                    <a:pt x="10268" y="1491"/>
                  </a:cubicBezTo>
                  <a:cubicBezTo>
                    <a:pt x="10195" y="1510"/>
                    <a:pt x="10113" y="1491"/>
                    <a:pt x="10080" y="1444"/>
                  </a:cubicBezTo>
                  <a:cubicBezTo>
                    <a:pt x="9861" y="1142"/>
                    <a:pt x="9597" y="826"/>
                    <a:pt x="9360" y="557"/>
                  </a:cubicBezTo>
                  <a:cubicBezTo>
                    <a:pt x="9308" y="497"/>
                    <a:pt x="9190" y="479"/>
                    <a:pt x="9102" y="516"/>
                  </a:cubicBezTo>
                  <a:cubicBezTo>
                    <a:pt x="8755" y="660"/>
                    <a:pt x="8450" y="818"/>
                    <a:pt x="8197" y="967"/>
                  </a:cubicBezTo>
                  <a:cubicBezTo>
                    <a:pt x="8123" y="1010"/>
                    <a:pt x="8097" y="1078"/>
                    <a:pt x="8131" y="1139"/>
                  </a:cubicBezTo>
                  <a:cubicBezTo>
                    <a:pt x="8318" y="1465"/>
                    <a:pt x="8471" y="1824"/>
                    <a:pt x="8580" y="2112"/>
                  </a:cubicBezTo>
                  <a:cubicBezTo>
                    <a:pt x="8613" y="2199"/>
                    <a:pt x="8582" y="2290"/>
                    <a:pt x="8495" y="2358"/>
                  </a:cubicBezTo>
                  <a:cubicBezTo>
                    <a:pt x="8154" y="2628"/>
                    <a:pt x="7865" y="2946"/>
                    <a:pt x="7645" y="3310"/>
                  </a:cubicBezTo>
                  <a:cubicBezTo>
                    <a:pt x="5923" y="6167"/>
                    <a:pt x="7084" y="7798"/>
                    <a:pt x="7545" y="8283"/>
                  </a:cubicBezTo>
                  <a:cubicBezTo>
                    <a:pt x="7620" y="8362"/>
                    <a:pt x="7793" y="8366"/>
                    <a:pt x="7878" y="8292"/>
                  </a:cubicBezTo>
                  <a:cubicBezTo>
                    <a:pt x="8362" y="7865"/>
                    <a:pt x="9816" y="6564"/>
                    <a:pt x="11213" y="5125"/>
                  </a:cubicBezTo>
                  <a:cubicBezTo>
                    <a:pt x="12493" y="3806"/>
                    <a:pt x="14455" y="2936"/>
                    <a:pt x="15077" y="2681"/>
                  </a:cubicBezTo>
                  <a:cubicBezTo>
                    <a:pt x="15186" y="2636"/>
                    <a:pt x="15216" y="2540"/>
                    <a:pt x="15145" y="2469"/>
                  </a:cubicBezTo>
                  <a:cubicBezTo>
                    <a:pt x="14897" y="2223"/>
                    <a:pt x="14613" y="2016"/>
                    <a:pt x="14300" y="1848"/>
                  </a:cubicBezTo>
                  <a:cubicBezTo>
                    <a:pt x="14236" y="1813"/>
                    <a:pt x="14215" y="1755"/>
                    <a:pt x="14247" y="1705"/>
                  </a:cubicBezTo>
                  <a:cubicBezTo>
                    <a:pt x="14413" y="1449"/>
                    <a:pt x="14590" y="1188"/>
                    <a:pt x="14746" y="965"/>
                  </a:cubicBezTo>
                  <a:cubicBezTo>
                    <a:pt x="14786" y="907"/>
                    <a:pt x="14763" y="839"/>
                    <a:pt x="14688" y="798"/>
                  </a:cubicBezTo>
                  <a:cubicBezTo>
                    <a:pt x="14465" y="678"/>
                    <a:pt x="14197" y="558"/>
                    <a:pt x="13881" y="448"/>
                  </a:cubicBezTo>
                  <a:cubicBezTo>
                    <a:pt x="13788" y="416"/>
                    <a:pt x="13675" y="426"/>
                    <a:pt x="13600" y="474"/>
                  </a:cubicBezTo>
                  <a:cubicBezTo>
                    <a:pt x="13155" y="761"/>
                    <a:pt x="12868" y="1035"/>
                    <a:pt x="12682" y="1266"/>
                  </a:cubicBezTo>
                  <a:cubicBezTo>
                    <a:pt x="12652" y="1303"/>
                    <a:pt x="12588" y="1321"/>
                    <a:pt x="12524" y="1314"/>
                  </a:cubicBezTo>
                  <a:cubicBezTo>
                    <a:pt x="12433" y="1303"/>
                    <a:pt x="12341" y="1297"/>
                    <a:pt x="12249" y="1291"/>
                  </a:cubicBezTo>
                  <a:cubicBezTo>
                    <a:pt x="12167" y="1285"/>
                    <a:pt x="12109" y="1235"/>
                    <a:pt x="12121" y="1182"/>
                  </a:cubicBezTo>
                  <a:cubicBezTo>
                    <a:pt x="12204" y="803"/>
                    <a:pt x="12308" y="435"/>
                    <a:pt x="12397" y="172"/>
                  </a:cubicBezTo>
                  <a:cubicBezTo>
                    <a:pt x="12416" y="115"/>
                    <a:pt x="12361" y="59"/>
                    <a:pt x="12276" y="45"/>
                  </a:cubicBezTo>
                  <a:cubicBezTo>
                    <a:pt x="12090" y="14"/>
                    <a:pt x="11911" y="-1"/>
                    <a:pt x="11722" y="0"/>
                  </a:cubicBezTo>
                  <a:close/>
                  <a:moveTo>
                    <a:pt x="5960" y="1687"/>
                  </a:moveTo>
                  <a:cubicBezTo>
                    <a:pt x="5924" y="1687"/>
                    <a:pt x="5887" y="1691"/>
                    <a:pt x="5852" y="1701"/>
                  </a:cubicBezTo>
                  <a:lnTo>
                    <a:pt x="4125" y="2175"/>
                  </a:lnTo>
                  <a:cubicBezTo>
                    <a:pt x="3985" y="2213"/>
                    <a:pt x="3918" y="2321"/>
                    <a:pt x="3977" y="2413"/>
                  </a:cubicBezTo>
                  <a:cubicBezTo>
                    <a:pt x="4284" y="2896"/>
                    <a:pt x="5040" y="4329"/>
                    <a:pt x="3864" y="5259"/>
                  </a:cubicBezTo>
                  <a:cubicBezTo>
                    <a:pt x="2644" y="6223"/>
                    <a:pt x="1858" y="6915"/>
                    <a:pt x="1795" y="7789"/>
                  </a:cubicBezTo>
                  <a:cubicBezTo>
                    <a:pt x="1786" y="7916"/>
                    <a:pt x="2018" y="7986"/>
                    <a:pt x="2156" y="7898"/>
                  </a:cubicBezTo>
                  <a:cubicBezTo>
                    <a:pt x="3586" y="6985"/>
                    <a:pt x="5173" y="6418"/>
                    <a:pt x="5672" y="6252"/>
                  </a:cubicBezTo>
                  <a:cubicBezTo>
                    <a:pt x="5770" y="6219"/>
                    <a:pt x="5835" y="6156"/>
                    <a:pt x="5845" y="6084"/>
                  </a:cubicBezTo>
                  <a:cubicBezTo>
                    <a:pt x="5896" y="5710"/>
                    <a:pt x="6110" y="4503"/>
                    <a:pt x="6843" y="3414"/>
                  </a:cubicBezTo>
                  <a:cubicBezTo>
                    <a:pt x="6936" y="3275"/>
                    <a:pt x="6949" y="3117"/>
                    <a:pt x="6875" y="2973"/>
                  </a:cubicBezTo>
                  <a:cubicBezTo>
                    <a:pt x="6561" y="2361"/>
                    <a:pt x="6334" y="1990"/>
                    <a:pt x="6211" y="1798"/>
                  </a:cubicBezTo>
                  <a:cubicBezTo>
                    <a:pt x="6166" y="1729"/>
                    <a:pt x="6067" y="1688"/>
                    <a:pt x="5960" y="1687"/>
                  </a:cubicBezTo>
                  <a:close/>
                  <a:moveTo>
                    <a:pt x="17710" y="2796"/>
                  </a:moveTo>
                  <a:cubicBezTo>
                    <a:pt x="14128" y="3251"/>
                    <a:pt x="12899" y="4571"/>
                    <a:pt x="10446" y="6897"/>
                  </a:cubicBezTo>
                  <a:cubicBezTo>
                    <a:pt x="8658" y="8591"/>
                    <a:pt x="6919" y="9692"/>
                    <a:pt x="4739" y="10468"/>
                  </a:cubicBezTo>
                  <a:cubicBezTo>
                    <a:pt x="4525" y="10544"/>
                    <a:pt x="4337" y="10342"/>
                    <a:pt x="4538" y="10252"/>
                  </a:cubicBezTo>
                  <a:cubicBezTo>
                    <a:pt x="5703" y="9730"/>
                    <a:pt x="6496" y="9269"/>
                    <a:pt x="6838" y="9060"/>
                  </a:cubicBezTo>
                  <a:cubicBezTo>
                    <a:pt x="6943" y="8996"/>
                    <a:pt x="6959" y="8891"/>
                    <a:pt x="6875" y="8814"/>
                  </a:cubicBezTo>
                  <a:cubicBezTo>
                    <a:pt x="6581" y="8543"/>
                    <a:pt x="5949" y="7853"/>
                    <a:pt x="5842" y="6845"/>
                  </a:cubicBezTo>
                  <a:cubicBezTo>
                    <a:pt x="5834" y="6772"/>
                    <a:pt x="5713" y="6729"/>
                    <a:pt x="5617" y="6766"/>
                  </a:cubicBezTo>
                  <a:cubicBezTo>
                    <a:pt x="2431" y="7985"/>
                    <a:pt x="0" y="9475"/>
                    <a:pt x="0" y="12423"/>
                  </a:cubicBezTo>
                  <a:cubicBezTo>
                    <a:pt x="0" y="17020"/>
                    <a:pt x="7570" y="17905"/>
                    <a:pt x="11316" y="20019"/>
                  </a:cubicBezTo>
                  <a:cubicBezTo>
                    <a:pt x="14094" y="21588"/>
                    <a:pt x="17510" y="21599"/>
                    <a:pt x="18384" y="18991"/>
                  </a:cubicBezTo>
                  <a:cubicBezTo>
                    <a:pt x="19484" y="15711"/>
                    <a:pt x="21598" y="14918"/>
                    <a:pt x="21599" y="12159"/>
                  </a:cubicBezTo>
                  <a:cubicBezTo>
                    <a:pt x="21600" y="8407"/>
                    <a:pt x="16913" y="7232"/>
                    <a:pt x="15378" y="6948"/>
                  </a:cubicBezTo>
                  <a:cubicBezTo>
                    <a:pt x="15111" y="6898"/>
                    <a:pt x="14833" y="6992"/>
                    <a:pt x="14736" y="7163"/>
                  </a:cubicBezTo>
                  <a:cubicBezTo>
                    <a:pt x="14229" y="8058"/>
                    <a:pt x="13569" y="8963"/>
                    <a:pt x="12931" y="9739"/>
                  </a:cubicBezTo>
                  <a:cubicBezTo>
                    <a:pt x="12906" y="9770"/>
                    <a:pt x="12897" y="9804"/>
                    <a:pt x="12903" y="9838"/>
                  </a:cubicBezTo>
                  <a:cubicBezTo>
                    <a:pt x="13041" y="10635"/>
                    <a:pt x="13856" y="12480"/>
                    <a:pt x="18442" y="12514"/>
                  </a:cubicBezTo>
                  <a:cubicBezTo>
                    <a:pt x="18615" y="12516"/>
                    <a:pt x="18627" y="12684"/>
                    <a:pt x="18454" y="12698"/>
                  </a:cubicBezTo>
                  <a:cubicBezTo>
                    <a:pt x="15394" y="12942"/>
                    <a:pt x="13494" y="12360"/>
                    <a:pt x="12226" y="10797"/>
                  </a:cubicBezTo>
                  <a:cubicBezTo>
                    <a:pt x="12180" y="10741"/>
                    <a:pt x="12059" y="10739"/>
                    <a:pt x="12008" y="10794"/>
                  </a:cubicBezTo>
                  <a:cubicBezTo>
                    <a:pt x="11820" y="10994"/>
                    <a:pt x="11644" y="11173"/>
                    <a:pt x="11486" y="11324"/>
                  </a:cubicBezTo>
                  <a:cubicBezTo>
                    <a:pt x="11331" y="11473"/>
                    <a:pt x="11233" y="11645"/>
                    <a:pt x="11206" y="11825"/>
                  </a:cubicBezTo>
                  <a:cubicBezTo>
                    <a:pt x="11076" y="12662"/>
                    <a:pt x="11110" y="13401"/>
                    <a:pt x="11261" y="14060"/>
                  </a:cubicBezTo>
                  <a:cubicBezTo>
                    <a:pt x="11282" y="14151"/>
                    <a:pt x="11375" y="14228"/>
                    <a:pt x="11506" y="14259"/>
                  </a:cubicBezTo>
                  <a:cubicBezTo>
                    <a:pt x="12699" y="14545"/>
                    <a:pt x="13970" y="14947"/>
                    <a:pt x="15157" y="15732"/>
                  </a:cubicBezTo>
                  <a:cubicBezTo>
                    <a:pt x="15273" y="15809"/>
                    <a:pt x="15120" y="15929"/>
                    <a:pt x="14987" y="15866"/>
                  </a:cubicBezTo>
                  <a:cubicBezTo>
                    <a:pt x="13324" y="15077"/>
                    <a:pt x="12167" y="14894"/>
                    <a:pt x="11629" y="14854"/>
                  </a:cubicBezTo>
                  <a:cubicBezTo>
                    <a:pt x="11570" y="14850"/>
                    <a:pt x="11526" y="14886"/>
                    <a:pt x="11542" y="14924"/>
                  </a:cubicBezTo>
                  <a:cubicBezTo>
                    <a:pt x="12090" y="16223"/>
                    <a:pt x="13092" y="17158"/>
                    <a:pt x="14016" y="17895"/>
                  </a:cubicBezTo>
                  <a:cubicBezTo>
                    <a:pt x="14154" y="18006"/>
                    <a:pt x="13922" y="18148"/>
                    <a:pt x="13766" y="18049"/>
                  </a:cubicBezTo>
                  <a:cubicBezTo>
                    <a:pt x="12788" y="17436"/>
                    <a:pt x="12083" y="16766"/>
                    <a:pt x="11577" y="16104"/>
                  </a:cubicBezTo>
                  <a:cubicBezTo>
                    <a:pt x="11543" y="16060"/>
                    <a:pt x="11450" y="16057"/>
                    <a:pt x="11411" y="16099"/>
                  </a:cubicBezTo>
                  <a:cubicBezTo>
                    <a:pt x="11214" y="16309"/>
                    <a:pt x="10950" y="16720"/>
                    <a:pt x="10875" y="17462"/>
                  </a:cubicBezTo>
                  <a:cubicBezTo>
                    <a:pt x="10861" y="17592"/>
                    <a:pt x="10571" y="17595"/>
                    <a:pt x="10554" y="17466"/>
                  </a:cubicBezTo>
                  <a:cubicBezTo>
                    <a:pt x="10475" y="16870"/>
                    <a:pt x="10586" y="16307"/>
                    <a:pt x="11103" y="15573"/>
                  </a:cubicBezTo>
                  <a:cubicBezTo>
                    <a:pt x="11139" y="15522"/>
                    <a:pt x="11141" y="15463"/>
                    <a:pt x="11110" y="15410"/>
                  </a:cubicBezTo>
                  <a:cubicBezTo>
                    <a:pt x="10285" y="13990"/>
                    <a:pt x="10284" y="12723"/>
                    <a:pt x="10310" y="12309"/>
                  </a:cubicBezTo>
                  <a:cubicBezTo>
                    <a:pt x="10313" y="12261"/>
                    <a:pt x="10225" y="12236"/>
                    <a:pt x="10175" y="12271"/>
                  </a:cubicBezTo>
                  <a:cubicBezTo>
                    <a:pt x="9950" y="12429"/>
                    <a:pt x="9490" y="12748"/>
                    <a:pt x="8939" y="13116"/>
                  </a:cubicBezTo>
                  <a:cubicBezTo>
                    <a:pt x="8869" y="13162"/>
                    <a:pt x="8838" y="13228"/>
                    <a:pt x="8856" y="13293"/>
                  </a:cubicBezTo>
                  <a:cubicBezTo>
                    <a:pt x="9208" y="14564"/>
                    <a:pt x="8909" y="15327"/>
                    <a:pt x="8495" y="15826"/>
                  </a:cubicBezTo>
                  <a:cubicBezTo>
                    <a:pt x="8405" y="15935"/>
                    <a:pt x="8151" y="15863"/>
                    <a:pt x="8207" y="15745"/>
                  </a:cubicBezTo>
                  <a:cubicBezTo>
                    <a:pt x="8602" y="14908"/>
                    <a:pt x="8457" y="14354"/>
                    <a:pt x="8184" y="13683"/>
                  </a:cubicBezTo>
                  <a:cubicBezTo>
                    <a:pt x="8172" y="13652"/>
                    <a:pt x="8115" y="13638"/>
                    <a:pt x="8076" y="13658"/>
                  </a:cubicBezTo>
                  <a:cubicBezTo>
                    <a:pt x="6944" y="14228"/>
                    <a:pt x="6378" y="14971"/>
                    <a:pt x="6095" y="15552"/>
                  </a:cubicBezTo>
                  <a:cubicBezTo>
                    <a:pt x="6046" y="15654"/>
                    <a:pt x="5815" y="15621"/>
                    <a:pt x="5832" y="15514"/>
                  </a:cubicBezTo>
                  <a:cubicBezTo>
                    <a:pt x="5922" y="14948"/>
                    <a:pt x="6427" y="14160"/>
                    <a:pt x="7953" y="13152"/>
                  </a:cubicBezTo>
                  <a:cubicBezTo>
                    <a:pt x="11621" y="10730"/>
                    <a:pt x="12557" y="9223"/>
                    <a:pt x="14011" y="6902"/>
                  </a:cubicBezTo>
                  <a:cubicBezTo>
                    <a:pt x="15326" y="4803"/>
                    <a:pt x="18598" y="4049"/>
                    <a:pt x="19214" y="3923"/>
                  </a:cubicBezTo>
                  <a:cubicBezTo>
                    <a:pt x="19263" y="3914"/>
                    <a:pt x="19281" y="3875"/>
                    <a:pt x="19249" y="3849"/>
                  </a:cubicBezTo>
                  <a:cubicBezTo>
                    <a:pt x="19041" y="3675"/>
                    <a:pt x="18378" y="3131"/>
                    <a:pt x="17868" y="2824"/>
                  </a:cubicBezTo>
                  <a:cubicBezTo>
                    <a:pt x="17826" y="2799"/>
                    <a:pt x="17765" y="2789"/>
                    <a:pt x="17710" y="2796"/>
                  </a:cubicBezTo>
                  <a:close/>
                </a:path>
              </a:pathLst>
            </a:custGeom>
            <a:solidFill>
              <a:srgbClr val="ED141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0"/>
                </a:spcBef>
                <a:tabLst/>
                <a:defRPr b="0" cap="all" spc="156" sz="2600">
                  <a:solidFill>
                    <a:srgbClr val="000000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pPr>
            </a:p>
          </p:txBody>
        </p:sp>
        <p:sp>
          <p:nvSpPr>
            <p:cNvPr id="184" name="Кровь"/>
            <p:cNvSpPr txBox="1"/>
            <p:nvPr/>
          </p:nvSpPr>
          <p:spPr>
            <a:xfrm>
              <a:off x="342574" y="0"/>
              <a:ext cx="2160906" cy="857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6"/>
                  </a:solidFill>
                </a:defRPr>
              </a:lvl1pPr>
            </a:lstStyle>
            <a:p>
              <a:pPr/>
              <a:r>
                <a:t>Кровь</a:t>
              </a:r>
            </a:p>
          </p:txBody>
        </p:sp>
        <p:sp>
          <p:nvSpPr>
            <p:cNvPr id="185" name="Линия"/>
            <p:cNvSpPr/>
            <p:nvPr/>
          </p:nvSpPr>
          <p:spPr>
            <a:xfrm>
              <a:off x="0" y="1098883"/>
              <a:ext cx="3100056" cy="2"/>
            </a:xfrm>
            <a:prstGeom prst="line">
              <a:avLst/>
            </a:prstGeom>
            <a:noFill/>
            <a:ln w="114300" cap="flat">
              <a:solidFill>
                <a:srgbClr val="8D342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chemeClr val="accent6"/>
                  </a:solidFill>
                </a:defRPr>
              </a:pPr>
            </a:p>
          </p:txBody>
        </p:sp>
      </p:grpSp>
      <p:grpSp>
        <p:nvGrpSpPr>
          <p:cNvPr id="190" name="Сгруппировать"/>
          <p:cNvGrpSpPr/>
          <p:nvPr/>
        </p:nvGrpSpPr>
        <p:grpSpPr>
          <a:xfrm>
            <a:off x="10732782" y="8940176"/>
            <a:ext cx="4595306" cy="1702603"/>
            <a:chOff x="0" y="0"/>
            <a:chExt cx="4595304" cy="1702602"/>
          </a:xfrm>
        </p:grpSpPr>
        <p:sp>
          <p:nvSpPr>
            <p:cNvPr id="187" name="Сердце"/>
            <p:cNvSpPr/>
            <p:nvPr/>
          </p:nvSpPr>
          <p:spPr>
            <a:xfrm>
              <a:off x="3608995" y="241150"/>
              <a:ext cx="986310" cy="146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095" fill="norm" stroke="1" extrusionOk="0">
                  <a:moveTo>
                    <a:pt x="11722" y="0"/>
                  </a:moveTo>
                  <a:cubicBezTo>
                    <a:pt x="11533" y="1"/>
                    <a:pt x="11335" y="18"/>
                    <a:pt x="11113" y="49"/>
                  </a:cubicBezTo>
                  <a:cubicBezTo>
                    <a:pt x="11034" y="61"/>
                    <a:pt x="10968" y="97"/>
                    <a:pt x="10940" y="147"/>
                  </a:cubicBezTo>
                  <a:cubicBezTo>
                    <a:pt x="10700" y="567"/>
                    <a:pt x="10586" y="981"/>
                    <a:pt x="10539" y="1363"/>
                  </a:cubicBezTo>
                  <a:cubicBezTo>
                    <a:pt x="10534" y="1400"/>
                    <a:pt x="10496" y="1432"/>
                    <a:pt x="10443" y="1444"/>
                  </a:cubicBezTo>
                  <a:cubicBezTo>
                    <a:pt x="10384" y="1459"/>
                    <a:pt x="10326" y="1475"/>
                    <a:pt x="10268" y="1491"/>
                  </a:cubicBezTo>
                  <a:cubicBezTo>
                    <a:pt x="10195" y="1510"/>
                    <a:pt x="10113" y="1491"/>
                    <a:pt x="10080" y="1444"/>
                  </a:cubicBezTo>
                  <a:cubicBezTo>
                    <a:pt x="9861" y="1142"/>
                    <a:pt x="9597" y="826"/>
                    <a:pt x="9360" y="557"/>
                  </a:cubicBezTo>
                  <a:cubicBezTo>
                    <a:pt x="9308" y="497"/>
                    <a:pt x="9190" y="479"/>
                    <a:pt x="9102" y="516"/>
                  </a:cubicBezTo>
                  <a:cubicBezTo>
                    <a:pt x="8755" y="660"/>
                    <a:pt x="8450" y="818"/>
                    <a:pt x="8197" y="967"/>
                  </a:cubicBezTo>
                  <a:cubicBezTo>
                    <a:pt x="8123" y="1010"/>
                    <a:pt x="8097" y="1078"/>
                    <a:pt x="8131" y="1139"/>
                  </a:cubicBezTo>
                  <a:cubicBezTo>
                    <a:pt x="8318" y="1465"/>
                    <a:pt x="8471" y="1824"/>
                    <a:pt x="8580" y="2112"/>
                  </a:cubicBezTo>
                  <a:cubicBezTo>
                    <a:pt x="8613" y="2199"/>
                    <a:pt x="8582" y="2290"/>
                    <a:pt x="8495" y="2358"/>
                  </a:cubicBezTo>
                  <a:cubicBezTo>
                    <a:pt x="8154" y="2628"/>
                    <a:pt x="7865" y="2946"/>
                    <a:pt x="7645" y="3310"/>
                  </a:cubicBezTo>
                  <a:cubicBezTo>
                    <a:pt x="5923" y="6167"/>
                    <a:pt x="7084" y="7798"/>
                    <a:pt x="7545" y="8283"/>
                  </a:cubicBezTo>
                  <a:cubicBezTo>
                    <a:pt x="7620" y="8362"/>
                    <a:pt x="7793" y="8366"/>
                    <a:pt x="7878" y="8292"/>
                  </a:cubicBezTo>
                  <a:cubicBezTo>
                    <a:pt x="8362" y="7865"/>
                    <a:pt x="9816" y="6564"/>
                    <a:pt x="11213" y="5125"/>
                  </a:cubicBezTo>
                  <a:cubicBezTo>
                    <a:pt x="12493" y="3806"/>
                    <a:pt x="14455" y="2936"/>
                    <a:pt x="15077" y="2681"/>
                  </a:cubicBezTo>
                  <a:cubicBezTo>
                    <a:pt x="15186" y="2636"/>
                    <a:pt x="15216" y="2540"/>
                    <a:pt x="15145" y="2469"/>
                  </a:cubicBezTo>
                  <a:cubicBezTo>
                    <a:pt x="14897" y="2223"/>
                    <a:pt x="14613" y="2016"/>
                    <a:pt x="14300" y="1848"/>
                  </a:cubicBezTo>
                  <a:cubicBezTo>
                    <a:pt x="14236" y="1813"/>
                    <a:pt x="14215" y="1755"/>
                    <a:pt x="14247" y="1705"/>
                  </a:cubicBezTo>
                  <a:cubicBezTo>
                    <a:pt x="14413" y="1449"/>
                    <a:pt x="14590" y="1188"/>
                    <a:pt x="14746" y="965"/>
                  </a:cubicBezTo>
                  <a:cubicBezTo>
                    <a:pt x="14786" y="907"/>
                    <a:pt x="14763" y="839"/>
                    <a:pt x="14688" y="798"/>
                  </a:cubicBezTo>
                  <a:cubicBezTo>
                    <a:pt x="14465" y="678"/>
                    <a:pt x="14197" y="558"/>
                    <a:pt x="13881" y="448"/>
                  </a:cubicBezTo>
                  <a:cubicBezTo>
                    <a:pt x="13788" y="416"/>
                    <a:pt x="13675" y="426"/>
                    <a:pt x="13600" y="474"/>
                  </a:cubicBezTo>
                  <a:cubicBezTo>
                    <a:pt x="13155" y="761"/>
                    <a:pt x="12868" y="1035"/>
                    <a:pt x="12682" y="1266"/>
                  </a:cubicBezTo>
                  <a:cubicBezTo>
                    <a:pt x="12652" y="1303"/>
                    <a:pt x="12588" y="1321"/>
                    <a:pt x="12524" y="1314"/>
                  </a:cubicBezTo>
                  <a:cubicBezTo>
                    <a:pt x="12433" y="1303"/>
                    <a:pt x="12341" y="1297"/>
                    <a:pt x="12249" y="1291"/>
                  </a:cubicBezTo>
                  <a:cubicBezTo>
                    <a:pt x="12167" y="1285"/>
                    <a:pt x="12109" y="1235"/>
                    <a:pt x="12121" y="1182"/>
                  </a:cubicBezTo>
                  <a:cubicBezTo>
                    <a:pt x="12204" y="803"/>
                    <a:pt x="12308" y="435"/>
                    <a:pt x="12397" y="172"/>
                  </a:cubicBezTo>
                  <a:cubicBezTo>
                    <a:pt x="12416" y="115"/>
                    <a:pt x="12361" y="59"/>
                    <a:pt x="12276" y="45"/>
                  </a:cubicBezTo>
                  <a:cubicBezTo>
                    <a:pt x="12090" y="14"/>
                    <a:pt x="11911" y="-1"/>
                    <a:pt x="11722" y="0"/>
                  </a:cubicBezTo>
                  <a:close/>
                  <a:moveTo>
                    <a:pt x="5960" y="1687"/>
                  </a:moveTo>
                  <a:cubicBezTo>
                    <a:pt x="5924" y="1687"/>
                    <a:pt x="5887" y="1691"/>
                    <a:pt x="5852" y="1701"/>
                  </a:cubicBezTo>
                  <a:lnTo>
                    <a:pt x="4125" y="2175"/>
                  </a:lnTo>
                  <a:cubicBezTo>
                    <a:pt x="3985" y="2213"/>
                    <a:pt x="3918" y="2321"/>
                    <a:pt x="3977" y="2413"/>
                  </a:cubicBezTo>
                  <a:cubicBezTo>
                    <a:pt x="4284" y="2896"/>
                    <a:pt x="5040" y="4329"/>
                    <a:pt x="3864" y="5259"/>
                  </a:cubicBezTo>
                  <a:cubicBezTo>
                    <a:pt x="2644" y="6223"/>
                    <a:pt x="1858" y="6915"/>
                    <a:pt x="1795" y="7789"/>
                  </a:cubicBezTo>
                  <a:cubicBezTo>
                    <a:pt x="1786" y="7916"/>
                    <a:pt x="2018" y="7986"/>
                    <a:pt x="2156" y="7898"/>
                  </a:cubicBezTo>
                  <a:cubicBezTo>
                    <a:pt x="3586" y="6985"/>
                    <a:pt x="5173" y="6418"/>
                    <a:pt x="5672" y="6252"/>
                  </a:cubicBezTo>
                  <a:cubicBezTo>
                    <a:pt x="5770" y="6219"/>
                    <a:pt x="5835" y="6156"/>
                    <a:pt x="5845" y="6084"/>
                  </a:cubicBezTo>
                  <a:cubicBezTo>
                    <a:pt x="5896" y="5710"/>
                    <a:pt x="6110" y="4503"/>
                    <a:pt x="6843" y="3414"/>
                  </a:cubicBezTo>
                  <a:cubicBezTo>
                    <a:pt x="6936" y="3275"/>
                    <a:pt x="6949" y="3117"/>
                    <a:pt x="6875" y="2973"/>
                  </a:cubicBezTo>
                  <a:cubicBezTo>
                    <a:pt x="6561" y="2361"/>
                    <a:pt x="6334" y="1990"/>
                    <a:pt x="6211" y="1798"/>
                  </a:cubicBezTo>
                  <a:cubicBezTo>
                    <a:pt x="6166" y="1729"/>
                    <a:pt x="6067" y="1688"/>
                    <a:pt x="5960" y="1687"/>
                  </a:cubicBezTo>
                  <a:close/>
                  <a:moveTo>
                    <a:pt x="17710" y="2796"/>
                  </a:moveTo>
                  <a:cubicBezTo>
                    <a:pt x="14128" y="3251"/>
                    <a:pt x="12899" y="4571"/>
                    <a:pt x="10446" y="6897"/>
                  </a:cubicBezTo>
                  <a:cubicBezTo>
                    <a:pt x="8658" y="8591"/>
                    <a:pt x="6919" y="9692"/>
                    <a:pt x="4739" y="10468"/>
                  </a:cubicBezTo>
                  <a:cubicBezTo>
                    <a:pt x="4525" y="10544"/>
                    <a:pt x="4337" y="10342"/>
                    <a:pt x="4538" y="10252"/>
                  </a:cubicBezTo>
                  <a:cubicBezTo>
                    <a:pt x="5703" y="9730"/>
                    <a:pt x="6496" y="9269"/>
                    <a:pt x="6838" y="9060"/>
                  </a:cubicBezTo>
                  <a:cubicBezTo>
                    <a:pt x="6943" y="8996"/>
                    <a:pt x="6959" y="8891"/>
                    <a:pt x="6875" y="8814"/>
                  </a:cubicBezTo>
                  <a:cubicBezTo>
                    <a:pt x="6581" y="8543"/>
                    <a:pt x="5949" y="7853"/>
                    <a:pt x="5842" y="6845"/>
                  </a:cubicBezTo>
                  <a:cubicBezTo>
                    <a:pt x="5834" y="6772"/>
                    <a:pt x="5713" y="6729"/>
                    <a:pt x="5617" y="6766"/>
                  </a:cubicBezTo>
                  <a:cubicBezTo>
                    <a:pt x="2431" y="7985"/>
                    <a:pt x="0" y="9475"/>
                    <a:pt x="0" y="12423"/>
                  </a:cubicBezTo>
                  <a:cubicBezTo>
                    <a:pt x="0" y="17020"/>
                    <a:pt x="7570" y="17905"/>
                    <a:pt x="11316" y="20019"/>
                  </a:cubicBezTo>
                  <a:cubicBezTo>
                    <a:pt x="14094" y="21588"/>
                    <a:pt x="17510" y="21599"/>
                    <a:pt x="18384" y="18991"/>
                  </a:cubicBezTo>
                  <a:cubicBezTo>
                    <a:pt x="19484" y="15711"/>
                    <a:pt x="21598" y="14918"/>
                    <a:pt x="21599" y="12159"/>
                  </a:cubicBezTo>
                  <a:cubicBezTo>
                    <a:pt x="21600" y="8407"/>
                    <a:pt x="16913" y="7232"/>
                    <a:pt x="15378" y="6948"/>
                  </a:cubicBezTo>
                  <a:cubicBezTo>
                    <a:pt x="15111" y="6898"/>
                    <a:pt x="14833" y="6992"/>
                    <a:pt x="14736" y="7163"/>
                  </a:cubicBezTo>
                  <a:cubicBezTo>
                    <a:pt x="14229" y="8058"/>
                    <a:pt x="13569" y="8963"/>
                    <a:pt x="12931" y="9739"/>
                  </a:cubicBezTo>
                  <a:cubicBezTo>
                    <a:pt x="12906" y="9770"/>
                    <a:pt x="12897" y="9804"/>
                    <a:pt x="12903" y="9838"/>
                  </a:cubicBezTo>
                  <a:cubicBezTo>
                    <a:pt x="13041" y="10635"/>
                    <a:pt x="13856" y="12480"/>
                    <a:pt x="18442" y="12514"/>
                  </a:cubicBezTo>
                  <a:cubicBezTo>
                    <a:pt x="18615" y="12516"/>
                    <a:pt x="18627" y="12684"/>
                    <a:pt x="18454" y="12698"/>
                  </a:cubicBezTo>
                  <a:cubicBezTo>
                    <a:pt x="15394" y="12942"/>
                    <a:pt x="13494" y="12360"/>
                    <a:pt x="12226" y="10797"/>
                  </a:cubicBezTo>
                  <a:cubicBezTo>
                    <a:pt x="12180" y="10741"/>
                    <a:pt x="12059" y="10739"/>
                    <a:pt x="12008" y="10794"/>
                  </a:cubicBezTo>
                  <a:cubicBezTo>
                    <a:pt x="11820" y="10994"/>
                    <a:pt x="11644" y="11173"/>
                    <a:pt x="11486" y="11324"/>
                  </a:cubicBezTo>
                  <a:cubicBezTo>
                    <a:pt x="11331" y="11473"/>
                    <a:pt x="11233" y="11645"/>
                    <a:pt x="11206" y="11825"/>
                  </a:cubicBezTo>
                  <a:cubicBezTo>
                    <a:pt x="11076" y="12662"/>
                    <a:pt x="11110" y="13401"/>
                    <a:pt x="11261" y="14060"/>
                  </a:cubicBezTo>
                  <a:cubicBezTo>
                    <a:pt x="11282" y="14151"/>
                    <a:pt x="11375" y="14228"/>
                    <a:pt x="11506" y="14259"/>
                  </a:cubicBezTo>
                  <a:cubicBezTo>
                    <a:pt x="12699" y="14545"/>
                    <a:pt x="13970" y="14947"/>
                    <a:pt x="15157" y="15732"/>
                  </a:cubicBezTo>
                  <a:cubicBezTo>
                    <a:pt x="15273" y="15809"/>
                    <a:pt x="15120" y="15929"/>
                    <a:pt x="14987" y="15866"/>
                  </a:cubicBezTo>
                  <a:cubicBezTo>
                    <a:pt x="13324" y="15077"/>
                    <a:pt x="12167" y="14894"/>
                    <a:pt x="11629" y="14854"/>
                  </a:cubicBezTo>
                  <a:cubicBezTo>
                    <a:pt x="11570" y="14850"/>
                    <a:pt x="11526" y="14886"/>
                    <a:pt x="11542" y="14924"/>
                  </a:cubicBezTo>
                  <a:cubicBezTo>
                    <a:pt x="12090" y="16223"/>
                    <a:pt x="13092" y="17158"/>
                    <a:pt x="14016" y="17895"/>
                  </a:cubicBezTo>
                  <a:cubicBezTo>
                    <a:pt x="14154" y="18006"/>
                    <a:pt x="13922" y="18148"/>
                    <a:pt x="13766" y="18049"/>
                  </a:cubicBezTo>
                  <a:cubicBezTo>
                    <a:pt x="12788" y="17436"/>
                    <a:pt x="12083" y="16766"/>
                    <a:pt x="11577" y="16104"/>
                  </a:cubicBezTo>
                  <a:cubicBezTo>
                    <a:pt x="11543" y="16060"/>
                    <a:pt x="11450" y="16057"/>
                    <a:pt x="11411" y="16099"/>
                  </a:cubicBezTo>
                  <a:cubicBezTo>
                    <a:pt x="11214" y="16309"/>
                    <a:pt x="10950" y="16720"/>
                    <a:pt x="10875" y="17462"/>
                  </a:cubicBezTo>
                  <a:cubicBezTo>
                    <a:pt x="10861" y="17592"/>
                    <a:pt x="10571" y="17595"/>
                    <a:pt x="10554" y="17466"/>
                  </a:cubicBezTo>
                  <a:cubicBezTo>
                    <a:pt x="10475" y="16870"/>
                    <a:pt x="10586" y="16307"/>
                    <a:pt x="11103" y="15573"/>
                  </a:cubicBezTo>
                  <a:cubicBezTo>
                    <a:pt x="11139" y="15522"/>
                    <a:pt x="11141" y="15463"/>
                    <a:pt x="11110" y="15410"/>
                  </a:cubicBezTo>
                  <a:cubicBezTo>
                    <a:pt x="10285" y="13990"/>
                    <a:pt x="10284" y="12723"/>
                    <a:pt x="10310" y="12309"/>
                  </a:cubicBezTo>
                  <a:cubicBezTo>
                    <a:pt x="10313" y="12261"/>
                    <a:pt x="10225" y="12236"/>
                    <a:pt x="10175" y="12271"/>
                  </a:cubicBezTo>
                  <a:cubicBezTo>
                    <a:pt x="9950" y="12429"/>
                    <a:pt x="9490" y="12748"/>
                    <a:pt x="8939" y="13116"/>
                  </a:cubicBezTo>
                  <a:cubicBezTo>
                    <a:pt x="8869" y="13162"/>
                    <a:pt x="8838" y="13228"/>
                    <a:pt x="8856" y="13293"/>
                  </a:cubicBezTo>
                  <a:cubicBezTo>
                    <a:pt x="9208" y="14564"/>
                    <a:pt x="8909" y="15327"/>
                    <a:pt x="8495" y="15826"/>
                  </a:cubicBezTo>
                  <a:cubicBezTo>
                    <a:pt x="8405" y="15935"/>
                    <a:pt x="8151" y="15863"/>
                    <a:pt x="8207" y="15745"/>
                  </a:cubicBezTo>
                  <a:cubicBezTo>
                    <a:pt x="8602" y="14908"/>
                    <a:pt x="8457" y="14354"/>
                    <a:pt x="8184" y="13683"/>
                  </a:cubicBezTo>
                  <a:cubicBezTo>
                    <a:pt x="8172" y="13652"/>
                    <a:pt x="8115" y="13638"/>
                    <a:pt x="8076" y="13658"/>
                  </a:cubicBezTo>
                  <a:cubicBezTo>
                    <a:pt x="6944" y="14228"/>
                    <a:pt x="6378" y="14971"/>
                    <a:pt x="6095" y="15552"/>
                  </a:cubicBezTo>
                  <a:cubicBezTo>
                    <a:pt x="6046" y="15654"/>
                    <a:pt x="5815" y="15621"/>
                    <a:pt x="5832" y="15514"/>
                  </a:cubicBezTo>
                  <a:cubicBezTo>
                    <a:pt x="5922" y="14948"/>
                    <a:pt x="6427" y="14160"/>
                    <a:pt x="7953" y="13152"/>
                  </a:cubicBezTo>
                  <a:cubicBezTo>
                    <a:pt x="11621" y="10730"/>
                    <a:pt x="12557" y="9223"/>
                    <a:pt x="14011" y="6902"/>
                  </a:cubicBezTo>
                  <a:cubicBezTo>
                    <a:pt x="15326" y="4803"/>
                    <a:pt x="18598" y="4049"/>
                    <a:pt x="19214" y="3923"/>
                  </a:cubicBezTo>
                  <a:cubicBezTo>
                    <a:pt x="19263" y="3914"/>
                    <a:pt x="19281" y="3875"/>
                    <a:pt x="19249" y="3849"/>
                  </a:cubicBezTo>
                  <a:cubicBezTo>
                    <a:pt x="19041" y="3675"/>
                    <a:pt x="18378" y="3131"/>
                    <a:pt x="17868" y="2824"/>
                  </a:cubicBezTo>
                  <a:cubicBezTo>
                    <a:pt x="17826" y="2799"/>
                    <a:pt x="17765" y="2789"/>
                    <a:pt x="17710" y="2796"/>
                  </a:cubicBezTo>
                  <a:close/>
                </a:path>
              </a:pathLst>
            </a:custGeom>
            <a:solidFill>
              <a:srgbClr val="ED141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spcBef>
                  <a:spcPts val="0"/>
                </a:spcBef>
                <a:tabLst/>
                <a:defRPr b="0" cap="all" spc="156" sz="2600">
                  <a:solidFill>
                    <a:srgbClr val="000000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pPr>
            </a:p>
          </p:txBody>
        </p:sp>
        <p:sp>
          <p:nvSpPr>
            <p:cNvPr id="188" name="Линия"/>
            <p:cNvSpPr/>
            <p:nvPr/>
          </p:nvSpPr>
          <p:spPr>
            <a:xfrm flipH="1" flipV="1">
              <a:off x="-1" y="1098883"/>
              <a:ext cx="3100057" cy="2"/>
            </a:xfrm>
            <a:prstGeom prst="line">
              <a:avLst/>
            </a:prstGeom>
            <a:noFill/>
            <a:ln w="114300" cap="flat">
              <a:solidFill>
                <a:schemeClr val="accent1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chemeClr val="accent6"/>
                  </a:solidFill>
                </a:defRPr>
              </a:pPr>
            </a:p>
          </p:txBody>
        </p:sp>
        <p:sp>
          <p:nvSpPr>
            <p:cNvPr id="189" name="Кровь"/>
            <p:cNvSpPr txBox="1"/>
            <p:nvPr/>
          </p:nvSpPr>
          <p:spPr>
            <a:xfrm>
              <a:off x="635452" y="0"/>
              <a:ext cx="2160906" cy="857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C60F1E"/>
                  </a:solidFill>
                </a:defRPr>
              </a:lvl1pPr>
            </a:lstStyle>
            <a:p>
              <a:pPr/>
              <a:r>
                <a:t>Кровь</a:t>
              </a:r>
            </a:p>
          </p:txBody>
        </p:sp>
      </p:grpSp>
      <p:sp>
        <p:nvSpPr>
          <p:cNvPr id="191" name="Связывают артерии и вены"/>
          <p:cNvSpPr txBox="1"/>
          <p:nvPr/>
        </p:nvSpPr>
        <p:spPr>
          <a:xfrm>
            <a:off x="17052312" y="9029311"/>
            <a:ext cx="5871865" cy="163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ED1A00"/>
                </a:solidFill>
              </a:defRPr>
            </a:lvl1pPr>
          </a:lstStyle>
          <a:p>
            <a:pPr/>
            <a:r>
              <a:t>Связывают артерии и вены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4"/>
      <p:bldP build="whole" bldLvl="1" animBg="1" rev="0" advAuto="0" spid="179" grpId="8"/>
      <p:bldP build="whole" bldLvl="1" animBg="1" rev="0" advAuto="0" spid="178" grpId="5"/>
      <p:bldP build="whole" bldLvl="1" animBg="1" rev="0" advAuto="0" spid="177" grpId="2"/>
      <p:bldP build="whole" bldLvl="1" animBg="1" rev="0" advAuto="0" spid="186" grpId="3"/>
      <p:bldP build="whole" bldLvl="1" animBg="1" rev="0" advAuto="0" spid="181" grpId="7"/>
      <p:bldP build="whole" bldLvl="1" animBg="1" rev="0" advAuto="0" spid="180" grpId="1"/>
      <p:bldP build="whole" bldLvl="1" animBg="1" rev="0" advAuto="0" spid="191" grpId="9"/>
      <p:bldP build="whole" bldLvl="1" animBg="1" rev="0" advAuto="0" spid="190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Сосуды"/>
          <p:cNvSpPr txBox="1"/>
          <p:nvPr>
            <p:ph type="title"/>
          </p:nvPr>
        </p:nvSpPr>
        <p:spPr>
          <a:xfrm>
            <a:off x="571500" y="715982"/>
            <a:ext cx="23241000" cy="1951017"/>
          </a:xfrm>
          <a:prstGeom prst="rect">
            <a:avLst/>
          </a:prstGeom>
        </p:spPr>
        <p:txBody>
          <a:bodyPr/>
          <a:lstStyle>
            <a:lvl1pPr algn="ctr">
              <a:defRPr spc="-300" u="sng"/>
            </a:lvl1pPr>
          </a:lstStyle>
          <a:p>
            <a:pPr/>
            <a:r>
              <a:t>Сосуды</a:t>
            </a:r>
          </a:p>
        </p:txBody>
      </p:sp>
      <p:sp>
        <p:nvSpPr>
          <p:cNvPr id="194" name="Артерии"/>
          <p:cNvSpPr txBox="1"/>
          <p:nvPr/>
        </p:nvSpPr>
        <p:spPr>
          <a:xfrm>
            <a:off x="1008103" y="6438898"/>
            <a:ext cx="702254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6"/>
                </a:solidFill>
                <a:latin typeface="Hack Regular Nerd Font Complete Mono"/>
                <a:ea typeface="Hack Regular Nerd Font Complete Mono"/>
                <a:cs typeface="Hack Regular Nerd Font Complete Mono"/>
                <a:sym typeface="Hack Regular Nerd Font Complete Mono"/>
              </a:defRPr>
            </a:lvl1pPr>
          </a:lstStyle>
          <a:p>
            <a:pPr/>
            <a:r>
              <a:t>Артерии</a:t>
            </a:r>
          </a:p>
        </p:txBody>
      </p:sp>
      <p:sp>
        <p:nvSpPr>
          <p:cNvPr id="195" name="Вены"/>
          <p:cNvSpPr txBox="1"/>
          <p:nvPr/>
        </p:nvSpPr>
        <p:spPr>
          <a:xfrm>
            <a:off x="11470350" y="6912092"/>
            <a:ext cx="171971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B2003E"/>
                </a:solidFill>
                <a:latin typeface="Hack Regular Nerd Font Complete Mono"/>
                <a:ea typeface="Hack Regular Nerd Font Complete Mono"/>
                <a:cs typeface="Hack Regular Nerd Font Complete Mono"/>
                <a:sym typeface="Hack Regular Nerd Font Complete Mono"/>
              </a:defRPr>
            </a:lvl1pPr>
          </a:lstStyle>
          <a:p>
            <a:pPr/>
            <a:r>
              <a:t>Вены</a:t>
            </a:r>
          </a:p>
        </p:txBody>
      </p:sp>
      <p:sp>
        <p:nvSpPr>
          <p:cNvPr id="196" name="Капилляры"/>
          <p:cNvSpPr txBox="1"/>
          <p:nvPr/>
        </p:nvSpPr>
        <p:spPr>
          <a:xfrm>
            <a:off x="18125009" y="6201931"/>
            <a:ext cx="372647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0009"/>
                </a:solidFill>
                <a:latin typeface="Hack Regular Nerd Font Complete Mono"/>
                <a:ea typeface="Hack Regular Nerd Font Complete Mono"/>
                <a:cs typeface="Hack Regular Nerd Font Complete Mono"/>
                <a:sym typeface="Hack Regular Nerd Font Complete Mono"/>
              </a:defRPr>
            </a:lvl1pPr>
          </a:lstStyle>
          <a:p>
            <a:pPr/>
            <a:r>
              <a:t>Капилляры</a:t>
            </a:r>
          </a:p>
        </p:txBody>
      </p:sp>
      <p:sp>
        <p:nvSpPr>
          <p:cNvPr id="197" name="Линия"/>
          <p:cNvSpPr/>
          <p:nvPr/>
        </p:nvSpPr>
        <p:spPr>
          <a:xfrm flipH="1">
            <a:off x="5602849" y="2856606"/>
            <a:ext cx="3198104" cy="2767375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198" name="Линия"/>
          <p:cNvSpPr/>
          <p:nvPr/>
        </p:nvSpPr>
        <p:spPr>
          <a:xfrm>
            <a:off x="15928510" y="2856606"/>
            <a:ext cx="3198103" cy="2767374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199" name="Линия"/>
          <p:cNvSpPr/>
          <p:nvPr/>
        </p:nvSpPr>
        <p:spPr>
          <a:xfrm flipH="1">
            <a:off x="12364732" y="2563778"/>
            <a:ext cx="1" cy="4229210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200" name="1 слой плоских эпителиальных клеток"/>
          <p:cNvSpPr txBox="1"/>
          <p:nvPr/>
        </p:nvSpPr>
        <p:spPr>
          <a:xfrm>
            <a:off x="17052314" y="8641961"/>
            <a:ext cx="5871864" cy="240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ED1A00"/>
                </a:solidFill>
              </a:defRPr>
            </a:lvl1pPr>
          </a:lstStyle>
          <a:p>
            <a:pPr/>
            <a:r>
              <a:t>1 слой плоских эпителиальных клеток</a:t>
            </a:r>
          </a:p>
        </p:txBody>
      </p:sp>
      <p:sp>
        <p:nvSpPr>
          <p:cNvPr id="201" name="1) Наружный слой:…"/>
          <p:cNvSpPr txBox="1"/>
          <p:nvPr/>
        </p:nvSpPr>
        <p:spPr>
          <a:xfrm>
            <a:off x="980779" y="7687310"/>
            <a:ext cx="6625381" cy="133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pc="90" sz="3000">
                <a:solidFill>
                  <a:schemeClr val="accent6"/>
                </a:solidFill>
              </a:defRPr>
            </a:pPr>
            <a:r>
              <a:t>1) Наружный слой:</a:t>
            </a:r>
          </a:p>
          <a:p>
            <a:pPr>
              <a:defRPr spc="90" sz="3000">
                <a:solidFill>
                  <a:schemeClr val="accent6"/>
                </a:solidFill>
              </a:defRPr>
            </a:pPr>
            <a:r>
              <a:t>соединительная ткань</a:t>
            </a:r>
          </a:p>
        </p:txBody>
      </p:sp>
      <p:sp>
        <p:nvSpPr>
          <p:cNvPr id="202" name="2) Средний слой:…"/>
          <p:cNvSpPr txBox="1"/>
          <p:nvPr/>
        </p:nvSpPr>
        <p:spPr>
          <a:xfrm>
            <a:off x="980779" y="9432670"/>
            <a:ext cx="6625381" cy="133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pc="90" sz="3000">
                <a:solidFill>
                  <a:schemeClr val="accent6"/>
                </a:solidFill>
              </a:defRPr>
            </a:pPr>
            <a:r>
              <a:t>2) Средний слой:</a:t>
            </a:r>
          </a:p>
          <a:p>
            <a:pPr>
              <a:defRPr spc="90" sz="3000">
                <a:solidFill>
                  <a:schemeClr val="accent6"/>
                </a:solidFill>
              </a:defRPr>
            </a:pPr>
            <a:r>
              <a:t>гладкие мышцы</a:t>
            </a:r>
          </a:p>
        </p:txBody>
      </p:sp>
      <p:sp>
        <p:nvSpPr>
          <p:cNvPr id="203" name="3) Внутренний слой:…"/>
          <p:cNvSpPr txBox="1"/>
          <p:nvPr/>
        </p:nvSpPr>
        <p:spPr>
          <a:xfrm>
            <a:off x="980779" y="10802810"/>
            <a:ext cx="6625381" cy="133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pc="90" sz="3000">
                <a:solidFill>
                  <a:schemeClr val="accent6"/>
                </a:solidFill>
              </a:defRPr>
            </a:pPr>
            <a:r>
              <a:t>3) Внутренний слой:</a:t>
            </a:r>
          </a:p>
          <a:p>
            <a:pPr>
              <a:defRPr spc="90" sz="3000">
                <a:solidFill>
                  <a:schemeClr val="accent6"/>
                </a:solidFill>
              </a:defRPr>
            </a:pPr>
            <a:r>
              <a:t>эндотелиальные клетки</a:t>
            </a:r>
          </a:p>
        </p:txBody>
      </p:sp>
      <p:sp>
        <p:nvSpPr>
          <p:cNvPr id="204" name="1) То же, что и у артерий"/>
          <p:cNvSpPr txBox="1"/>
          <p:nvPr/>
        </p:nvSpPr>
        <p:spPr>
          <a:xfrm>
            <a:off x="8825802" y="8233283"/>
            <a:ext cx="673239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19" sz="4000">
                <a:solidFill>
                  <a:srgbClr val="B2003E"/>
                </a:solidFill>
              </a:defRPr>
            </a:lvl1pPr>
          </a:lstStyle>
          <a:p>
            <a:pPr/>
            <a:r>
              <a:t>1) То же, что и у артерий</a:t>
            </a:r>
          </a:p>
        </p:txBody>
      </p:sp>
      <p:sp>
        <p:nvSpPr>
          <p:cNvPr id="205" name="2) + есть полулунные клапаны"/>
          <p:cNvSpPr txBox="1"/>
          <p:nvPr/>
        </p:nvSpPr>
        <p:spPr>
          <a:xfrm>
            <a:off x="8033829" y="9607038"/>
            <a:ext cx="8316342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19" sz="4000">
                <a:solidFill>
                  <a:srgbClr val="B2003E"/>
                </a:solidFill>
              </a:defRPr>
            </a:lvl1pPr>
          </a:lstStyle>
          <a:p>
            <a:pPr/>
            <a:r>
              <a:t>2) + есть полулунные клапаны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  <p:bldP build="whole" bldLvl="1" animBg="1" rev="0" advAuto="0" spid="203" grpId="3"/>
      <p:bldP build="whole" bldLvl="1" animBg="1" rev="0" advAuto="0" spid="205" grpId="5"/>
      <p:bldP build="whole" bldLvl="1" animBg="1" rev="0" advAuto="0" spid="200" grpId="6"/>
      <p:bldP build="whole" bldLvl="1" animBg="1" rev="0" advAuto="0" spid="202" grpId="2"/>
      <p:bldP build="whole" bldLvl="1" animBg="1" rev="0" advAuto="0" spid="204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828" y="-2"/>
            <a:ext cx="21771430" cy="13716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210" name="Линия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211" name="@maximfedarau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@maximfedarau</a:t>
            </a:r>
          </a:p>
        </p:txBody>
      </p:sp>
      <p:sp>
        <p:nvSpPr>
          <p:cNvPr id="212" name="Малый круг кровообращ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Малый круг кровообращения</a:t>
            </a:r>
          </a:p>
        </p:txBody>
      </p:sp>
      <p:pic>
        <p:nvPicPr>
          <p:cNvPr id="21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24060" y="1548286"/>
            <a:ext cx="9039606" cy="10280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Про что мы говорим?"/>
          <p:cNvSpPr txBox="1"/>
          <p:nvPr>
            <p:ph type="title"/>
          </p:nvPr>
        </p:nvSpPr>
        <p:spPr>
          <a:xfrm>
            <a:off x="314976" y="882481"/>
            <a:ext cx="23241004" cy="1951021"/>
          </a:xfrm>
          <a:prstGeom prst="rect">
            <a:avLst/>
          </a:prstGeom>
        </p:spPr>
        <p:txBody>
          <a:bodyPr/>
          <a:lstStyle>
            <a:lvl1pPr algn="ctr">
              <a:defRPr b="1" spc="-100" sz="9000"/>
            </a:lvl1pPr>
          </a:lstStyle>
          <a:p>
            <a:pPr/>
            <a:r>
              <a:t>Про что мы говорим?</a:t>
            </a:r>
          </a:p>
        </p:txBody>
      </p:sp>
      <p:sp>
        <p:nvSpPr>
          <p:cNvPr id="216" name="1) Начинается он из правого желудочка.…"/>
          <p:cNvSpPr txBox="1"/>
          <p:nvPr>
            <p:ph type="body" idx="1"/>
          </p:nvPr>
        </p:nvSpPr>
        <p:spPr>
          <a:xfrm>
            <a:off x="575640" y="3276600"/>
            <a:ext cx="23241004" cy="9870679"/>
          </a:xfrm>
          <a:prstGeom prst="rect">
            <a:avLst/>
          </a:prstGeom>
        </p:spPr>
        <p:txBody>
          <a:bodyPr/>
          <a:lstStyle/>
          <a:p>
            <a:pPr defTabSz="390015">
              <a:tabLst>
                <a:tab pos="381000" algn="l"/>
              </a:tabLst>
              <a:defRPr sz="6600"/>
            </a:pPr>
            <a:r>
              <a:t>1) Начинается он из правого желудочка.</a:t>
            </a:r>
          </a:p>
          <a:p>
            <a:pPr defTabSz="390015">
              <a:tabLst>
                <a:tab pos="381000" algn="l"/>
              </a:tabLst>
              <a:defRPr sz="6600"/>
            </a:pPr>
            <a:r>
              <a:t>2) Оттуда венозная кровь по ветвящейся легочной артерии попадает в 2 меньшие артерии, потом — в капилляры и поступает в легкие.</a:t>
            </a:r>
          </a:p>
          <a:p>
            <a:pPr defTabSz="390015">
              <a:tabLst>
                <a:tab pos="381000" algn="l"/>
              </a:tabLst>
              <a:defRPr sz="6600"/>
            </a:pPr>
            <a:r>
              <a:t>3) В легочных альвеолах кровь обогащается кислородом, собирается снова в капилляры, потом — в вены, и по 4 легочным венам ( по 2 с каждой стороны ) возвращается в левое предсердие.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Линия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219" name="Линия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220" name="@maximfedarau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@maximfedarau</a:t>
            </a:r>
          </a:p>
        </p:txBody>
      </p:sp>
      <p:sp>
        <p:nvSpPr>
          <p:cNvPr id="221" name="Большой круг кровообращ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18184">
              <a:defRPr sz="13000"/>
            </a:lvl1pPr>
          </a:lstStyle>
          <a:p>
            <a:pPr/>
            <a:r>
              <a:t>Большой круг кровообращения</a:t>
            </a:r>
          </a:p>
        </p:txBody>
      </p:sp>
      <p:pic>
        <p:nvPicPr>
          <p:cNvPr id="22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09815" y="992574"/>
            <a:ext cx="8943414" cy="109378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100%"/>
          <p:cNvSpPr txBox="1"/>
          <p:nvPr>
            <p:ph type="body" idx="1"/>
          </p:nvPr>
        </p:nvSpPr>
        <p:spPr>
          <a:xfrm>
            <a:off x="634998" y="1346200"/>
            <a:ext cx="23241004" cy="8451368"/>
          </a:xfrm>
          <a:prstGeom prst="rect">
            <a:avLst/>
          </a:prstGeom>
        </p:spPr>
        <p:txBody>
          <a:bodyPr/>
          <a:lstStyle>
            <a:lvl1pPr>
              <a:defRPr spc="-500"/>
            </a:lvl1pPr>
          </a:lstStyle>
          <a:p>
            <a:pPr/>
            <a:r>
              <a:t>100%</a:t>
            </a:r>
          </a:p>
        </p:txBody>
      </p:sp>
      <p:sp>
        <p:nvSpPr>
          <p:cNvPr id="225" name="Большой круг кровообращения служит для доставки кислорода и питательных веществ к органам и тканям"/>
          <p:cNvSpPr txBox="1"/>
          <p:nvPr>
            <p:ph type="body" idx="21"/>
          </p:nvPr>
        </p:nvSpPr>
        <p:spPr>
          <a:xfrm>
            <a:off x="635000" y="9170947"/>
            <a:ext cx="23241000" cy="2730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pc="-99" sz="5500"/>
            </a:lvl1pPr>
          </a:lstStyle>
          <a:p>
            <a:pPr/>
            <a:r>
              <a:t>Большой круг кровообращения служит для доставки кислорода и питательных веществ к органам и тканям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Про что мы говорим?"/>
          <p:cNvSpPr txBox="1"/>
          <p:nvPr>
            <p:ph type="title"/>
          </p:nvPr>
        </p:nvSpPr>
        <p:spPr>
          <a:xfrm>
            <a:off x="575640" y="881081"/>
            <a:ext cx="23241004" cy="1951018"/>
          </a:xfrm>
          <a:prstGeom prst="rect">
            <a:avLst/>
          </a:prstGeom>
        </p:spPr>
        <p:txBody>
          <a:bodyPr/>
          <a:lstStyle>
            <a:lvl1pPr algn="ctr">
              <a:defRPr b="1" spc="-100" sz="9000"/>
            </a:lvl1pPr>
          </a:lstStyle>
          <a:p>
            <a:pPr/>
            <a:r>
              <a:t>Про что мы говорим?</a:t>
            </a:r>
          </a:p>
        </p:txBody>
      </p:sp>
      <p:sp>
        <p:nvSpPr>
          <p:cNvPr id="228" name="1) Начинается от левого желудочка.…"/>
          <p:cNvSpPr txBox="1"/>
          <p:nvPr>
            <p:ph type="body" idx="1"/>
          </p:nvPr>
        </p:nvSpPr>
        <p:spPr>
          <a:xfrm>
            <a:off x="575640" y="3276598"/>
            <a:ext cx="23241004" cy="8434247"/>
          </a:xfrm>
          <a:prstGeom prst="rect">
            <a:avLst/>
          </a:prstGeom>
        </p:spPr>
        <p:txBody>
          <a:bodyPr/>
          <a:lstStyle/>
          <a:p>
            <a:pPr defTabSz="361822">
              <a:tabLst>
                <a:tab pos="355600" algn="l"/>
              </a:tabLst>
              <a:defRPr sz="6100"/>
            </a:pPr>
            <a:r>
              <a:t>1) Начинается от левого желудочка.</a:t>
            </a:r>
          </a:p>
          <a:p>
            <a:pPr defTabSz="361822">
              <a:tabLst>
                <a:tab pos="355600" algn="l"/>
              </a:tabLst>
              <a:defRPr sz="6100"/>
            </a:pPr>
            <a:r>
              <a:t>2) По аорте и артериям кровь разносится по всем частям тела, кроме легких.</a:t>
            </a:r>
          </a:p>
          <a:p>
            <a:pPr defTabSz="361822">
              <a:tabLst>
                <a:tab pos="355600" algn="l"/>
              </a:tabLst>
              <a:defRPr sz="6100"/>
            </a:pPr>
            <a:r>
              <a:t>3) В капиллярах кровь отдает тканям кислород и пит. вещ-ва. А они продукты окисления, СO2, продукты распада.</a:t>
            </a:r>
          </a:p>
          <a:p>
            <a:pPr defTabSz="361822">
              <a:tabLst>
                <a:tab pos="355600" algn="l"/>
              </a:tabLst>
              <a:defRPr sz="6100"/>
            </a:pPr>
            <a:r>
              <a:t>4) Кровь превращается в венозную и по верхней и нижней полым венам возвращается к правому предсердию.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34"/>
      </a:dk1>
      <a:lt1>
        <a:srgbClr val="000034"/>
      </a:lt1>
      <a:dk2>
        <a:srgbClr val="A7A7A7"/>
      </a:dk2>
      <a:lt2>
        <a:srgbClr val="535353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>
            <a:tab pos="584200" algn="l"/>
          </a:tabLst>
          <a:defRPr b="1" baseline="0" cap="none" i="0" spc="150" strike="noStrike" sz="5000" u="none" kumimoji="0" normalizeH="0">
            <a:ln>
              <a:noFill/>
            </a:ln>
            <a:solidFill>
              <a:srgbClr val="000034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>
            <a:tab pos="584200" algn="l"/>
          </a:tabLst>
          <a:defRPr b="1" baseline="0" cap="none" i="0" spc="150" strike="noStrike" sz="5000" u="none" kumimoji="0" normalizeH="0">
            <a:ln>
              <a:noFill/>
            </a:ln>
            <a:solidFill>
              <a:srgbClr val="000034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>
            <a:tab pos="584200" algn="l"/>
          </a:tabLst>
          <a:defRPr b="1" baseline="0" cap="none" i="0" spc="150" strike="noStrike" sz="5000" u="none" kumimoji="0" normalizeH="0">
            <a:ln>
              <a:noFill/>
            </a:ln>
            <a:solidFill>
              <a:srgbClr val="000034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>
            <a:tab pos="584200" algn="l"/>
          </a:tabLst>
          <a:defRPr b="1" baseline="0" cap="none" i="0" spc="150" strike="noStrike" sz="5000" u="none" kumimoji="0" normalizeH="0">
            <a:ln>
              <a:noFill/>
            </a:ln>
            <a:solidFill>
              <a:srgbClr val="000034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