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 b="def" i="def"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0" cap="all" sz="3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Заголовок презентации"/>
          <p:cNvSpPr txBox="1"/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pc="-220" sz="220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Уровень текста 1…"/>
          <p:cNvSpPr txBox="1"/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bg>
      <p:bgPr>
        <a:solidFill>
          <a:srgbClr val="FFC6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Уровень текста 1…"/>
          <p:cNvSpPr txBox="1"/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6" name="Информация о факте"/>
          <p:cNvSpPr txBox="1"/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b="0" cap="all" spc="-32" sz="3200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Уровень текста 1…"/>
          <p:cNvSpPr txBox="1"/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b="0" cap="all" spc="-32" sz="3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495873917_2724x1818.jpg"/>
          <p:cNvSpPr/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4" name="496036167_2890x1683.jpg"/>
          <p:cNvSpPr/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Изображение"/>
          <p:cNvSpPr/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495873917_2724x1818.jpg"/>
          <p:cNvSpPr/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496036167_2890x1683.jpg"/>
          <p:cNvSpPr/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Уровень текста 1…"/>
          <p:cNvSpPr txBox="1"/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Заголовок презентации"/>
          <p:cNvSpPr txBox="1"/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pc="-220" sz="220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4" name="Автор и дата"/>
          <p:cNvSpPr txBox="1"/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0" cap="all" sz="3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Уровень текста 1…"/>
          <p:cNvSpPr txBox="1"/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pPr/>
            <a:r>
              <a:t>Текст подписи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3" name="Изображение"/>
          <p:cNvSpPr/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Заголовок слайда"/>
          <p:cNvSpPr txBox="1"/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pc="-220" sz="22000">
                <a:solidFill>
                  <a:srgbClr val="FFD74C"/>
                </a:solidFill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35" name="Линия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cap="all" sz="3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</a:p>
        </p:txBody>
      </p:sp>
      <p:sp>
        <p:nvSpPr>
          <p:cNvPr id="3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Уровень текста 1…"/>
          <p:cNvSpPr txBox="1"/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Заголовок слайда"/>
          <p:cNvSpPr txBox="1"/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2" name="Прямоугольник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cap="all" sz="3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</a:p>
        </p:txBody>
      </p:sp>
      <p:sp>
        <p:nvSpPr>
          <p:cNvPr id="63" name="638623930_2326x1548.jpg"/>
          <p:cNvSpPr/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Автор и дата"/>
          <p:cNvSpPr txBox="1"/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0" cap="all" sz="3600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Заголовок раздела"/>
          <p:cNvSpPr txBox="1"/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pc="0" sz="14000">
                <a:solidFill>
                  <a:srgbClr val="FFFFFF"/>
                </a:solidFill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bg>
      <p:bgPr>
        <a:solidFill>
          <a:srgbClr val="FFC6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140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повестки дня</a:t>
            </a:r>
          </a:p>
        </p:txBody>
      </p:sp>
      <p:sp>
        <p:nvSpPr>
          <p:cNvPr id="89" name="Уровень текста 1…"/>
          <p:cNvSpPr txBox="1"/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3" sz="5400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3" sz="5400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3" sz="5400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3" sz="5400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3" sz="5400">
                <a:solidFill>
                  <a:srgbClr val="000000"/>
                </a:solidFill>
              </a:defRPr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ровень текста 1…"/>
          <p:cNvSpPr txBox="1"/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Заголовок слайда"/>
          <p:cNvSpPr txBox="1"/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.09.2022"/>
          <p:cNvSpPr txBox="1"/>
          <p:nvPr>
            <p:ph type="body" idx="21"/>
          </p:nvPr>
        </p:nvSpPr>
        <p:spPr>
          <a:xfrm>
            <a:off x="1219199" y="8173653"/>
            <a:ext cx="21945601" cy="7066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r>
              <a:t>13.09.2022</a:t>
            </a:r>
          </a:p>
        </p:txBody>
      </p:sp>
      <p:sp>
        <p:nvSpPr>
          <p:cNvPr id="151" name="PROGRAMMING LANGUAGES"/>
          <p:cNvSpPr txBox="1"/>
          <p:nvPr>
            <p:ph type="ctrTitle"/>
          </p:nvPr>
        </p:nvSpPr>
        <p:spPr>
          <a:xfrm>
            <a:off x="1219200" y="4187991"/>
            <a:ext cx="21945601" cy="5340018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PROGRAMMING LANGUAGES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Разделение программы на блоки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600"/>
            </a:pPr>
            <a:r>
              <a:t>Разделение программы на блоки.</a:t>
            </a:r>
          </a:p>
          <a:p>
            <a:pPr>
              <a:defRPr sz="5600"/>
            </a:pPr>
            <a:r>
              <a:t>Состоит из ветвления, цикла и последовательности.</a:t>
            </a:r>
          </a:p>
          <a:p>
            <a:pPr>
              <a:defRPr sz="5600"/>
            </a:pPr>
            <a:r>
              <a:t>Разработка ведется пошагово («сверху вниз») - определение целей 👉 детализация шага 👉 детализация задач.</a:t>
            </a:r>
          </a:p>
        </p:txBody>
      </p:sp>
      <p:sp>
        <p:nvSpPr>
          <p:cNvPr id="175" name="🧐 О чем оно 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🧐 О чем оно 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Процедурное программирование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Процедурное программирование</a:t>
            </a:r>
          </a:p>
        </p:txBody>
      </p:sp>
      <p:sp>
        <p:nvSpPr>
          <p:cNvPr id="178" name="😅😅😅"/>
          <p:cNvSpPr txBox="1"/>
          <p:nvPr>
            <p:ph type="body" idx="21"/>
          </p:nvPr>
        </p:nvSpPr>
        <p:spPr>
          <a:xfrm>
            <a:off x="4132609" y="9371369"/>
            <a:ext cx="16840201" cy="6807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36" sz="3600"/>
            </a:lvl1pPr>
          </a:lstStyle>
          <a:p>
            <a:pPr/>
            <a:r>
              <a:t>😅😅😅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Выполняемые команды разделяются на подпрограммы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600"/>
            </a:pPr>
            <a:r>
              <a:t>Выполняемые команды разделяются на подпрограммы.</a:t>
            </a:r>
          </a:p>
          <a:p>
            <a:pPr>
              <a:defRPr sz="5600"/>
            </a:pPr>
            <a:r>
              <a:t>Состоит из процедур/функций.</a:t>
            </a:r>
          </a:p>
          <a:p>
            <a:pPr>
              <a:defRPr sz="5600"/>
            </a:pPr>
            <a:r>
              <a:t>Разработка ведется пошагово («снизу вверх») - разработка процедур/функций 👉 общая программа.</a:t>
            </a:r>
          </a:p>
        </p:txBody>
      </p:sp>
      <p:sp>
        <p:nvSpPr>
          <p:cNvPr id="181" name="🧐 О чем оно 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🧐 О чем оно 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Функциональное программирование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Функциональное программирование</a:t>
            </a:r>
          </a:p>
        </p:txBody>
      </p:sp>
      <p:sp>
        <p:nvSpPr>
          <p:cNvPr id="184" name="😅😅😅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36" sz="3600"/>
            </a:lvl1pPr>
          </a:lstStyle>
          <a:p>
            <a:pPr/>
            <a:r>
              <a:t>😅😅😅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Основывается на вычислении результатов функций от исходных данных и результатов других функций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600"/>
            </a:pPr>
            <a:r>
              <a:t>Основывается на вычислении результатов функций от исходных данных и результатов других функций.</a:t>
            </a:r>
          </a:p>
          <a:p>
            <a:pPr>
              <a:defRPr sz="5600"/>
            </a:pPr>
            <a:r>
              <a:t>Не предполагает явного хранения состояния программы.</a:t>
            </a:r>
          </a:p>
        </p:txBody>
      </p:sp>
      <p:sp>
        <p:nvSpPr>
          <p:cNvPr id="187" name="🧐 О чем оно 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🧐 О чем оно 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ООП или Объектно-ориентированное программирование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23163" indent="-423163" defTabSz="808990">
              <a:defRPr sz="13720"/>
            </a:pPr>
            <a:r>
              <a:t>ООП </a:t>
            </a:r>
            <a:r>
              <a:rPr sz="7056"/>
              <a:t>или </a:t>
            </a:r>
            <a:r>
              <a:t>Объектно-ориентированное программирование</a:t>
            </a:r>
          </a:p>
        </p:txBody>
      </p:sp>
      <p:sp>
        <p:nvSpPr>
          <p:cNvPr id="190" name="😅😅😅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pc="-36" sz="3600"/>
            </a:lvl1pPr>
          </a:lstStyle>
          <a:p>
            <a:pPr/>
            <a:r>
              <a:t>😅😅😅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Программа есть совокупность объектов и отражении их взаимодействия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600"/>
            </a:pPr>
            <a:r>
              <a:t>Программа есть совокупность объектов и отражении их взаимодействия.</a:t>
            </a:r>
          </a:p>
          <a:p>
            <a:pPr>
              <a:defRPr sz="5600"/>
            </a:pPr>
            <a:r>
              <a:t>Парадигма позволяется объединить данные и методы для работы с ними в одну структуру - класс.</a:t>
            </a:r>
          </a:p>
          <a:p>
            <a:pPr>
              <a:defRPr sz="5600"/>
            </a:pPr>
            <a:r>
              <a:t>Каждый объект является экземпляром класса.</a:t>
            </a:r>
          </a:p>
          <a:p>
            <a:pPr>
              <a:defRPr sz="5600"/>
            </a:pPr>
            <a:r>
              <a:t>Используется в крупных проектах, потому что помогает довольно быстро и просто масштабировать программу.</a:t>
            </a:r>
          </a:p>
        </p:txBody>
      </p:sp>
      <p:sp>
        <p:nvSpPr>
          <p:cNvPr id="193" name="🧐 О чем оно 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🧐 О чем оно 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Делятся на низкоуровневые и высокоуровневые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257047">
              <a:defRPr spc="-220" sz="22000"/>
            </a:lvl1pPr>
          </a:lstStyle>
          <a:p>
            <a:pPr/>
            <a:r>
              <a:t>Делятся на низкоуровневые и высокоуровневые</a:t>
            </a:r>
          </a:p>
        </p:txBody>
      </p:sp>
      <p:sp>
        <p:nvSpPr>
          <p:cNvPr id="154" name="👉 Примеры дальше 👉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467359"/>
          </a:lstStyle>
          <a:p>
            <a:pPr/>
            <a:r>
              <a:t>👉 Примеры дальше 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Kotlin Full Color Logo on White RGB.png" descr="Kotlin Full Color Logo on White RGB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35000" y="8979703"/>
            <a:ext cx="12877801" cy="2792394"/>
          </a:xfrm>
          <a:prstGeom prst="rect">
            <a:avLst/>
          </a:prstGeom>
        </p:spPr>
      </p:pic>
      <p:pic>
        <p:nvPicPr>
          <p:cNvPr id="157" name="ts-logo-512.png" descr="ts-logo-512.png"/>
          <p:cNvPicPr>
            <a:picLocks noChangeAspect="1"/>
          </p:cNvPicPr>
          <p:nvPr>
            <p:ph type="pic" idx="22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3321049" y="189574"/>
            <a:ext cx="7505702" cy="7505701"/>
          </a:xfrm>
          <a:prstGeom prst="rect">
            <a:avLst/>
          </a:prstGeom>
        </p:spPr>
      </p:pic>
      <p:pic>
        <p:nvPicPr>
          <p:cNvPr id="158" name="pngwing.com.png" descr="pngwing.com.png"/>
          <p:cNvPicPr>
            <a:picLocks noChangeAspect="1"/>
          </p:cNvPicPr>
          <p:nvPr>
            <p:ph type="pic" idx="23"/>
          </p:nvPr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3882857" y="2105777"/>
            <a:ext cx="10033001" cy="90336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Rust_programming_language_black_logo.svg.png" descr="Rust_programming_language_black_logo.svg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664200" y="330200"/>
            <a:ext cx="13055600" cy="13055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У каждого уважающего себя языка программирования обязательно должны быть две вещи 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423163" indent="-423163" algn="ctr" defTabSz="808990">
              <a:defRPr sz="13720"/>
            </a:lvl1pPr>
          </a:lstStyle>
          <a:p>
            <a:pPr/>
            <a:r>
              <a:t>У каждого уважающего себя языка программирования обязательно должны быть две вещи 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🛠Компилятор🛠 - транслятор, преобразующий исходный код с какого-либо языка программирования в машинный код.…"/>
          <p:cNvSpPr txBox="1"/>
          <p:nvPr>
            <p:ph type="body" idx="1"/>
          </p:nvPr>
        </p:nvSpPr>
        <p:spPr>
          <a:xfrm>
            <a:off x="1219200" y="2476499"/>
            <a:ext cx="21945600" cy="8763001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  <a:defRPr sz="5600"/>
            </a:pPr>
            <a:r>
              <a:t>🛠Компилятор🛠 - транслятор, преобразующий исходный код с какого-либо языка программирования в машинный код.</a:t>
            </a:r>
          </a:p>
          <a:p>
            <a:pPr algn="ctr">
              <a:lnSpc>
                <a:spcPct val="100000"/>
              </a:lnSpc>
              <a:defRPr sz="5600"/>
            </a:pPr>
            <a:r>
              <a:t>⚙️Транслятор⚙️ - программа, преобразующая код, написанный на одном языке, в другой.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Однако, чтобы структурировать весь написанный код, дядечки с длинными бородами и лысыми головами придумали специальные парадигмы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443991">
              <a:defRPr sz="10640"/>
            </a:lvl1pPr>
          </a:lstStyle>
          <a:p>
            <a:pPr/>
            <a:r>
              <a:t>Однако, чтобы структурировать весь написанный код, дядечки с длинными бородами и лысыми головами придумали специальные парадигмы.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Парадигмы программирования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362204">
              <a:defRPr spc="-310" sz="31000"/>
            </a:lvl1pPr>
          </a:lstStyle>
          <a:p>
            <a:pPr/>
            <a:r>
              <a:t>Парадигмы программирования</a:t>
            </a:r>
          </a:p>
        </p:txBody>
      </p:sp>
      <p:sp>
        <p:nvSpPr>
          <p:cNvPr id="169" name="Совокупность идей и понятий,  определяющих стиль программирования."/>
          <p:cNvSpPr txBox="1"/>
          <p:nvPr>
            <p:ph type="body" idx="21"/>
          </p:nvPr>
        </p:nvSpPr>
        <p:spPr>
          <a:xfrm>
            <a:off x="1219200" y="9589425"/>
            <a:ext cx="21945600" cy="19625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/>
          <a:p>
            <a:pPr>
              <a:defRPr spc="-48" sz="4800"/>
            </a:pPr>
            <a:r>
              <a:t>Совокупность идей и понятий, </a:t>
            </a:r>
            <a:br/>
            <a:r>
              <a:t>определяющих стиль программирования.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Структурное программирование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Структурное программирование</a:t>
            </a:r>
          </a:p>
        </p:txBody>
      </p:sp>
      <p:sp>
        <p:nvSpPr>
          <p:cNvPr id="172" name="1960 - начало 1970-х годов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1960 - начало 1970-х годов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