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8E47-C549-F4CD-C1C0-784F69FAB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1B8E-737D-B39F-9FD5-4A6DB71FF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D253-3A27-7E8E-C12F-84C5A5BB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3262-F719-4A42-96FB-83211709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23F7-96A8-4860-B82F-AB3632A1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730E-1E91-094B-DDC2-B999E7E5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A4B79-F3DB-E39A-765B-23F6B0839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6768-2FE6-B672-BAC9-A44D2E7A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57C37-E2AE-8635-7AE9-6D19CCFE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362A-CEE7-EBCC-02E1-F7F84E82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21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F1A9C-6AAD-31CC-F974-FD7B49C3D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1EDAA-85F0-1A12-A97D-5B0CC0839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C8FC-3055-F983-20B7-C120116D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0F79-8E5A-DF00-7C94-56427FC3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F7CE-A83C-7A81-7AAA-11E7BEB5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E7C-722C-4CE5-4138-FD9DD2D4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3441-B077-F3FE-E12C-9E862B87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8A3-B248-44F6-B039-576E44AE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D12E1-030F-10D6-8801-4C94453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F41E-3DA9-876F-1F67-7B8F1082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12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A12C-E44B-33B8-83FF-4C06A0AC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65A20-3A9D-86D6-963F-6CAD049A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531F-EFF1-1841-7F28-B4ACF25A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8432-FB13-CF95-617D-FB7C7FA7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7C50-A7E1-BDF3-F163-C272D8C8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0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C3DC-89A2-DFA4-F12C-9F530024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064E9-19A1-28C6-8218-6ADBADBED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B3FFC-E441-D3AB-56B7-C754009E0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B7FD8-DB18-998A-6078-E220332A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69F4B-AF6E-1F16-6E42-CCEBCD74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31AF5-0A0D-48D4-D85F-15C0B44E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2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17CD-3109-68E0-BC08-482D3871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8AFF4-425C-9779-385D-9B349FD2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DCAD-A490-779D-5EC0-5604554A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754DB-DA9A-AAA7-84A4-300C22D21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B8D34-6A71-A8A6-0F45-46C8BAFBF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07A55-0DD8-EE52-A775-D0C6A4B5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177A1-E2C0-9AC9-0FA0-E4E50777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6242C-5054-1194-E660-22CC3459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7070-3E43-8D74-7BA7-4A3EF982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E5FE8-FE6D-3A32-6C1F-BC8FA247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8F8F3-9C34-AA33-1E56-594CFD72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18FCE-6C6A-7998-404F-1A1CF995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3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1E4C0-9EF7-884D-D134-D0245B32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A5F2A-4788-2294-06C2-524D1455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F3FC1-13AC-2A75-1313-917C8E12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449E-FA44-73DE-D225-3D673E52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7EFE-B096-823D-F8F3-11A2ADC3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6CA6B-67D8-8779-6382-9EF00C2AF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9146-7015-142B-7EFA-B31418BF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13BB5-759A-E991-1204-E645F53E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70D4A-DC17-F0B0-4F16-DE0A333F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87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7FB7-8981-270B-BC90-54CFE279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83D15-E0E8-F935-11C8-B9D6FD6D3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1BC92-751B-73E3-FB27-ACECD57DD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8B227-2E32-858B-5E54-BFAE6E13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1BBA-320B-8A3E-A05D-B45A6D54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E033-15EF-AF5B-7D55-887A2C93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4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F222B-BFE4-8ADC-FEB2-B554076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5A3A-ABE5-E7A6-BFA5-CB4F751B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FEEF-F01A-CA06-A1FD-3D9F0AF2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252D5-5EBB-442B-A32D-AF9550F4AC89}" type="datetimeFigureOut">
              <a:rPr lang="ru-RU" smtClean="0"/>
              <a:t>18.05.2024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3FA0-6D42-F062-8565-D5BAC758B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254E-24E8-955D-2FE9-3394CF140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28319-80AF-4300-A2B7-BB08AAD515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3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711062-C872-7134-14E1-BB7737217A3E}"/>
              </a:ext>
            </a:extLst>
          </p:cNvPr>
          <p:cNvSpPr/>
          <p:nvPr/>
        </p:nvSpPr>
        <p:spPr>
          <a:xfrm>
            <a:off x="5074298" y="959150"/>
            <a:ext cx="20434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Считывание и предобработка данных</a:t>
            </a: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7B40E1-7481-317C-7605-09F0CBF82570}"/>
              </a:ext>
            </a:extLst>
          </p:cNvPr>
          <p:cNvSpPr/>
          <p:nvPr/>
        </p:nvSpPr>
        <p:spPr>
          <a:xfrm>
            <a:off x="5074298" y="2159115"/>
            <a:ext cx="20434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Создание синтетической популяции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4EA697-AB25-F97D-DC16-58856DE651FC}"/>
              </a:ext>
            </a:extLst>
          </p:cNvPr>
          <p:cNvSpPr/>
          <p:nvPr/>
        </p:nvSpPr>
        <p:spPr>
          <a:xfrm>
            <a:off x="5074298" y="3359080"/>
            <a:ext cx="20434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Моделирование распространения инфекции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69458E-5D92-F4D6-5DB2-8BCD227A203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1873550"/>
            <a:ext cx="0" cy="285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300C25-9E2D-771C-4935-FEF13ABFA6F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073515"/>
            <a:ext cx="0" cy="285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B6FA02-0BA4-B6E9-FC7D-D11B05EAF954}"/>
              </a:ext>
            </a:extLst>
          </p:cNvPr>
          <p:cNvCxnSpPr>
            <a:stCxn id="4" idx="0"/>
          </p:cNvCxnSpPr>
          <p:nvPr/>
        </p:nvCxnSpPr>
        <p:spPr>
          <a:xfrm flipV="1">
            <a:off x="6096000" y="719091"/>
            <a:ext cx="0" cy="240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23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418603-9CE1-1F11-BC1E-2602A434C822}"/>
              </a:ext>
            </a:extLst>
          </p:cNvPr>
          <p:cNvSpPr/>
          <p:nvPr/>
        </p:nvSpPr>
        <p:spPr>
          <a:xfrm>
            <a:off x="1050500" y="2132756"/>
            <a:ext cx="2429063" cy="73865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Нахождение долей людей для каждого размера домохозяйства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450375-BB42-D690-6CA7-21AD926AC6ED}"/>
              </a:ext>
            </a:extLst>
          </p:cNvPr>
          <p:cNvSpPr/>
          <p:nvPr/>
        </p:nvSpPr>
        <p:spPr>
          <a:xfrm>
            <a:off x="1050500" y="1211365"/>
            <a:ext cx="2429063" cy="73865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Нахождение долей людей для каждой возрастной группы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F049D-36CB-17F8-BDEC-404FCF709D2F}"/>
              </a:ext>
            </a:extLst>
          </p:cNvPr>
          <p:cNvSpPr/>
          <p:nvPr/>
        </p:nvSpPr>
        <p:spPr>
          <a:xfrm>
            <a:off x="1057601" y="4896928"/>
            <a:ext cx="2405880" cy="7386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Распределение людей по домохозяйствам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1776A9-4D93-9F6C-8772-0E49896E0CA7}"/>
              </a:ext>
            </a:extLst>
          </p:cNvPr>
          <p:cNvSpPr/>
          <p:nvPr/>
        </p:nvSpPr>
        <p:spPr>
          <a:xfrm>
            <a:off x="9373262" y="1211365"/>
            <a:ext cx="1786392" cy="7386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Формирование контактов внутри школ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9BCB74B-E88F-1CD0-13BC-8394DF89C13A}"/>
              </a:ext>
            </a:extLst>
          </p:cNvPr>
          <p:cNvSpPr/>
          <p:nvPr/>
        </p:nvSpPr>
        <p:spPr>
          <a:xfrm>
            <a:off x="9373262" y="3054147"/>
            <a:ext cx="1786392" cy="166004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Формирование связей внутри предприятий для всего работающего населения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77FCD2-5722-88F5-4A99-A4E3FEDE3F15}"/>
              </a:ext>
            </a:extLst>
          </p:cNvPr>
          <p:cNvSpPr/>
          <p:nvPr/>
        </p:nvSpPr>
        <p:spPr>
          <a:xfrm>
            <a:off x="1065642" y="3975537"/>
            <a:ext cx="2398778" cy="73865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Формирование таблицы с популяцией и матрицы контактов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FF971A-3176-B3AB-647E-671958402FE6}"/>
              </a:ext>
            </a:extLst>
          </p:cNvPr>
          <p:cNvSpPr/>
          <p:nvPr/>
        </p:nvSpPr>
        <p:spPr>
          <a:xfrm>
            <a:off x="7286482" y="2132756"/>
            <a:ext cx="1786392" cy="166004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Формирование связей внутри предприятий для 30% работающего населения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503973-50C6-E386-A125-9FC6899DCA98}"/>
              </a:ext>
            </a:extLst>
          </p:cNvPr>
          <p:cNvSpPr/>
          <p:nvPr/>
        </p:nvSpPr>
        <p:spPr>
          <a:xfrm>
            <a:off x="9373262" y="2132757"/>
            <a:ext cx="1786393" cy="7386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Формирование контактов внутри университетов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DC4472-111D-F794-3BF7-906D87F0CB22}"/>
              </a:ext>
            </a:extLst>
          </p:cNvPr>
          <p:cNvSpPr/>
          <p:nvPr/>
        </p:nvSpPr>
        <p:spPr>
          <a:xfrm>
            <a:off x="7286481" y="1211365"/>
            <a:ext cx="1786393" cy="73865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Формирование контактов внутри университетов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79E1EBC-63AE-2C86-E2D7-5749BEDB3E70}"/>
              </a:ext>
            </a:extLst>
          </p:cNvPr>
          <p:cNvSpPr/>
          <p:nvPr/>
        </p:nvSpPr>
        <p:spPr>
          <a:xfrm>
            <a:off x="1062091" y="3054147"/>
            <a:ext cx="2405881" cy="7386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Нахождение числа школ, университетов, предприятий</a:t>
            </a:r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BF1FB8C5-09DD-684A-79FC-B27FF72A10BD}"/>
              </a:ext>
            </a:extLst>
          </p:cNvPr>
          <p:cNvSpPr/>
          <p:nvPr/>
        </p:nvSpPr>
        <p:spPr>
          <a:xfrm>
            <a:off x="1576776" y="289974"/>
            <a:ext cx="1376511" cy="738657"/>
          </a:xfrm>
          <a:prstGeom prst="flowChartTerminator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Загрузка шаблонов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DD5961AB-3387-8BA7-0926-800E341AEE69}"/>
              </a:ext>
            </a:extLst>
          </p:cNvPr>
          <p:cNvSpPr/>
          <p:nvPr/>
        </p:nvSpPr>
        <p:spPr>
          <a:xfrm>
            <a:off x="1065642" y="5818320"/>
            <a:ext cx="2405880" cy="7386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Формирование связей внутри домохозяйств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E8E42C4-946D-EAD3-8261-F2C19A4C8CEA}"/>
              </a:ext>
            </a:extLst>
          </p:cNvPr>
          <p:cNvCxnSpPr>
            <a:stCxn id="9" idx="2"/>
            <a:endCxn id="31" idx="0"/>
          </p:cNvCxnSpPr>
          <p:nvPr/>
        </p:nvCxnSpPr>
        <p:spPr>
          <a:xfrm>
            <a:off x="2265032" y="1950022"/>
            <a:ext cx="0" cy="1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5BBBD7D-B718-80A2-E502-F4CB7C166641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>
            <a:off x="2265032" y="2871413"/>
            <a:ext cx="0" cy="1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A47441-2721-8EF4-B087-093F9B5BE36E}"/>
              </a:ext>
            </a:extLst>
          </p:cNvPr>
          <p:cNvCxnSpPr>
            <a:stCxn id="33" idx="2"/>
            <a:endCxn id="19" idx="0"/>
          </p:cNvCxnSpPr>
          <p:nvPr/>
        </p:nvCxnSpPr>
        <p:spPr>
          <a:xfrm flipH="1">
            <a:off x="2265031" y="3792803"/>
            <a:ext cx="1" cy="1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55F35BE-2401-C7F7-9EDD-FBF9AB9271E9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flipH="1">
            <a:off x="2260541" y="4714194"/>
            <a:ext cx="4490" cy="1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B3531EA2-74BE-1364-AD11-89741578FDE1}"/>
              </a:ext>
            </a:extLst>
          </p:cNvPr>
          <p:cNvSpPr/>
          <p:nvPr/>
        </p:nvSpPr>
        <p:spPr>
          <a:xfrm>
            <a:off x="3781505" y="1211366"/>
            <a:ext cx="2177943" cy="73865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Формирование контактов по модели </a:t>
            </a:r>
            <a:r>
              <a:rPr lang="en-US" sz="1400" b="1" dirty="0">
                <a:solidFill>
                  <a:schemeClr val="tx1"/>
                </a:solidFill>
              </a:rPr>
              <a:t>small-world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45" name="Flowchart: Decision 144">
            <a:extLst>
              <a:ext uri="{FF2B5EF4-FFF2-40B4-BE49-F238E27FC236}">
                <a16:creationId xmlns:a16="http://schemas.microsoft.com/office/drawing/2014/main" id="{3D39EAE6-2F7A-BDF0-06A6-92DCD4E36980}"/>
              </a:ext>
            </a:extLst>
          </p:cNvPr>
          <p:cNvSpPr/>
          <p:nvPr/>
        </p:nvSpPr>
        <p:spPr>
          <a:xfrm>
            <a:off x="3863489" y="289973"/>
            <a:ext cx="2013973" cy="806299"/>
          </a:xfrm>
          <a:prstGeom prst="flowChartDecision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Small-world</a:t>
            </a:r>
            <a:r>
              <a:rPr lang="ru-RU" sz="14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0" name="Flowchart: Decision 159">
            <a:extLst>
              <a:ext uri="{FF2B5EF4-FFF2-40B4-BE49-F238E27FC236}">
                <a16:creationId xmlns:a16="http://schemas.microsoft.com/office/drawing/2014/main" id="{D2465CAC-ACC6-CAAD-FFC2-22640398ABEC}"/>
              </a:ext>
            </a:extLst>
          </p:cNvPr>
          <p:cNvSpPr/>
          <p:nvPr/>
        </p:nvSpPr>
        <p:spPr>
          <a:xfrm>
            <a:off x="6348883" y="4896928"/>
            <a:ext cx="2310316" cy="1660048"/>
          </a:xfrm>
          <a:prstGeom prst="flowChartDecision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b="1" dirty="0">
              <a:solidFill>
                <a:schemeClr val="tx1"/>
              </a:solidFill>
            </a:endParaRPr>
          </a:p>
        </p:txBody>
      </p:sp>
      <p:sp>
        <p:nvSpPr>
          <p:cNvPr id="161" name="Flowchart: Decision 160">
            <a:extLst>
              <a:ext uri="{FF2B5EF4-FFF2-40B4-BE49-F238E27FC236}">
                <a16:creationId xmlns:a16="http://schemas.microsoft.com/office/drawing/2014/main" id="{D05CA1B7-B90A-6880-7B9A-0CE6F0BCD605}"/>
              </a:ext>
            </a:extLst>
          </p:cNvPr>
          <p:cNvSpPr/>
          <p:nvPr/>
        </p:nvSpPr>
        <p:spPr>
          <a:xfrm>
            <a:off x="7172692" y="289974"/>
            <a:ext cx="2013973" cy="806299"/>
          </a:xfrm>
          <a:prstGeom prst="flowChartDecision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Локдаун?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84444B2-DA37-241E-B68E-E2F8277CB866}"/>
              </a:ext>
            </a:extLst>
          </p:cNvPr>
          <p:cNvSpPr/>
          <p:nvPr/>
        </p:nvSpPr>
        <p:spPr>
          <a:xfrm>
            <a:off x="3781503" y="4896928"/>
            <a:ext cx="2177943" cy="1660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Запуск </a:t>
            </a:r>
            <a:r>
              <a:rPr lang="en-US" sz="1400" b="1" dirty="0">
                <a:solidFill>
                  <a:schemeClr val="tx1"/>
                </a:solidFill>
              </a:rPr>
              <a:t>SIR-</a:t>
            </a:r>
            <a:r>
              <a:rPr lang="ru-RU" sz="1400" b="1" dirty="0">
                <a:solidFill>
                  <a:schemeClr val="tx1"/>
                </a:solidFill>
              </a:rPr>
              <a:t>модели на компартментах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F1C3375-0936-2B09-AA8B-8A28F682B34C}"/>
              </a:ext>
            </a:extLst>
          </p:cNvPr>
          <p:cNvSpPr/>
          <p:nvPr/>
        </p:nvSpPr>
        <p:spPr>
          <a:xfrm>
            <a:off x="8981711" y="4896928"/>
            <a:ext cx="2177943" cy="166004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Запуск </a:t>
            </a:r>
            <a:r>
              <a:rPr lang="en-US" sz="1400" b="1" dirty="0">
                <a:solidFill>
                  <a:schemeClr val="tx1"/>
                </a:solidFill>
              </a:rPr>
              <a:t>SIR-</a:t>
            </a:r>
            <a:r>
              <a:rPr lang="ru-RU" sz="1400" b="1" dirty="0">
                <a:solidFill>
                  <a:schemeClr val="tx1"/>
                </a:solidFill>
              </a:rPr>
              <a:t>модели без учета компартментов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F83EE03-17AC-5290-32AC-BF1E6E15F098}"/>
              </a:ext>
            </a:extLst>
          </p:cNvPr>
          <p:cNvCxnSpPr>
            <a:stCxn id="10" idx="2"/>
            <a:endCxn id="103" idx="0"/>
          </p:cNvCxnSpPr>
          <p:nvPr/>
        </p:nvCxnSpPr>
        <p:spPr>
          <a:xfrm>
            <a:off x="2260541" y="5635584"/>
            <a:ext cx="8041" cy="18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EA452E20-39E4-DDDF-5646-180BB811E151}"/>
              </a:ext>
            </a:extLst>
          </p:cNvPr>
          <p:cNvCxnSpPr>
            <a:stCxn id="103" idx="3"/>
            <a:endCxn id="145" idx="1"/>
          </p:cNvCxnSpPr>
          <p:nvPr/>
        </p:nvCxnSpPr>
        <p:spPr>
          <a:xfrm flipV="1">
            <a:off x="3471522" y="693123"/>
            <a:ext cx="391967" cy="5494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008107E-A3ED-EBDB-8E48-C470499D6B5E}"/>
              </a:ext>
            </a:extLst>
          </p:cNvPr>
          <p:cNvCxnSpPr>
            <a:stCxn id="145" idx="2"/>
            <a:endCxn id="138" idx="0"/>
          </p:cNvCxnSpPr>
          <p:nvPr/>
        </p:nvCxnSpPr>
        <p:spPr>
          <a:xfrm>
            <a:off x="4870476" y="1096272"/>
            <a:ext cx="1" cy="115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F919F3C-81FD-24A7-B5A9-B070B887EF40}"/>
              </a:ext>
            </a:extLst>
          </p:cNvPr>
          <p:cNvCxnSpPr>
            <a:stCxn id="145" idx="3"/>
            <a:endCxn id="161" idx="1"/>
          </p:cNvCxnSpPr>
          <p:nvPr/>
        </p:nvCxnSpPr>
        <p:spPr>
          <a:xfrm>
            <a:off x="5877462" y="693123"/>
            <a:ext cx="12952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D7C4434-8296-6CF4-8BC8-230478F4DCDB}"/>
              </a:ext>
            </a:extLst>
          </p:cNvPr>
          <p:cNvCxnSpPr>
            <a:stCxn id="161" idx="2"/>
            <a:endCxn id="28" idx="0"/>
          </p:cNvCxnSpPr>
          <p:nvPr/>
        </p:nvCxnSpPr>
        <p:spPr>
          <a:xfrm flipH="1">
            <a:off x="8179678" y="1096273"/>
            <a:ext cx="1" cy="115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2FDF9690-15A7-3259-74AC-E981D7F3BD3A}"/>
              </a:ext>
            </a:extLst>
          </p:cNvPr>
          <p:cNvCxnSpPr>
            <a:stCxn id="161" idx="3"/>
            <a:endCxn id="16" idx="0"/>
          </p:cNvCxnSpPr>
          <p:nvPr/>
        </p:nvCxnSpPr>
        <p:spPr>
          <a:xfrm>
            <a:off x="9186665" y="693124"/>
            <a:ext cx="1079793" cy="5182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2AFC11B-994C-C039-B331-5C4422B0C8CE}"/>
              </a:ext>
            </a:extLst>
          </p:cNvPr>
          <p:cNvCxnSpPr>
            <a:stCxn id="16" idx="2"/>
            <a:endCxn id="27" idx="0"/>
          </p:cNvCxnSpPr>
          <p:nvPr/>
        </p:nvCxnSpPr>
        <p:spPr>
          <a:xfrm>
            <a:off x="10266458" y="1950021"/>
            <a:ext cx="1" cy="18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B79335B-7E1A-0F3A-74EF-2BD589646D90}"/>
              </a:ext>
            </a:extLst>
          </p:cNvPr>
          <p:cNvCxnSpPr>
            <a:stCxn id="27" idx="2"/>
            <a:endCxn id="17" idx="0"/>
          </p:cNvCxnSpPr>
          <p:nvPr/>
        </p:nvCxnSpPr>
        <p:spPr>
          <a:xfrm flipH="1">
            <a:off x="10266458" y="2871413"/>
            <a:ext cx="1" cy="1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B5C588F-B32D-9E19-D59A-DE566A1DBADB}"/>
              </a:ext>
            </a:extLst>
          </p:cNvPr>
          <p:cNvCxnSpPr>
            <a:stCxn id="28" idx="2"/>
            <a:endCxn id="21" idx="0"/>
          </p:cNvCxnSpPr>
          <p:nvPr/>
        </p:nvCxnSpPr>
        <p:spPr>
          <a:xfrm>
            <a:off x="8179678" y="1950022"/>
            <a:ext cx="0" cy="1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405D6285-C497-C055-794E-C8F81AA0C323}"/>
              </a:ext>
            </a:extLst>
          </p:cNvPr>
          <p:cNvCxnSpPr>
            <a:stCxn id="17" idx="2"/>
            <a:endCxn id="160" idx="0"/>
          </p:cNvCxnSpPr>
          <p:nvPr/>
        </p:nvCxnSpPr>
        <p:spPr>
          <a:xfrm rot="5400000">
            <a:off x="8793883" y="3424353"/>
            <a:ext cx="182734" cy="27624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C7EF005D-0A44-7916-2867-18C992EEFB68}"/>
              </a:ext>
            </a:extLst>
          </p:cNvPr>
          <p:cNvSpPr txBox="1"/>
          <p:nvPr/>
        </p:nvSpPr>
        <p:spPr>
          <a:xfrm>
            <a:off x="6376497" y="5452850"/>
            <a:ext cx="2255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Учитывать компартменты?</a:t>
            </a:r>
          </a:p>
          <a:p>
            <a:endParaRPr lang="ru-RU" dirty="0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D9B4C93-0224-8FF2-F4A3-AC6D537B013F}"/>
              </a:ext>
            </a:extLst>
          </p:cNvPr>
          <p:cNvCxnSpPr>
            <a:stCxn id="160" idx="1"/>
            <a:endCxn id="162" idx="3"/>
          </p:cNvCxnSpPr>
          <p:nvPr/>
        </p:nvCxnSpPr>
        <p:spPr>
          <a:xfrm flipH="1">
            <a:off x="5959446" y="5726952"/>
            <a:ext cx="3894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707771A7-0261-8C8F-82B0-D1B3CECC18DD}"/>
              </a:ext>
            </a:extLst>
          </p:cNvPr>
          <p:cNvCxnSpPr>
            <a:stCxn id="160" idx="3"/>
            <a:endCxn id="163" idx="1"/>
          </p:cNvCxnSpPr>
          <p:nvPr/>
        </p:nvCxnSpPr>
        <p:spPr>
          <a:xfrm>
            <a:off x="8659199" y="5726952"/>
            <a:ext cx="322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B35AE78-FFF4-31F1-FAB2-DD7DF4142580}"/>
              </a:ext>
            </a:extLst>
          </p:cNvPr>
          <p:cNvCxnSpPr>
            <a:stCxn id="75" idx="2"/>
            <a:endCxn id="9" idx="0"/>
          </p:cNvCxnSpPr>
          <p:nvPr/>
        </p:nvCxnSpPr>
        <p:spPr>
          <a:xfrm>
            <a:off x="2265032" y="1028631"/>
            <a:ext cx="0" cy="182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8D0082B-F168-5F57-F856-A1789BF438EF}"/>
              </a:ext>
            </a:extLst>
          </p:cNvPr>
          <p:cNvCxnSpPr>
            <a:stCxn id="138" idx="2"/>
            <a:endCxn id="162" idx="0"/>
          </p:cNvCxnSpPr>
          <p:nvPr/>
        </p:nvCxnSpPr>
        <p:spPr>
          <a:xfrm flipH="1">
            <a:off x="4870475" y="1950022"/>
            <a:ext cx="2" cy="2946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0CA7A7DA-39B8-8583-E811-A0B8A9AB7B2B}"/>
              </a:ext>
            </a:extLst>
          </p:cNvPr>
          <p:cNvCxnSpPr>
            <a:stCxn id="21" idx="2"/>
            <a:endCxn id="162" idx="0"/>
          </p:cNvCxnSpPr>
          <p:nvPr/>
        </p:nvCxnSpPr>
        <p:spPr>
          <a:xfrm rot="5400000">
            <a:off x="5973015" y="2690264"/>
            <a:ext cx="1104125" cy="33092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2AD6F51-F4E7-A6C9-CCC1-B0132CAFC643}"/>
              </a:ext>
            </a:extLst>
          </p:cNvPr>
          <p:cNvSpPr txBox="1"/>
          <p:nvPr/>
        </p:nvSpPr>
        <p:spPr>
          <a:xfrm>
            <a:off x="4269613" y="936294"/>
            <a:ext cx="61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Да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12347C2-E9CB-DB20-475C-E68208992BAB}"/>
              </a:ext>
            </a:extLst>
          </p:cNvPr>
          <p:cNvSpPr txBox="1"/>
          <p:nvPr/>
        </p:nvSpPr>
        <p:spPr>
          <a:xfrm>
            <a:off x="9186665" y="405293"/>
            <a:ext cx="520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Нет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AE401B5-B558-2F0F-0A3E-453F05ABAE00}"/>
              </a:ext>
            </a:extLst>
          </p:cNvPr>
          <p:cNvSpPr txBox="1"/>
          <p:nvPr/>
        </p:nvSpPr>
        <p:spPr>
          <a:xfrm>
            <a:off x="8552327" y="5434039"/>
            <a:ext cx="520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Нет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F480C25-CE18-9923-7D79-4A790DCDC446}"/>
              </a:ext>
            </a:extLst>
          </p:cNvPr>
          <p:cNvSpPr txBox="1"/>
          <p:nvPr/>
        </p:nvSpPr>
        <p:spPr>
          <a:xfrm>
            <a:off x="5972282" y="5434038"/>
            <a:ext cx="520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Да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A746DA9-3054-8703-0058-2CFAA1063DC7}"/>
              </a:ext>
            </a:extLst>
          </p:cNvPr>
          <p:cNvSpPr txBox="1"/>
          <p:nvPr/>
        </p:nvSpPr>
        <p:spPr>
          <a:xfrm>
            <a:off x="5816446" y="405293"/>
            <a:ext cx="520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Нет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3505370-B537-04BE-5837-6220983BCE83}"/>
              </a:ext>
            </a:extLst>
          </p:cNvPr>
          <p:cNvSpPr txBox="1"/>
          <p:nvPr/>
        </p:nvSpPr>
        <p:spPr>
          <a:xfrm>
            <a:off x="7566494" y="948278"/>
            <a:ext cx="617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Да</a:t>
            </a:r>
          </a:p>
        </p:txBody>
      </p:sp>
    </p:spTree>
    <p:extLst>
      <p:ext uri="{BB962C8B-B14F-4D97-AF65-F5344CB8AC3E}">
        <p14:creationId xmlns:p14="http://schemas.microsoft.com/office/powerpoint/2010/main" val="253193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95A0CF-B761-8D99-F975-6F131FF3EB7A}"/>
              </a:ext>
            </a:extLst>
          </p:cNvPr>
          <p:cNvSpPr/>
          <p:nvPr/>
        </p:nvSpPr>
        <p:spPr>
          <a:xfrm>
            <a:off x="719092" y="195309"/>
            <a:ext cx="8585460" cy="6542842"/>
          </a:xfrm>
          <a:prstGeom prst="roundRect">
            <a:avLst>
              <a:gd name="adj" fmla="val 122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793C3EC-4BFF-611F-C4BA-5DA1C36FE0D5}"/>
              </a:ext>
            </a:extLst>
          </p:cNvPr>
          <p:cNvSpPr/>
          <p:nvPr/>
        </p:nvSpPr>
        <p:spPr>
          <a:xfrm>
            <a:off x="1518082" y="199748"/>
            <a:ext cx="8378035" cy="6542842"/>
          </a:xfrm>
          <a:prstGeom prst="roundRect">
            <a:avLst>
              <a:gd name="adj" fmla="val 108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E623FC-4F3E-F53E-D68B-CE9CA7EFA7E0}"/>
              </a:ext>
            </a:extLst>
          </p:cNvPr>
          <p:cNvGrpSpPr/>
          <p:nvPr/>
        </p:nvGrpSpPr>
        <p:grpSpPr>
          <a:xfrm>
            <a:off x="2423054" y="287797"/>
            <a:ext cx="3852859" cy="3133962"/>
            <a:chOff x="493671" y="293382"/>
            <a:chExt cx="3776488" cy="3062377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23EFEB86-D57C-2ABE-52A9-6CC59D12A293}"/>
                </a:ext>
              </a:extLst>
            </p:cNvPr>
            <p:cNvSpPr/>
            <p:nvPr/>
          </p:nvSpPr>
          <p:spPr>
            <a:xfrm>
              <a:off x="493671" y="333230"/>
              <a:ext cx="3776488" cy="3022529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D74BDE-4DD6-4AB5-6144-823863CDD710}"/>
                </a:ext>
              </a:extLst>
            </p:cNvPr>
            <p:cNvSpPr txBox="1"/>
            <p:nvPr/>
          </p:nvSpPr>
          <p:spPr>
            <a:xfrm>
              <a:off x="948861" y="293382"/>
              <a:ext cx="2866105" cy="63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Распределение по размерам домохозяйств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FD3EF7-D53F-BEC6-8931-BAB533DBCA27}"/>
              </a:ext>
            </a:extLst>
          </p:cNvPr>
          <p:cNvGrpSpPr/>
          <p:nvPr/>
        </p:nvGrpSpPr>
        <p:grpSpPr>
          <a:xfrm>
            <a:off x="6656316" y="261891"/>
            <a:ext cx="3055299" cy="3159868"/>
            <a:chOff x="4785064" y="103547"/>
            <a:chExt cx="2994737" cy="3325454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D599F0A5-B9C4-DB86-5E8E-239E13284912}"/>
                </a:ext>
              </a:extLst>
            </p:cNvPr>
            <p:cNvSpPr/>
            <p:nvPr/>
          </p:nvSpPr>
          <p:spPr>
            <a:xfrm>
              <a:off x="4785064" y="146051"/>
              <a:ext cx="2994737" cy="328295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32C62F-6238-F133-72EB-ECB907697DF6}"/>
                </a:ext>
              </a:extLst>
            </p:cNvPr>
            <p:cNvSpPr txBox="1"/>
            <p:nvPr/>
          </p:nvSpPr>
          <p:spPr>
            <a:xfrm>
              <a:off x="5053131" y="103547"/>
              <a:ext cx="2620654" cy="680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Распределение по возрастным группам</a:t>
              </a:r>
            </a:p>
          </p:txBody>
        </p:sp>
        <p:pic>
          <p:nvPicPr>
            <p:cNvPr id="28" name="Picture 27" descr="A graph of red and blue rectangles&#10;&#10;Description automatically generated">
              <a:extLst>
                <a:ext uri="{FF2B5EF4-FFF2-40B4-BE49-F238E27FC236}">
                  <a16:creationId xmlns:a16="http://schemas.microsoft.com/office/drawing/2014/main" id="{9AA51280-8B52-C9EB-2424-EEE124952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80" y="728070"/>
              <a:ext cx="2450296" cy="2545223"/>
            </a:xfrm>
            <a:prstGeom prst="roundRect">
              <a:avLst>
                <a:gd name="adj" fmla="val 5798"/>
              </a:avLst>
            </a:prstGeom>
            <a:grpFill/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pic>
        <p:nvPicPr>
          <p:cNvPr id="32" name="Picture 31" descr="A graph of red rectangular bars&#10;&#10;Description automatically generated">
            <a:extLst>
              <a:ext uri="{FF2B5EF4-FFF2-40B4-BE49-F238E27FC236}">
                <a16:creationId xmlns:a16="http://schemas.microsoft.com/office/drawing/2014/main" id="{2F4A5036-A955-5CD6-A6F6-895DAC9AF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70" y="887474"/>
            <a:ext cx="3250055" cy="2414041"/>
          </a:xfrm>
          <a:prstGeom prst="roundRect">
            <a:avLst>
              <a:gd name="adj" fmla="val 456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B829D4F4-D4D6-83F0-152C-512C8538AAC1}"/>
              </a:ext>
            </a:extLst>
          </p:cNvPr>
          <p:cNvGrpSpPr/>
          <p:nvPr/>
        </p:nvGrpSpPr>
        <p:grpSpPr>
          <a:xfrm>
            <a:off x="6713647" y="3497921"/>
            <a:ext cx="3055299" cy="3083706"/>
            <a:chOff x="4841259" y="3429000"/>
            <a:chExt cx="2994737" cy="3325453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ED9F7834-24E6-2135-1DD7-97665415CDB6}"/>
                </a:ext>
              </a:extLst>
            </p:cNvPr>
            <p:cNvSpPr/>
            <p:nvPr/>
          </p:nvSpPr>
          <p:spPr>
            <a:xfrm>
              <a:off x="4841259" y="3471503"/>
              <a:ext cx="2994737" cy="328295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0" name="Picture 29" descr="A graph of red bars&#10;&#10;Description automatically generated with medium confidence">
              <a:extLst>
                <a:ext uri="{FF2B5EF4-FFF2-40B4-BE49-F238E27FC236}">
                  <a16:creationId xmlns:a16="http://schemas.microsoft.com/office/drawing/2014/main" id="{1FB5F804-F293-07EE-8001-096F18F9F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0641" y="4061913"/>
              <a:ext cx="2389240" cy="2570085"/>
            </a:xfrm>
            <a:prstGeom prst="roundRect">
              <a:avLst>
                <a:gd name="adj" fmla="val 5148"/>
              </a:avLst>
            </a:prstGeom>
            <a:grpFill/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59733C-BA44-F28B-D69C-B104508DB3DB}"/>
                </a:ext>
              </a:extLst>
            </p:cNvPr>
            <p:cNvSpPr txBox="1"/>
            <p:nvPr/>
          </p:nvSpPr>
          <p:spPr>
            <a:xfrm>
              <a:off x="5064511" y="3429000"/>
              <a:ext cx="2620654" cy="69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Распределение числа школ по субъектам РФ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B369E2-B3F3-4B12-5AE3-CE23C47F99EA}"/>
              </a:ext>
            </a:extLst>
          </p:cNvPr>
          <p:cNvGrpSpPr/>
          <p:nvPr/>
        </p:nvGrpSpPr>
        <p:grpSpPr>
          <a:xfrm>
            <a:off x="2423054" y="3497921"/>
            <a:ext cx="3852859" cy="3098187"/>
            <a:chOff x="493671" y="328340"/>
            <a:chExt cx="3776488" cy="3027419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43" name="Flowchart: Alternate Process 42">
              <a:extLst>
                <a:ext uri="{FF2B5EF4-FFF2-40B4-BE49-F238E27FC236}">
                  <a16:creationId xmlns:a16="http://schemas.microsoft.com/office/drawing/2014/main" id="{1326DD12-8F4C-2BF7-3BF0-950A8B94EA9D}"/>
                </a:ext>
              </a:extLst>
            </p:cNvPr>
            <p:cNvSpPr/>
            <p:nvPr/>
          </p:nvSpPr>
          <p:spPr>
            <a:xfrm>
              <a:off x="493671" y="333230"/>
              <a:ext cx="3776488" cy="3022529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2E8F13-FF17-DB95-849F-8242A061B780}"/>
                </a:ext>
              </a:extLst>
            </p:cNvPr>
            <p:cNvSpPr txBox="1"/>
            <p:nvPr/>
          </p:nvSpPr>
          <p:spPr>
            <a:xfrm>
              <a:off x="534831" y="328340"/>
              <a:ext cx="3694161" cy="63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Распределение работающего населения по возрастам</a:t>
              </a:r>
            </a:p>
          </p:txBody>
        </p:sp>
      </p:grpSp>
      <p:pic>
        <p:nvPicPr>
          <p:cNvPr id="41" name="Picture 4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93B928B-BF93-97E2-5990-1DA458A83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970" y="4084824"/>
            <a:ext cx="3250055" cy="2383251"/>
          </a:xfrm>
          <a:prstGeom prst="roundRect">
            <a:avLst>
              <a:gd name="adj" fmla="val 652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8AB14C66-878B-3D80-EACD-1CD22F024765}"/>
              </a:ext>
            </a:extLst>
          </p:cNvPr>
          <p:cNvSpPr/>
          <p:nvPr/>
        </p:nvSpPr>
        <p:spPr>
          <a:xfrm rot="16200000">
            <a:off x="-381364" y="2966730"/>
            <a:ext cx="4658420" cy="614148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Городское население</a:t>
            </a: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D92467B2-376A-746A-490F-574EDA609D36}"/>
              </a:ext>
            </a:extLst>
          </p:cNvPr>
          <p:cNvSpPr/>
          <p:nvPr/>
        </p:nvSpPr>
        <p:spPr>
          <a:xfrm rot="16200000">
            <a:off x="-1196959" y="2964674"/>
            <a:ext cx="4658420" cy="614148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Сельское население</a:t>
            </a:r>
          </a:p>
        </p:txBody>
      </p:sp>
    </p:spTree>
    <p:extLst>
      <p:ext uri="{BB962C8B-B14F-4D97-AF65-F5344CB8AC3E}">
        <p14:creationId xmlns:p14="http://schemas.microsoft.com/office/powerpoint/2010/main" val="2290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 Кирякин</dc:creator>
  <cp:lastModifiedBy>Максим Кирякин</cp:lastModifiedBy>
  <cp:revision>3</cp:revision>
  <dcterms:created xsi:type="dcterms:W3CDTF">2024-04-21T08:27:22Z</dcterms:created>
  <dcterms:modified xsi:type="dcterms:W3CDTF">2024-05-18T11:33:23Z</dcterms:modified>
</cp:coreProperties>
</file>