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5" r:id="rId4"/>
    <p:sldId id="263" r:id="rId5"/>
    <p:sldId id="268" r:id="rId6"/>
    <p:sldId id="269" r:id="rId7"/>
    <p:sldId id="273" r:id="rId8"/>
    <p:sldId id="270" r:id="rId9"/>
    <p:sldId id="271" r:id="rId10"/>
    <p:sldId id="267" r:id="rId11"/>
    <p:sldId id="274" r:id="rId12"/>
    <p:sldId id="276" r:id="rId13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4701" autoAdjust="0"/>
  </p:normalViewPr>
  <p:slideViewPr>
    <p:cSldViewPr>
      <p:cViewPr varScale="1">
        <p:scale>
          <a:sx n="118" d="100"/>
          <a:sy n="118" d="100"/>
        </p:scale>
        <p:origin x="35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A0D69-3C04-0A49-A5CB-909986C93A85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FFAD1C5C-C6D3-5B4C-8B98-9237475BD1F9}">
      <dgm:prSet phldrT="[Текст]" custT="1"/>
      <dgm:spPr/>
      <dgm:t>
        <a:bodyPr/>
        <a:lstStyle/>
        <a:p>
          <a:r>
            <a:rPr lang="ru-RU" sz="4800" dirty="0">
              <a:solidFill>
                <a:schemeClr val="bg1"/>
              </a:solidFill>
            </a:rPr>
            <a:t>308</a:t>
          </a:r>
          <a:r>
            <a:rPr lang="en-US" sz="4800" dirty="0">
              <a:solidFill>
                <a:schemeClr val="bg1"/>
              </a:solidFill>
            </a:rPr>
            <a:t> </a:t>
          </a:r>
          <a:r>
            <a:rPr lang="ru-RU" sz="4800" dirty="0">
              <a:solidFill>
                <a:schemeClr val="bg1"/>
              </a:solidFill>
            </a:rPr>
            <a:t>871</a:t>
          </a:r>
        </a:p>
      </dgm:t>
    </dgm:pt>
    <dgm:pt modelId="{6E313F93-2E8C-3645-B227-B6C3D2F1F38E}" type="parTrans" cxnId="{0C707B5D-2E06-824D-8369-D36B9E91FA65}">
      <dgm:prSet/>
      <dgm:spPr/>
      <dgm:t>
        <a:bodyPr/>
        <a:lstStyle/>
        <a:p>
          <a:endParaRPr lang="ru-RU"/>
        </a:p>
      </dgm:t>
    </dgm:pt>
    <dgm:pt modelId="{5D1B4997-430F-244A-A362-A9C81936B1DC}" type="sibTrans" cxnId="{0C707B5D-2E06-824D-8369-D36B9E91FA65}">
      <dgm:prSet/>
      <dgm:spPr/>
      <dgm:t>
        <a:bodyPr/>
        <a:lstStyle/>
        <a:p>
          <a:endParaRPr lang="ru-RU"/>
        </a:p>
      </dgm:t>
    </dgm:pt>
    <dgm:pt modelId="{3ABFBC62-9F2B-0B4F-9FF1-BA22113992DE}">
      <dgm:prSet phldrT="[Текст]" custT="1"/>
      <dgm:spPr/>
      <dgm:t>
        <a:bodyPr/>
        <a:lstStyle/>
        <a:p>
          <a:r>
            <a:rPr lang="ru-RU" sz="3200" b="0" i="0" u="none" dirty="0">
              <a:solidFill>
                <a:schemeClr val="bg1"/>
              </a:solidFill>
            </a:rPr>
            <a:t>28 197 </a:t>
          </a:r>
          <a:endParaRPr lang="ru-RU" sz="3200" dirty="0">
            <a:solidFill>
              <a:schemeClr val="bg1"/>
            </a:solidFill>
          </a:endParaRPr>
        </a:p>
      </dgm:t>
    </dgm:pt>
    <dgm:pt modelId="{BB66A276-1D52-7A4A-B3EE-277F9DD121BB}" type="parTrans" cxnId="{36434843-B7C7-6646-A360-91A71B5E1B5C}">
      <dgm:prSet/>
      <dgm:spPr/>
      <dgm:t>
        <a:bodyPr/>
        <a:lstStyle/>
        <a:p>
          <a:endParaRPr lang="ru-RU"/>
        </a:p>
      </dgm:t>
    </dgm:pt>
    <dgm:pt modelId="{12D52828-6B93-BB42-BFC8-6E9F5DAE24C5}" type="sibTrans" cxnId="{36434843-B7C7-6646-A360-91A71B5E1B5C}">
      <dgm:prSet/>
      <dgm:spPr/>
      <dgm:t>
        <a:bodyPr/>
        <a:lstStyle/>
        <a:p>
          <a:endParaRPr lang="ru-RU"/>
        </a:p>
      </dgm:t>
    </dgm:pt>
    <dgm:pt modelId="{FEB15B2A-7E26-3543-A350-4CC47258C29E}">
      <dgm:prSet phldrT="[Текст]" custT="1"/>
      <dgm:spPr/>
      <dgm:t>
        <a:bodyPr anchor="t"/>
        <a:lstStyle/>
        <a:p>
          <a:r>
            <a:rPr lang="ru-RU" sz="2400" b="0" i="0" u="none" dirty="0">
              <a:solidFill>
                <a:schemeClr val="bg1"/>
              </a:solidFill>
            </a:rPr>
            <a:t>16,6%</a:t>
          </a:r>
          <a:endParaRPr lang="ru-RU" sz="2400" dirty="0">
            <a:solidFill>
              <a:schemeClr val="bg1"/>
            </a:solidFill>
          </a:endParaRPr>
        </a:p>
      </dgm:t>
    </dgm:pt>
    <dgm:pt modelId="{DFC43740-0D16-CA4C-8E44-51DABC4EFE7D}" type="parTrans" cxnId="{BDFE8054-2AA0-BD4F-8CA1-8809AA5A29A5}">
      <dgm:prSet/>
      <dgm:spPr/>
      <dgm:t>
        <a:bodyPr/>
        <a:lstStyle/>
        <a:p>
          <a:endParaRPr lang="ru-RU"/>
        </a:p>
      </dgm:t>
    </dgm:pt>
    <dgm:pt modelId="{53DEBB76-D2B7-AA46-8DC3-91C541C30A06}" type="sibTrans" cxnId="{BDFE8054-2AA0-BD4F-8CA1-8809AA5A29A5}">
      <dgm:prSet/>
      <dgm:spPr/>
      <dgm:t>
        <a:bodyPr/>
        <a:lstStyle/>
        <a:p>
          <a:endParaRPr lang="ru-RU"/>
        </a:p>
      </dgm:t>
    </dgm:pt>
    <dgm:pt modelId="{10AA8699-FC45-1D4E-BFBE-589EA5A05C2A}">
      <dgm:prSet custT="1"/>
      <dgm:spPr/>
      <dgm:t>
        <a:bodyPr/>
        <a:lstStyle/>
        <a:p>
          <a:r>
            <a:rPr lang="ru-RU" sz="4400" b="0" i="0" u="none" dirty="0">
              <a:solidFill>
                <a:schemeClr val="bg1"/>
              </a:solidFill>
            </a:rPr>
            <a:t>170 101</a:t>
          </a:r>
          <a:endParaRPr lang="ru-RU" sz="4400" dirty="0">
            <a:solidFill>
              <a:schemeClr val="bg1"/>
            </a:solidFill>
          </a:endParaRPr>
        </a:p>
      </dgm:t>
    </dgm:pt>
    <dgm:pt modelId="{D695C5CD-A22C-EA4E-982B-4A9BD3044ECB}" type="parTrans" cxnId="{144EF8E0-04AF-424D-83F0-D6C8AA06DD56}">
      <dgm:prSet/>
      <dgm:spPr/>
      <dgm:t>
        <a:bodyPr/>
        <a:lstStyle/>
        <a:p>
          <a:endParaRPr lang="ru-RU"/>
        </a:p>
      </dgm:t>
    </dgm:pt>
    <dgm:pt modelId="{8F6D9BB3-A694-3540-BA65-0F16BD8AF0C0}" type="sibTrans" cxnId="{144EF8E0-04AF-424D-83F0-D6C8AA06DD56}">
      <dgm:prSet/>
      <dgm:spPr/>
      <dgm:t>
        <a:bodyPr/>
        <a:lstStyle/>
        <a:p>
          <a:endParaRPr lang="ru-RU"/>
        </a:p>
      </dgm:t>
    </dgm:pt>
    <dgm:pt modelId="{124FCDA2-2082-B349-8B8C-1895B235329E}" type="pres">
      <dgm:prSet presAssocID="{037A0D69-3C04-0A49-A5CB-909986C93A85}" presName="Name0" presStyleCnt="0">
        <dgm:presLayoutVars>
          <dgm:dir/>
          <dgm:animLvl val="lvl"/>
          <dgm:resizeHandles val="exact"/>
        </dgm:presLayoutVars>
      </dgm:prSet>
      <dgm:spPr/>
    </dgm:pt>
    <dgm:pt modelId="{86E4D747-D21A-7545-9BE7-39EF44C6A4F7}" type="pres">
      <dgm:prSet presAssocID="{FFAD1C5C-C6D3-5B4C-8B98-9237475BD1F9}" presName="Name8" presStyleCnt="0"/>
      <dgm:spPr/>
    </dgm:pt>
    <dgm:pt modelId="{F1FF5AEA-6C44-874C-899F-DD6E1A79C4FC}" type="pres">
      <dgm:prSet presAssocID="{FFAD1C5C-C6D3-5B4C-8B98-9237475BD1F9}" presName="level" presStyleLbl="node1" presStyleIdx="0" presStyleCnt="4">
        <dgm:presLayoutVars>
          <dgm:chMax val="1"/>
          <dgm:bulletEnabled val="1"/>
        </dgm:presLayoutVars>
      </dgm:prSet>
      <dgm:spPr/>
    </dgm:pt>
    <dgm:pt modelId="{78CCB169-2B7D-F140-A857-AABD9826C990}" type="pres">
      <dgm:prSet presAssocID="{FFAD1C5C-C6D3-5B4C-8B98-9237475BD1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7AFF977-0771-EC47-AB7D-C9737486141C}" type="pres">
      <dgm:prSet presAssocID="{10AA8699-FC45-1D4E-BFBE-589EA5A05C2A}" presName="Name8" presStyleCnt="0"/>
      <dgm:spPr/>
    </dgm:pt>
    <dgm:pt modelId="{B231EF27-914F-554F-BCB6-615E7E69735D}" type="pres">
      <dgm:prSet presAssocID="{10AA8699-FC45-1D4E-BFBE-589EA5A05C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D9D5666C-F825-0149-866A-60A99E2F0244}" type="pres">
      <dgm:prSet presAssocID="{10AA8699-FC45-1D4E-BFBE-589EA5A05C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C5D4788-4CFE-9748-B427-6EFDA36C0911}" type="pres">
      <dgm:prSet presAssocID="{3ABFBC62-9F2B-0B4F-9FF1-BA22113992DE}" presName="Name8" presStyleCnt="0"/>
      <dgm:spPr/>
    </dgm:pt>
    <dgm:pt modelId="{D6F9C097-AE21-BA4E-95D9-94984473B641}" type="pres">
      <dgm:prSet presAssocID="{3ABFBC62-9F2B-0B4F-9FF1-BA22113992DE}" presName="level" presStyleLbl="node1" presStyleIdx="2" presStyleCnt="4">
        <dgm:presLayoutVars>
          <dgm:chMax val="1"/>
          <dgm:bulletEnabled val="1"/>
        </dgm:presLayoutVars>
      </dgm:prSet>
      <dgm:spPr/>
    </dgm:pt>
    <dgm:pt modelId="{E55ACD34-73F6-D340-BB19-9578A5F1101C}" type="pres">
      <dgm:prSet presAssocID="{3ABFBC62-9F2B-0B4F-9FF1-BA22113992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3B1EB6-7E79-2949-80E9-4F19C3F805DD}" type="pres">
      <dgm:prSet presAssocID="{FEB15B2A-7E26-3543-A350-4CC47258C29E}" presName="Name8" presStyleCnt="0"/>
      <dgm:spPr/>
    </dgm:pt>
    <dgm:pt modelId="{510192C0-850A-1B40-87C1-077100E38374}" type="pres">
      <dgm:prSet presAssocID="{FEB15B2A-7E26-3543-A350-4CC47258C29E}" presName="level" presStyleLbl="node1" presStyleIdx="3" presStyleCnt="4">
        <dgm:presLayoutVars>
          <dgm:chMax val="1"/>
          <dgm:bulletEnabled val="1"/>
        </dgm:presLayoutVars>
      </dgm:prSet>
      <dgm:spPr/>
    </dgm:pt>
    <dgm:pt modelId="{F364168F-272B-FC4C-9505-A9F09F2B744B}" type="pres">
      <dgm:prSet presAssocID="{FEB15B2A-7E26-3543-A350-4CC47258C29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253F02E-A443-D544-A206-218F9B7FCE13}" type="presOf" srcId="{037A0D69-3C04-0A49-A5CB-909986C93A85}" destId="{124FCDA2-2082-B349-8B8C-1895B235329E}" srcOrd="0" destOrd="0" presId="urn:microsoft.com/office/officeart/2005/8/layout/pyramid3"/>
    <dgm:cxn modelId="{1EB84832-F48B-3942-A806-3BFF51EA264E}" type="presOf" srcId="{FFAD1C5C-C6D3-5B4C-8B98-9237475BD1F9}" destId="{78CCB169-2B7D-F140-A857-AABD9826C990}" srcOrd="1" destOrd="0" presId="urn:microsoft.com/office/officeart/2005/8/layout/pyramid3"/>
    <dgm:cxn modelId="{36434843-B7C7-6646-A360-91A71B5E1B5C}" srcId="{037A0D69-3C04-0A49-A5CB-909986C93A85}" destId="{3ABFBC62-9F2B-0B4F-9FF1-BA22113992DE}" srcOrd="2" destOrd="0" parTransId="{BB66A276-1D52-7A4A-B3EE-277F9DD121BB}" sibTransId="{12D52828-6B93-BB42-BFC8-6E9F5DAE24C5}"/>
    <dgm:cxn modelId="{BDFE8054-2AA0-BD4F-8CA1-8809AA5A29A5}" srcId="{037A0D69-3C04-0A49-A5CB-909986C93A85}" destId="{FEB15B2A-7E26-3543-A350-4CC47258C29E}" srcOrd="3" destOrd="0" parTransId="{DFC43740-0D16-CA4C-8E44-51DABC4EFE7D}" sibTransId="{53DEBB76-D2B7-AA46-8DC3-91C541C30A06}"/>
    <dgm:cxn modelId="{0C707B5D-2E06-824D-8369-D36B9E91FA65}" srcId="{037A0D69-3C04-0A49-A5CB-909986C93A85}" destId="{FFAD1C5C-C6D3-5B4C-8B98-9237475BD1F9}" srcOrd="0" destOrd="0" parTransId="{6E313F93-2E8C-3645-B227-B6C3D2F1F38E}" sibTransId="{5D1B4997-430F-244A-A362-A9C81936B1DC}"/>
    <dgm:cxn modelId="{773E6FB1-AB74-4141-A75E-746E421F8DEE}" type="presOf" srcId="{3ABFBC62-9F2B-0B4F-9FF1-BA22113992DE}" destId="{E55ACD34-73F6-D340-BB19-9578A5F1101C}" srcOrd="1" destOrd="0" presId="urn:microsoft.com/office/officeart/2005/8/layout/pyramid3"/>
    <dgm:cxn modelId="{D05826B7-BBF5-FD43-8BFD-C50DB0EBF36C}" type="presOf" srcId="{10AA8699-FC45-1D4E-BFBE-589EA5A05C2A}" destId="{D9D5666C-F825-0149-866A-60A99E2F0244}" srcOrd="1" destOrd="0" presId="urn:microsoft.com/office/officeart/2005/8/layout/pyramid3"/>
    <dgm:cxn modelId="{3C48CABD-EE74-864B-9455-58F46DE1B810}" type="presOf" srcId="{10AA8699-FC45-1D4E-BFBE-589EA5A05C2A}" destId="{B231EF27-914F-554F-BCB6-615E7E69735D}" srcOrd="0" destOrd="0" presId="urn:microsoft.com/office/officeart/2005/8/layout/pyramid3"/>
    <dgm:cxn modelId="{564C2DBF-1F6A-2240-BD68-FC7426CF4488}" type="presOf" srcId="{FEB15B2A-7E26-3543-A350-4CC47258C29E}" destId="{F364168F-272B-FC4C-9505-A9F09F2B744B}" srcOrd="1" destOrd="0" presId="urn:microsoft.com/office/officeart/2005/8/layout/pyramid3"/>
    <dgm:cxn modelId="{144EF8E0-04AF-424D-83F0-D6C8AA06DD56}" srcId="{037A0D69-3C04-0A49-A5CB-909986C93A85}" destId="{10AA8699-FC45-1D4E-BFBE-589EA5A05C2A}" srcOrd="1" destOrd="0" parTransId="{D695C5CD-A22C-EA4E-982B-4A9BD3044ECB}" sibTransId="{8F6D9BB3-A694-3540-BA65-0F16BD8AF0C0}"/>
    <dgm:cxn modelId="{837C23EA-E102-BB41-BCC6-9C5C7A71910F}" type="presOf" srcId="{FEB15B2A-7E26-3543-A350-4CC47258C29E}" destId="{510192C0-850A-1B40-87C1-077100E38374}" srcOrd="0" destOrd="0" presId="urn:microsoft.com/office/officeart/2005/8/layout/pyramid3"/>
    <dgm:cxn modelId="{5155A8EC-1432-0D43-B511-3DBF01FAD675}" type="presOf" srcId="{FFAD1C5C-C6D3-5B4C-8B98-9237475BD1F9}" destId="{F1FF5AEA-6C44-874C-899F-DD6E1A79C4FC}" srcOrd="0" destOrd="0" presId="urn:microsoft.com/office/officeart/2005/8/layout/pyramid3"/>
    <dgm:cxn modelId="{A45154F1-0805-E941-A840-AA84952C8445}" type="presOf" srcId="{3ABFBC62-9F2B-0B4F-9FF1-BA22113992DE}" destId="{D6F9C097-AE21-BA4E-95D9-94984473B641}" srcOrd="0" destOrd="0" presId="urn:microsoft.com/office/officeart/2005/8/layout/pyramid3"/>
    <dgm:cxn modelId="{6344F302-E06F-D34C-904F-9F09003CD1A7}" type="presParOf" srcId="{124FCDA2-2082-B349-8B8C-1895B235329E}" destId="{86E4D747-D21A-7545-9BE7-39EF44C6A4F7}" srcOrd="0" destOrd="0" presId="urn:microsoft.com/office/officeart/2005/8/layout/pyramid3"/>
    <dgm:cxn modelId="{CD3C6CEB-896C-7249-BBB8-9A54B1DDD339}" type="presParOf" srcId="{86E4D747-D21A-7545-9BE7-39EF44C6A4F7}" destId="{F1FF5AEA-6C44-874C-899F-DD6E1A79C4FC}" srcOrd="0" destOrd="0" presId="urn:microsoft.com/office/officeart/2005/8/layout/pyramid3"/>
    <dgm:cxn modelId="{2606563F-7837-E14C-9BE3-41D2E5418A83}" type="presParOf" srcId="{86E4D747-D21A-7545-9BE7-39EF44C6A4F7}" destId="{78CCB169-2B7D-F140-A857-AABD9826C990}" srcOrd="1" destOrd="0" presId="urn:microsoft.com/office/officeart/2005/8/layout/pyramid3"/>
    <dgm:cxn modelId="{6FBB2C7F-BEE7-F841-B5A0-1C3A08F5415A}" type="presParOf" srcId="{124FCDA2-2082-B349-8B8C-1895B235329E}" destId="{47AFF977-0771-EC47-AB7D-C9737486141C}" srcOrd="1" destOrd="0" presId="urn:microsoft.com/office/officeart/2005/8/layout/pyramid3"/>
    <dgm:cxn modelId="{0FFB5477-7203-1D45-A965-F107C86459A0}" type="presParOf" srcId="{47AFF977-0771-EC47-AB7D-C9737486141C}" destId="{B231EF27-914F-554F-BCB6-615E7E69735D}" srcOrd="0" destOrd="0" presId="urn:microsoft.com/office/officeart/2005/8/layout/pyramid3"/>
    <dgm:cxn modelId="{9C43115A-5C9E-6B48-BDFC-FC484E2A87CA}" type="presParOf" srcId="{47AFF977-0771-EC47-AB7D-C9737486141C}" destId="{D9D5666C-F825-0149-866A-60A99E2F0244}" srcOrd="1" destOrd="0" presId="urn:microsoft.com/office/officeart/2005/8/layout/pyramid3"/>
    <dgm:cxn modelId="{357D0F2F-840E-A945-BAFC-51BAE933C8E6}" type="presParOf" srcId="{124FCDA2-2082-B349-8B8C-1895B235329E}" destId="{5C5D4788-4CFE-9748-B427-6EFDA36C0911}" srcOrd="2" destOrd="0" presId="urn:microsoft.com/office/officeart/2005/8/layout/pyramid3"/>
    <dgm:cxn modelId="{F7D9356B-6BA3-6743-80C5-52558DA0A3F7}" type="presParOf" srcId="{5C5D4788-4CFE-9748-B427-6EFDA36C0911}" destId="{D6F9C097-AE21-BA4E-95D9-94984473B641}" srcOrd="0" destOrd="0" presId="urn:microsoft.com/office/officeart/2005/8/layout/pyramid3"/>
    <dgm:cxn modelId="{5C70CBF8-9EA0-AF4B-B870-D1F76569E84D}" type="presParOf" srcId="{5C5D4788-4CFE-9748-B427-6EFDA36C0911}" destId="{E55ACD34-73F6-D340-BB19-9578A5F1101C}" srcOrd="1" destOrd="0" presId="urn:microsoft.com/office/officeart/2005/8/layout/pyramid3"/>
    <dgm:cxn modelId="{FA8C816D-E495-2545-B049-69EE347B072D}" type="presParOf" srcId="{124FCDA2-2082-B349-8B8C-1895B235329E}" destId="{143B1EB6-7E79-2949-80E9-4F19C3F805DD}" srcOrd="3" destOrd="0" presId="urn:microsoft.com/office/officeart/2005/8/layout/pyramid3"/>
    <dgm:cxn modelId="{030696E3-BC2E-FD4B-8EB1-0CAC9AB20009}" type="presParOf" srcId="{143B1EB6-7E79-2949-80E9-4F19C3F805DD}" destId="{510192C0-850A-1B40-87C1-077100E38374}" srcOrd="0" destOrd="0" presId="urn:microsoft.com/office/officeart/2005/8/layout/pyramid3"/>
    <dgm:cxn modelId="{93B790A0-B783-3F45-BAB8-A8FE6DC7AF3C}" type="presParOf" srcId="{143B1EB6-7E79-2949-80E9-4F19C3F805DD}" destId="{F364168F-272B-FC4C-9505-A9F09F2B744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F5AEA-6C44-874C-899F-DD6E1A79C4FC}">
      <dsp:nvSpPr>
        <dsp:cNvPr id="0" name=""/>
        <dsp:cNvSpPr/>
      </dsp:nvSpPr>
      <dsp:spPr>
        <a:xfrm rot="10800000">
          <a:off x="0" y="0"/>
          <a:ext cx="520824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solidFill>
                <a:schemeClr val="bg1"/>
              </a:solidFill>
            </a:rPr>
            <a:t>308</a:t>
          </a:r>
          <a:r>
            <a:rPr lang="en-US" sz="4800" kern="1200" dirty="0">
              <a:solidFill>
                <a:schemeClr val="bg1"/>
              </a:solidFill>
            </a:rPr>
            <a:t> </a:t>
          </a:r>
          <a:r>
            <a:rPr lang="ru-RU" sz="4800" kern="1200" dirty="0">
              <a:solidFill>
                <a:schemeClr val="bg1"/>
              </a:solidFill>
            </a:rPr>
            <a:t>871</a:t>
          </a:r>
        </a:p>
      </dsp:txBody>
      <dsp:txXfrm rot="-10800000">
        <a:off x="911442" y="0"/>
        <a:ext cx="3385356" cy="990110"/>
      </dsp:txXfrm>
    </dsp:sp>
    <dsp:sp modelId="{B231EF27-914F-554F-BCB6-615E7E69735D}">
      <dsp:nvSpPr>
        <dsp:cNvPr id="0" name=""/>
        <dsp:cNvSpPr/>
      </dsp:nvSpPr>
      <dsp:spPr>
        <a:xfrm rot="10800000">
          <a:off x="651030" y="990110"/>
          <a:ext cx="390618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0" i="0" u="none" kern="1200" dirty="0">
              <a:solidFill>
                <a:schemeClr val="bg1"/>
              </a:solidFill>
            </a:rPr>
            <a:t>170 101</a:t>
          </a:r>
          <a:endParaRPr lang="ru-RU" sz="4400" kern="1200" dirty="0">
            <a:solidFill>
              <a:schemeClr val="bg1"/>
            </a:solidFill>
          </a:endParaRPr>
        </a:p>
      </dsp:txBody>
      <dsp:txXfrm rot="-10800000">
        <a:off x="1334611" y="990110"/>
        <a:ext cx="2539017" cy="990110"/>
      </dsp:txXfrm>
    </dsp:sp>
    <dsp:sp modelId="{D6F9C097-AE21-BA4E-95D9-94984473B641}">
      <dsp:nvSpPr>
        <dsp:cNvPr id="0" name=""/>
        <dsp:cNvSpPr/>
      </dsp:nvSpPr>
      <dsp:spPr>
        <a:xfrm rot="10800000">
          <a:off x="1302060" y="1980220"/>
          <a:ext cx="260412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u="none" kern="1200" dirty="0">
              <a:solidFill>
                <a:schemeClr val="bg1"/>
              </a:solidFill>
            </a:rPr>
            <a:t>28 197 </a:t>
          </a:r>
          <a:endParaRPr lang="ru-RU" sz="3200" kern="1200" dirty="0">
            <a:solidFill>
              <a:schemeClr val="bg1"/>
            </a:solidFill>
          </a:endParaRPr>
        </a:p>
      </dsp:txBody>
      <dsp:txXfrm rot="-10800000">
        <a:off x="1757781" y="1980220"/>
        <a:ext cx="1692678" cy="990110"/>
      </dsp:txXfrm>
    </dsp:sp>
    <dsp:sp modelId="{510192C0-850A-1B40-87C1-077100E38374}">
      <dsp:nvSpPr>
        <dsp:cNvPr id="0" name=""/>
        <dsp:cNvSpPr/>
      </dsp:nvSpPr>
      <dsp:spPr>
        <a:xfrm rot="10800000">
          <a:off x="1953090" y="2970329"/>
          <a:ext cx="1302060" cy="990110"/>
        </a:xfrm>
        <a:prstGeom prst="trapezoid">
          <a:avLst>
            <a:gd name="adj" fmla="val 657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u="none" kern="1200" dirty="0">
              <a:solidFill>
                <a:schemeClr val="bg1"/>
              </a:solidFill>
            </a:rPr>
            <a:t>16,6%</a:t>
          </a:r>
          <a:endParaRPr lang="ru-RU" sz="2400" kern="1200" dirty="0">
            <a:solidFill>
              <a:schemeClr val="bg1"/>
            </a:solidFill>
          </a:endParaRPr>
        </a:p>
      </dsp:txBody>
      <dsp:txXfrm rot="-10800000">
        <a:off x="1953090" y="2970329"/>
        <a:ext cx="1302060" cy="9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92080" y="2036170"/>
            <a:ext cx="3960440" cy="247295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287413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Проект</a:t>
            </a:r>
            <a:br>
              <a:rPr lang="ru-RU" sz="4800" b="1" dirty="0"/>
            </a:br>
            <a:r>
              <a:rPr lang="ru-RU" sz="4800" b="1" dirty="0" err="1"/>
              <a:t>Дашборд</a:t>
            </a:r>
            <a:r>
              <a:rPr lang="ru-RU" sz="4800" b="1" dirty="0"/>
              <a:t> конверсий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A8A77-15E5-A3F8-2DA0-9705D33B1FB4}"/>
              </a:ext>
            </a:extLst>
          </p:cNvPr>
          <p:cNvSpPr txBox="1"/>
          <p:nvPr/>
        </p:nvSpPr>
        <p:spPr>
          <a:xfrm>
            <a:off x="6156176" y="5661248"/>
            <a:ext cx="26642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Мануйко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 Максим </a:t>
            </a:r>
            <a:endParaRPr lang="ru-RU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r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Декабрь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2023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r"/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By </a:t>
            </a:r>
            <a:r>
              <a:rPr lang="en" sz="14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Hexlet</a:t>
            </a:r>
            <a:r>
              <a:rPr lang="en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endParaRPr lang="en" sz="14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Визиты</a:t>
            </a: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274223F-21D8-06A6-274D-823231D5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5900"/>
            <a:ext cx="7054808" cy="3527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DB194-DD29-3075-A833-ADD0A3CAD07A}"/>
              </a:ext>
            </a:extLst>
          </p:cNvPr>
          <p:cNvSpPr txBox="1"/>
          <p:nvPr/>
        </p:nvSpPr>
        <p:spPr>
          <a:xfrm>
            <a:off x="539552" y="4970766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Анализ визитов: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Зависимость визитов от сезонности выше, чем от типа рекламной кампании. Заметная просадка визитов наблюдается в дни без активной рекламной кампании.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8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</a:t>
            </a:r>
          </a:p>
        </p:txBody>
      </p:sp>
      <p:pic>
        <p:nvPicPr>
          <p:cNvPr id="5" name="Рисунок 4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8B5D5F4-8A30-07E3-ABC8-F99BB639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49" y="1485900"/>
            <a:ext cx="7054552" cy="352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3F604-F717-55C1-A813-37F09F13E2F7}"/>
              </a:ext>
            </a:extLst>
          </p:cNvPr>
          <p:cNvSpPr txBox="1"/>
          <p:nvPr/>
        </p:nvSpPr>
        <p:spPr>
          <a:xfrm>
            <a:off x="467544" y="5013176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Динамика регистраций: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Визуально выраженная зависимость количества регистраций от сезонности, преобладающая над влиянием типа рекламной кампании. Наблюдается значительное снижение числа регистраций в дни без активной рекламы.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3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602A7-B4F7-0D20-3AB9-53CE79C2C093}"/>
              </a:ext>
            </a:extLst>
          </p:cNvPr>
          <p:cNvSpPr txBox="1"/>
          <p:nvPr/>
        </p:nvSpPr>
        <p:spPr>
          <a:xfrm>
            <a:off x="744427" y="2492896"/>
            <a:ext cx="76551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итоге нашего анализа можно сделать несколько ключевых выводов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:</a:t>
            </a:r>
            <a:endParaRPr lang="ru-RU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lang="ru-RU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является наиболее результативной с точки зрения привлечения трафика, в то время как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доминирует среди источников регистраций. Средняя конверсия составляет 16%, что свидетельствует о высокой эффективности наших усилий в привлечении целевой аудитории.</a:t>
            </a:r>
          </a:p>
          <a:p>
            <a:pPr algn="l"/>
            <a:endParaRPr lang="ru-RU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Однако стоит отметить, что конверсия на платформе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существенно ниже, требуя дополнительных усилий по оптимизации. Анализ временных периодов выявил, что визиты и регистрации более сильно зависят от сезонности, чем от типа рекламной кампании. Отсутствие рекламы существенно снижает активность, что подчеркивает необходимость продолжать 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проведение рекламных кампаний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01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1E9A-916E-DE52-3BBA-6DEDD09FAFB1}"/>
              </a:ext>
            </a:extLst>
          </p:cNvPr>
          <p:cNvSpPr txBox="1"/>
          <p:nvPr/>
        </p:nvSpPr>
        <p:spPr>
          <a:xfrm>
            <a:off x="660521" y="2636912"/>
            <a:ext cx="78229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данной презентации представлены результаты исследования, эффективности проведенных рекламных кампаний. В ходе анализа был фокус на ответах на ряд ключевых вопросов, связанных с воздействием рекламных мероприятий на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основные показатели</a:t>
            </a:r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endParaRPr lang="ru-RU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 первую очередь было рассмотрено, как изменяются заходы и регистрации при запуске рекламы. Затем мы подробно исследуем временные периоды, в которых возможны просадки в заходах и регистрациях, и попытаемся выяснить, какие факторы могли повлиять на эти изменения.</a:t>
            </a:r>
          </a:p>
          <a:p>
            <a:pPr algn="l"/>
            <a:endParaRPr lang="ru-RU" sz="16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Особое внимание было уделено влиянию смены креатива на возможные колебания активности.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Т</a:t>
            </a:r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акже рассмотрен вопрос, можно ли связать просадки в регистрациях с конкретным рекламным трафиком или возможными техническими сбоями в процессе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104646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Рекламные кампании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ADFCD7-671A-8F84-83C1-BA84733E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62" y="2708920"/>
            <a:ext cx="6911696" cy="25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показатели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72ACF9C4-6364-0025-304F-E4B433526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45388"/>
              </p:ext>
            </p:extLst>
          </p:nvPr>
        </p:nvGraphicFramePr>
        <p:xfrm>
          <a:off x="3707904" y="2163823"/>
          <a:ext cx="520824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378854-0574-4841-82B8-B94325503716}"/>
              </a:ext>
            </a:extLst>
          </p:cNvPr>
          <p:cNvSpPr txBox="1"/>
          <p:nvPr/>
        </p:nvSpPr>
        <p:spPr>
          <a:xfrm>
            <a:off x="1727684" y="230230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Визиты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49CDB-5B78-6EF4-D9FC-F2082ABC2014}"/>
              </a:ext>
            </a:extLst>
          </p:cNvPr>
          <p:cNvSpPr txBox="1"/>
          <p:nvPr/>
        </p:nvSpPr>
        <p:spPr>
          <a:xfrm>
            <a:off x="1259632" y="322800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Уникальные пользователи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16071-DBD9-2124-5113-5CB55B340A90}"/>
              </a:ext>
            </a:extLst>
          </p:cNvPr>
          <p:cNvSpPr txBox="1"/>
          <p:nvPr/>
        </p:nvSpPr>
        <p:spPr>
          <a:xfrm>
            <a:off x="1294047" y="4402297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Регистрации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8C9C3-78BE-5D19-1D35-C28A34645DF3}"/>
              </a:ext>
            </a:extLst>
          </p:cNvPr>
          <p:cNvSpPr txBox="1"/>
          <p:nvPr/>
        </p:nvSpPr>
        <p:spPr>
          <a:xfrm>
            <a:off x="1547664" y="536939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Конверсия</a:t>
            </a: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Визиты по платформам</a:t>
            </a:r>
          </a:p>
        </p:txBody>
      </p:sp>
      <p:pic>
        <p:nvPicPr>
          <p:cNvPr id="4" name="Рисунок 3" descr="Изображение выглядит как снимок экрана, График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C4B1DE4-ED80-2D38-3F0E-CB33D370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08" y="1556793"/>
            <a:ext cx="6599124" cy="3744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EA1EB-1BCB-B62D-D2D0-A0594832D353}"/>
              </a:ext>
            </a:extLst>
          </p:cNvPr>
          <p:cNvSpPr txBox="1"/>
          <p:nvPr/>
        </p:nvSpPr>
        <p:spPr>
          <a:xfrm>
            <a:off x="683568" y="5478937"/>
            <a:ext cx="8062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Основной источник трафика: 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–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максимальная эффективность и максимальные результаты.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1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 по платформам</a:t>
            </a:r>
          </a:p>
        </p:txBody>
      </p:sp>
      <p:pic>
        <p:nvPicPr>
          <p:cNvPr id="4" name="Рисунок 3" descr="Изображение выглядит как снимок экрана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F73342B-F516-4176-5CBE-0959B14CB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13" y="1484784"/>
            <a:ext cx="7106223" cy="355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A493E-A22D-11A0-183C-541726CC7146}"/>
              </a:ext>
            </a:extLst>
          </p:cNvPr>
          <p:cNvSpPr txBox="1"/>
          <p:nvPr/>
        </p:nvSpPr>
        <p:spPr>
          <a:xfrm>
            <a:off x="611560" y="5301208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Лидер по регистрациям: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–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путь к максимальному числу успешных регистраций.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3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</a:t>
            </a:r>
          </a:p>
        </p:txBody>
      </p:sp>
      <p:pic>
        <p:nvPicPr>
          <p:cNvPr id="4" name="Рисунок 3" descr="Изображение выглядит как диаграмма, круг,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B2D0CD7-C479-89EE-EF19-D5266C93B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1485900"/>
            <a:ext cx="7079081" cy="3539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E2156-CC1E-326E-3D93-FEA8A835F71D}"/>
              </a:ext>
            </a:extLst>
          </p:cNvPr>
          <p:cNvSpPr txBox="1"/>
          <p:nvPr/>
        </p:nvSpPr>
        <p:spPr>
          <a:xfrm>
            <a:off x="611560" y="5025441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Анализ эффективности: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Способ регистраций </a:t>
            </a:r>
            <a:r>
              <a:rPr lang="en" dirty="0" err="1">
                <a:solidFill>
                  <a:schemeClr val="accent2">
                    <a:lumMod val="75000"/>
                  </a:schemeClr>
                </a:solidFill>
                <a:latin typeface="Söhne"/>
              </a:rPr>
              <a:t>y</a:t>
            </a:r>
            <a:r>
              <a:rPr lang="en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andex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под вопросом, в то время как платформа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демонстрирует максимальную долю успешных регистраций.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</a:t>
            </a:r>
          </a:p>
        </p:txBody>
      </p:sp>
      <p:pic>
        <p:nvPicPr>
          <p:cNvPr id="4" name="Рисунок 3" descr="Изображение выглядит как текст, линия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30BD954-D41E-3298-101B-1E0E16ED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7092280" cy="354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07C56-AF61-9523-ED47-F1DAF3B91665}"/>
              </a:ext>
            </a:extLst>
          </p:cNvPr>
          <p:cNvSpPr txBox="1"/>
          <p:nvPr/>
        </p:nvSpPr>
        <p:spPr>
          <a:xfrm>
            <a:off x="744428" y="5166664"/>
            <a:ext cx="765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Средняя конверсия: </a:t>
            </a:r>
          </a:p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16% – метрика, подтверждающая высокую эффективность усилий и привлечение целевой аудитории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4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 по платформам</a:t>
            </a:r>
          </a:p>
        </p:txBody>
      </p:sp>
      <p:pic>
        <p:nvPicPr>
          <p:cNvPr id="4" name="Рисунок 3" descr="Изображение выглядит как текст, рукописный текст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93BE45B-C4C7-BDFF-CFB0-D9798DD5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5796136" cy="434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27C8B-B4B6-A96F-3E7B-E139439CD7F3}"/>
              </a:ext>
            </a:extLst>
          </p:cNvPr>
          <p:cNvSpPr txBox="1"/>
          <p:nvPr/>
        </p:nvSpPr>
        <p:spPr>
          <a:xfrm>
            <a:off x="299053" y="2376706"/>
            <a:ext cx="2353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Сравнение конверсий: Конверсии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ndroid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и </a:t>
            </a:r>
            <a:r>
              <a:rPr lang="en" dirty="0" err="1">
                <a:solidFill>
                  <a:schemeClr val="accent2">
                    <a:lumMod val="75000"/>
                  </a:schemeClr>
                </a:solidFill>
                <a:latin typeface="Söhne"/>
              </a:rPr>
              <a:t>ios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равны, в то время как конверсия на платформе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w</a:t>
            </a:r>
            <a:r>
              <a:rPr lang="en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eb </a:t>
            </a:r>
            <a:r>
              <a:rPr lang="ru-RU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значительно ниже, требуя дополнительного внимания и оптимизации.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b6b3265456ce0b9ed62ce5734d2eb89186f94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403</Words>
  <Application>Microsoft Macintosh PowerPoint</Application>
  <PresentationFormat>Экран (4:3)</PresentationFormat>
  <Paragraphs>48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Söhne</vt:lpstr>
      <vt:lpstr>Тема Office</vt:lpstr>
      <vt:lpstr>Проект Дашборд конверсий</vt:lpstr>
      <vt:lpstr>Введение</vt:lpstr>
      <vt:lpstr>Рекламные кампании</vt:lpstr>
      <vt:lpstr>Основные показатели</vt:lpstr>
      <vt:lpstr>Визиты по платформам</vt:lpstr>
      <vt:lpstr>Регистрации по платформам</vt:lpstr>
      <vt:lpstr>Регистрации</vt:lpstr>
      <vt:lpstr>Конверсия</vt:lpstr>
      <vt:lpstr>Конверсия по платформам</vt:lpstr>
      <vt:lpstr>Визиты</vt:lpstr>
      <vt:lpstr>Регистрации</vt:lpstr>
      <vt:lpstr>Вывод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Контент-маркетинг</dc:title>
  <dc:creator>obstinate</dc:creator>
  <dc:description>Шаблон презентации с сайта https://presentation-creation.ru/</dc:description>
  <cp:lastModifiedBy>79</cp:lastModifiedBy>
  <cp:revision>1314</cp:revision>
  <dcterms:created xsi:type="dcterms:W3CDTF">2018-02-25T09:09:03Z</dcterms:created>
  <dcterms:modified xsi:type="dcterms:W3CDTF">2023-12-15T14:50:51Z</dcterms:modified>
</cp:coreProperties>
</file>