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0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11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21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62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026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43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783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24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93;&#1083;&#1072;&#1084;\&#1051;&#1080;&#1089;&#1090;%20Microsof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Приложение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Лист1!$B$2:$B$11</c:f>
              <c:numCache>
                <c:formatCode>#,##0</c:formatCode>
                <c:ptCount val="10"/>
                <c:pt idx="0">
                  <c:v>400000</c:v>
                </c:pt>
                <c:pt idx="1">
                  <c:v>600000</c:v>
                </c:pt>
                <c:pt idx="2">
                  <c:v>1000000</c:v>
                </c:pt>
                <c:pt idx="3">
                  <c:v>1100000</c:v>
                </c:pt>
                <c:pt idx="4">
                  <c:v>1400000</c:v>
                </c:pt>
                <c:pt idx="5">
                  <c:v>2000000</c:v>
                </c:pt>
                <c:pt idx="6">
                  <c:v>2300000</c:v>
                </c:pt>
                <c:pt idx="7">
                  <c:v>3200000</c:v>
                </c:pt>
                <c:pt idx="8">
                  <c:v>3300000</c:v>
                </c:pt>
                <c:pt idx="9">
                  <c:v>4500000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Сайт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Лист1!$C$2:$C$11</c:f>
              <c:numCache>
                <c:formatCode>#,##0</c:formatCode>
                <c:ptCount val="10"/>
                <c:pt idx="0">
                  <c:v>300000</c:v>
                </c:pt>
                <c:pt idx="1">
                  <c:v>400000</c:v>
                </c:pt>
                <c:pt idx="2">
                  <c:v>600000</c:v>
                </c:pt>
                <c:pt idx="3">
                  <c:v>1000000</c:v>
                </c:pt>
                <c:pt idx="4">
                  <c:v>1200000</c:v>
                </c:pt>
                <c:pt idx="5">
                  <c:v>1600000</c:v>
                </c:pt>
                <c:pt idx="6">
                  <c:v>2200000</c:v>
                </c:pt>
                <c:pt idx="7">
                  <c:v>3400000</c:v>
                </c:pt>
                <c:pt idx="8">
                  <c:v>3600000</c:v>
                </c:pt>
                <c:pt idx="9">
                  <c:v>4700000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330176"/>
        <c:axId val="139399680"/>
      </c:barChart>
      <c:catAx>
        <c:axId val="1613301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9399680"/>
        <c:crosses val="autoZero"/>
        <c:auto val="1"/>
        <c:lblAlgn val="ctr"/>
        <c:lblOffset val="100"/>
        <c:noMultiLvlLbl val="0"/>
      </c:catAx>
      <c:valAx>
        <c:axId val="13939968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61330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4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205982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1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6" y="3305180"/>
            <a:ext cx="7772400" cy="1021557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4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8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7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05" indent="0">
              <a:buNone/>
              <a:defRPr sz="2100" b="1"/>
            </a:lvl2pPr>
            <a:lvl3pPr marL="950811" indent="0">
              <a:buNone/>
              <a:defRPr sz="1900" b="1"/>
            </a:lvl3pPr>
            <a:lvl4pPr marL="1426215" indent="0">
              <a:buNone/>
              <a:defRPr sz="1700" b="1"/>
            </a:lvl4pPr>
            <a:lvl5pPr marL="1901620" indent="0">
              <a:buNone/>
              <a:defRPr sz="1700" b="1"/>
            </a:lvl5pPr>
            <a:lvl6pPr marL="2377026" indent="0">
              <a:buNone/>
              <a:defRPr sz="1700" b="1"/>
            </a:lvl6pPr>
            <a:lvl7pPr marL="2852430" indent="0">
              <a:buNone/>
              <a:defRPr sz="1700" b="1"/>
            </a:lvl7pPr>
            <a:lvl8pPr marL="3327835" indent="0">
              <a:buNone/>
              <a:defRPr sz="1700" b="1"/>
            </a:lvl8pPr>
            <a:lvl9pPr marL="380324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6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05" indent="0">
              <a:buNone/>
              <a:defRPr sz="2100" b="1"/>
            </a:lvl2pPr>
            <a:lvl3pPr marL="950811" indent="0">
              <a:buNone/>
              <a:defRPr sz="1900" b="1"/>
            </a:lvl3pPr>
            <a:lvl4pPr marL="1426215" indent="0">
              <a:buNone/>
              <a:defRPr sz="1700" b="1"/>
            </a:lvl4pPr>
            <a:lvl5pPr marL="1901620" indent="0">
              <a:buNone/>
              <a:defRPr sz="1700" b="1"/>
            </a:lvl5pPr>
            <a:lvl6pPr marL="2377026" indent="0">
              <a:buNone/>
              <a:defRPr sz="1700" b="1"/>
            </a:lvl6pPr>
            <a:lvl7pPr marL="2852430" indent="0">
              <a:buNone/>
              <a:defRPr sz="1700" b="1"/>
            </a:lvl7pPr>
            <a:lvl8pPr marL="3327835" indent="0">
              <a:buNone/>
              <a:defRPr sz="1700" b="1"/>
            </a:lvl8pPr>
            <a:lvl9pPr marL="380324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6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5" cy="8715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2"/>
            <a:ext cx="5111749" cy="438983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75405" indent="0">
              <a:buNone/>
              <a:defRPr sz="1300"/>
            </a:lvl2pPr>
            <a:lvl3pPr marL="950811" indent="0">
              <a:buNone/>
              <a:defRPr sz="1100"/>
            </a:lvl3pPr>
            <a:lvl4pPr marL="1426215" indent="0">
              <a:buNone/>
              <a:defRPr sz="1000"/>
            </a:lvl4pPr>
            <a:lvl5pPr marL="1901620" indent="0">
              <a:buNone/>
              <a:defRPr sz="1000"/>
            </a:lvl5pPr>
            <a:lvl6pPr marL="2377026" indent="0">
              <a:buNone/>
              <a:defRPr sz="1000"/>
            </a:lvl6pPr>
            <a:lvl7pPr marL="2852430" indent="0">
              <a:buNone/>
              <a:defRPr sz="1000"/>
            </a:lvl7pPr>
            <a:lvl8pPr marL="3327835" indent="0">
              <a:buNone/>
              <a:defRPr sz="1000"/>
            </a:lvl8pPr>
            <a:lvl9pPr marL="380324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400"/>
            </a:lvl1pPr>
            <a:lvl2pPr marL="475405" indent="0">
              <a:buNone/>
              <a:defRPr sz="2900"/>
            </a:lvl2pPr>
            <a:lvl3pPr marL="950811" indent="0">
              <a:buNone/>
              <a:defRPr sz="2500"/>
            </a:lvl3pPr>
            <a:lvl4pPr marL="1426215" indent="0">
              <a:buNone/>
              <a:defRPr sz="2100"/>
            </a:lvl4pPr>
            <a:lvl5pPr marL="1901620" indent="0">
              <a:buNone/>
              <a:defRPr sz="2100"/>
            </a:lvl5pPr>
            <a:lvl6pPr marL="2377026" indent="0">
              <a:buNone/>
              <a:defRPr sz="2100"/>
            </a:lvl6pPr>
            <a:lvl7pPr marL="2852430" indent="0">
              <a:buNone/>
              <a:defRPr sz="2100"/>
            </a:lvl7pPr>
            <a:lvl8pPr marL="3327835" indent="0">
              <a:buNone/>
              <a:defRPr sz="2100"/>
            </a:lvl8pPr>
            <a:lvl9pPr marL="3803240" indent="0">
              <a:buNone/>
              <a:defRPr sz="21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75405" indent="0">
              <a:buNone/>
              <a:defRPr sz="1300"/>
            </a:lvl2pPr>
            <a:lvl3pPr marL="950811" indent="0">
              <a:buNone/>
              <a:defRPr sz="1100"/>
            </a:lvl3pPr>
            <a:lvl4pPr marL="1426215" indent="0">
              <a:buNone/>
              <a:defRPr sz="1000"/>
            </a:lvl4pPr>
            <a:lvl5pPr marL="1901620" indent="0">
              <a:buNone/>
              <a:defRPr sz="1000"/>
            </a:lvl5pPr>
            <a:lvl6pPr marL="2377026" indent="0">
              <a:buNone/>
              <a:defRPr sz="1000"/>
            </a:lvl6pPr>
            <a:lvl7pPr marL="2852430" indent="0">
              <a:buNone/>
              <a:defRPr sz="1000"/>
            </a:lvl7pPr>
            <a:lvl8pPr marL="3327835" indent="0">
              <a:buNone/>
              <a:defRPr sz="1000"/>
            </a:lvl8pPr>
            <a:lvl9pPr marL="380324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5082" tIns="47540" rIns="95082" bIns="4754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5082" tIns="47540" rIns="95082" bIns="4754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50811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554" indent="-356554" algn="l" defTabSz="95081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2533" indent="-297128" algn="l" defTabSz="95081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51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3918" indent="-237702" algn="l" defTabSz="95081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22" indent="-237702" algn="l" defTabSz="95081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728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13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538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094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0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11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1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62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026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43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783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24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98" y="51470"/>
            <a:ext cx="9073008" cy="612068"/>
          </a:xfrm>
        </p:spPr>
        <p:txBody>
          <a:bodyPr anchor="ctr">
            <a:noAutofit/>
          </a:bodyPr>
          <a:lstStyle/>
          <a:p>
            <a:r>
              <a:rPr lang="en-US" sz="4500" dirty="0" err="1" smtClean="0"/>
              <a:t>AImage</a:t>
            </a:r>
            <a:endParaRPr lang="ru-RU" sz="4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98" y="663538"/>
            <a:ext cx="9073008" cy="442849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Проект студентов 1 курса</a:t>
            </a:r>
          </a:p>
          <a:p>
            <a:pPr>
              <a:spcBef>
                <a:spcPts val="0"/>
              </a:spcBef>
            </a:pPr>
            <a:r>
              <a:rPr lang="ru-RU" sz="3300" dirty="0" err="1" smtClean="0">
                <a:solidFill>
                  <a:schemeClr val="tx1"/>
                </a:solidFill>
                <a:latin typeface="+mj-lt"/>
              </a:rPr>
              <a:t>Логачёва</a:t>
            </a: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 Павла Александровича</a:t>
            </a:r>
          </a:p>
          <a:p>
            <a:pPr>
              <a:spcBef>
                <a:spcPts val="0"/>
              </a:spcBef>
            </a:pP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Нестерова Максима Максимовича</a:t>
            </a:r>
          </a:p>
          <a:p>
            <a:pPr>
              <a:spcBef>
                <a:spcPts val="0"/>
              </a:spcBef>
            </a:pPr>
            <a:endParaRPr lang="ru-RU" sz="3300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ru-RU" sz="3300" dirty="0">
                <a:solidFill>
                  <a:schemeClr val="tx1"/>
                </a:solidFill>
                <a:latin typeface="+mj-lt"/>
              </a:rPr>
              <a:t>н</a:t>
            </a: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аправление  подготовки 02.03.02 Фундаментальная информатика и информационные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374447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8" y="51470"/>
            <a:ext cx="9073008" cy="2808312"/>
          </a:xfrm>
        </p:spPr>
        <p:txBody>
          <a:bodyPr>
            <a:noAutofit/>
          </a:bodyPr>
          <a:lstStyle/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Технология распознавания образов – самая популярная и перспективная задача </a:t>
            </a:r>
            <a:r>
              <a:rPr lang="ru-RU" sz="2000" dirty="0" err="1" smtClean="0">
                <a:latin typeface="+mj-lt"/>
              </a:rPr>
              <a:t>нейросетей</a:t>
            </a:r>
            <a:r>
              <a:rPr lang="ru-RU" sz="2000" dirty="0" smtClean="0">
                <a:latin typeface="+mj-lt"/>
              </a:rPr>
              <a:t>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Отслеживание объектов с камер используется в таких сферах жизни, как безопасность, наблюдение и поиск, а также в маркетинге и рекламе.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Автоматическое распознавание объектов намного упрощает человеческий тру и экономит огромное количество времени.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67% пользователей интернета предпочитают работать онлайн, нежели устанавливать приложение.</a:t>
            </a:r>
            <a:endParaRPr lang="ru-RU" sz="2000" dirty="0">
              <a:latin typeface="+mj-lt"/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988340"/>
              </p:ext>
            </p:extLst>
          </p:nvPr>
        </p:nvGraphicFramePr>
        <p:xfrm>
          <a:off x="35498" y="2535746"/>
          <a:ext cx="9073008" cy="255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1001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vchess.ru/wp-content/uploads/4/a/b/4ab3939412ef21ccad761a8ab492e5ef.jpe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00" y="51470"/>
            <a:ext cx="35645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1.tenchat.ru/static/vbc-gostinder/2023-04-03/compressed/f21da28e-dcb6-4069-9cc7-15aa80f8de0b.jpe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"/>
          <a:stretch/>
        </p:blipFill>
        <p:spPr bwMode="auto">
          <a:xfrm>
            <a:off x="35496" y="51470"/>
            <a:ext cx="53645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91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12068"/>
          </a:xfrm>
        </p:spPr>
        <p:txBody>
          <a:bodyPr anchor="ctr">
            <a:noAutofit/>
          </a:bodyPr>
          <a:lstStyle/>
          <a:p>
            <a:r>
              <a:rPr lang="ru-RU" sz="4300" dirty="0" smtClean="0"/>
              <a:t>Основные этапы разработки проекта:</a:t>
            </a:r>
            <a:endParaRPr lang="ru-RU" sz="4300" dirty="0"/>
          </a:p>
        </p:txBody>
      </p:sp>
    </p:spTree>
    <p:extLst>
      <p:ext uri="{BB962C8B-B14F-4D97-AF65-F5344CB8AC3E}">
        <p14:creationId xmlns:p14="http://schemas.microsoft.com/office/powerpoint/2010/main" val="1642347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7" y="51471"/>
            <a:ext cx="9073007" cy="468051"/>
          </a:xfrm>
        </p:spPr>
        <p:txBody>
          <a:bodyPr anchor="ctr">
            <a:noAutofit/>
          </a:bodyPr>
          <a:lstStyle/>
          <a:p>
            <a:r>
              <a:rPr lang="ru-RU" sz="3300" dirty="0" smtClean="0"/>
              <a:t>Постановка первоначальных задач и требований:</a:t>
            </a:r>
            <a:endParaRPr lang="ru-RU" sz="3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519522"/>
            <a:ext cx="9073008" cy="4572507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Задача:</a:t>
            </a:r>
          </a:p>
          <a:p>
            <a:pPr marL="540000" lvl="1" indent="-36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100" dirty="0" smtClean="0">
                <a:latin typeface="+mj-lt"/>
              </a:rPr>
              <a:t>Создать интернет-сайт, который распознаёт и выделяет различные объекты на предоставляемом изображении, а также типизирует изображение по найденным объектам.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Функции сайта: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Принимает изображение или несколько изображений.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По созданной путём обучения </a:t>
            </a:r>
            <a:r>
              <a:rPr lang="ru-RU" sz="2100" dirty="0" err="1" smtClean="0">
                <a:latin typeface="+mj-lt"/>
              </a:rPr>
              <a:t>нейросети</a:t>
            </a:r>
            <a:r>
              <a:rPr lang="ru-RU" sz="2100" dirty="0" smtClean="0">
                <a:latin typeface="+mj-lt"/>
              </a:rPr>
              <a:t> модели распознаёт объекты.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Создаёт копию изображения с выделенными объектами или сортирует изображения по найденным на них объектам.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Используемые технологии:</a:t>
            </a:r>
            <a:endParaRPr lang="ru-RU" sz="2100" dirty="0">
              <a:latin typeface="+mj-lt"/>
            </a:endParaRP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Язык программирования </a:t>
            </a:r>
            <a:r>
              <a:rPr lang="en-US" sz="2100" dirty="0" smtClean="0">
                <a:latin typeface="+mj-lt"/>
              </a:rPr>
              <a:t>Python.</a:t>
            </a:r>
            <a:endParaRPr lang="ru-RU" sz="2100" dirty="0" smtClean="0">
              <a:latin typeface="+mj-lt"/>
            </a:endParaRP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2100" dirty="0" smtClean="0">
                <a:latin typeface="+mj-lt"/>
              </a:rPr>
              <a:t>Библиотеки </a:t>
            </a:r>
            <a:r>
              <a:rPr lang="en-US" sz="2100" dirty="0" err="1" smtClean="0">
                <a:latin typeface="+mj-lt"/>
              </a:rPr>
              <a:t>Tensorflow</a:t>
            </a:r>
            <a:r>
              <a:rPr lang="en-US" sz="2100" dirty="0" smtClean="0">
                <a:latin typeface="+mj-lt"/>
              </a:rPr>
              <a:t> </a:t>
            </a:r>
            <a:r>
              <a:rPr lang="ru-RU" sz="2100" dirty="0" smtClean="0">
                <a:latin typeface="+mj-lt"/>
              </a:rPr>
              <a:t>и </a:t>
            </a:r>
            <a:r>
              <a:rPr lang="en-US" sz="2100" dirty="0" err="1" smtClean="0">
                <a:latin typeface="+mj-lt"/>
              </a:rPr>
              <a:t>OpenCV</a:t>
            </a:r>
            <a:r>
              <a:rPr lang="en-US" sz="21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70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1"/>
            <a:ext cx="9073008" cy="576063"/>
          </a:xfrm>
        </p:spPr>
        <p:txBody>
          <a:bodyPr anchor="ctr">
            <a:noAutofit/>
          </a:bodyPr>
          <a:lstStyle/>
          <a:p>
            <a:pPr algn="l"/>
            <a:r>
              <a:rPr lang="ru-RU" sz="4300" dirty="0" smtClean="0"/>
              <a:t>Структура проекта:</a:t>
            </a:r>
            <a:endParaRPr lang="ru-RU" sz="4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63538"/>
            <a:ext cx="4680520" cy="4428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200" dirty="0" smtClean="0"/>
              <a:t>Основные идеи: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200" dirty="0" smtClean="0"/>
              <a:t>Интерфейс должен представлять из себя сайт с  понятным каждому пользователю управлением.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200" dirty="0" smtClean="0"/>
              <a:t>Выбор задачи на подходящую для неё страницу с диалоговым окном.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200" dirty="0" smtClean="0"/>
              <a:t>Ввод принимает изображение(я) и распознаёт объекты на загруженной в виде файла </a:t>
            </a:r>
            <a:r>
              <a:rPr lang="ru-RU" sz="2200" smtClean="0"/>
              <a:t>модели.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07321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202</Words>
  <Application>Microsoft Office PowerPoint</Application>
  <PresentationFormat>Экран 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AImage</vt:lpstr>
      <vt:lpstr>Презентация PowerPoint</vt:lpstr>
      <vt:lpstr>Презентация PowerPoint</vt:lpstr>
      <vt:lpstr>Основные этапы разработки проекта:</vt:lpstr>
      <vt:lpstr>Постановка первоначальных задач и требований:</vt:lpstr>
      <vt:lpstr>Структура проекта: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AImage</dc:title>
  <dc:creator>Maxim</dc:creator>
  <cp:lastModifiedBy>Maxim</cp:lastModifiedBy>
  <cp:revision>22</cp:revision>
  <dcterms:created xsi:type="dcterms:W3CDTF">2023-12-12T11:50:58Z</dcterms:created>
  <dcterms:modified xsi:type="dcterms:W3CDTF">2023-12-12T16:49:12Z</dcterms:modified>
</cp:coreProperties>
</file>