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0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11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21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62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026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43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7835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240" algn="l" defTabSz="95081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93;&#1083;&#1072;&#1084;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Приложение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Лист1!$B$2:$B$11</c:f>
              <c:numCache>
                <c:formatCode>#,##0</c:formatCode>
                <c:ptCount val="10"/>
                <c:pt idx="0">
                  <c:v>400000</c:v>
                </c:pt>
                <c:pt idx="1">
                  <c:v>600000</c:v>
                </c:pt>
                <c:pt idx="2">
                  <c:v>1000000</c:v>
                </c:pt>
                <c:pt idx="3">
                  <c:v>1100000</c:v>
                </c:pt>
                <c:pt idx="4">
                  <c:v>1400000</c:v>
                </c:pt>
                <c:pt idx="5">
                  <c:v>2000000</c:v>
                </c:pt>
                <c:pt idx="6">
                  <c:v>2300000</c:v>
                </c:pt>
                <c:pt idx="7">
                  <c:v>3200000</c:v>
                </c:pt>
                <c:pt idx="8">
                  <c:v>3300000</c:v>
                </c:pt>
                <c:pt idx="9">
                  <c:v>4500000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Сайт</c:v>
                </c:pt>
              </c:strCache>
            </c:strRef>
          </c:tx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Лист1!$C$2:$C$11</c:f>
              <c:numCache>
                <c:formatCode>#,##0</c:formatCode>
                <c:ptCount val="10"/>
                <c:pt idx="0">
                  <c:v>300000</c:v>
                </c:pt>
                <c:pt idx="1">
                  <c:v>400000</c:v>
                </c:pt>
                <c:pt idx="2">
                  <c:v>600000</c:v>
                </c:pt>
                <c:pt idx="3">
                  <c:v>1000000</c:v>
                </c:pt>
                <c:pt idx="4">
                  <c:v>1200000</c:v>
                </c:pt>
                <c:pt idx="5">
                  <c:v>1600000</c:v>
                </c:pt>
                <c:pt idx="6">
                  <c:v>2200000</c:v>
                </c:pt>
                <c:pt idx="7">
                  <c:v>3400000</c:v>
                </c:pt>
                <c:pt idx="8">
                  <c:v>3600000</c:v>
                </c:pt>
                <c:pt idx="9">
                  <c:v>4700000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316480"/>
        <c:axId val="114053056"/>
      </c:barChart>
      <c:catAx>
        <c:axId val="1193164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4053056"/>
        <c:crosses val="autoZero"/>
        <c:auto val="1"/>
        <c:lblAlgn val="ctr"/>
        <c:lblOffset val="100"/>
        <c:noMultiLvlLbl val="0"/>
      </c:catAx>
      <c:valAx>
        <c:axId val="11405305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19316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FAA12-2137-43BB-BA95-D0672868BF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90520C-A5CD-407F-A191-34A6F04D3A90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700" dirty="0" err="1" smtClean="0">
              <a:latin typeface="+mj-lt"/>
            </a:rPr>
            <a:t>Логачёв</a:t>
          </a:r>
          <a:r>
            <a:rPr lang="ru-RU" sz="3700" dirty="0" smtClean="0">
              <a:latin typeface="+mj-lt"/>
            </a:rPr>
            <a:t> Павел Александрович</a:t>
          </a:r>
          <a:endParaRPr lang="ru-RU" sz="3700" dirty="0">
            <a:latin typeface="+mj-lt"/>
          </a:endParaRPr>
        </a:p>
      </dgm:t>
    </dgm:pt>
    <dgm:pt modelId="{0048F0F4-8580-4CBD-8C09-0DFBA12E3EC4}" type="parTrans" cxnId="{45B7EC49-C378-4DBB-BA4A-5F80553F2861}">
      <dgm:prSet/>
      <dgm:spPr/>
      <dgm:t>
        <a:bodyPr/>
        <a:lstStyle/>
        <a:p>
          <a:endParaRPr lang="ru-RU"/>
        </a:p>
      </dgm:t>
    </dgm:pt>
    <dgm:pt modelId="{FFA9C505-C92E-4BF9-B456-842361753AD3}" type="sibTrans" cxnId="{45B7EC49-C378-4DBB-BA4A-5F80553F2861}">
      <dgm:prSet/>
      <dgm:spPr/>
      <dgm:t>
        <a:bodyPr/>
        <a:lstStyle/>
        <a:p>
          <a:endParaRPr lang="ru-RU"/>
        </a:p>
      </dgm:t>
    </dgm:pt>
    <dgm:pt modelId="{29D9067E-FEA3-42CE-9453-D9E27F7F4CE3}">
      <dgm:prSet phldrT="[Текст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3700" dirty="0" smtClean="0">
              <a:latin typeface="+mj-lt"/>
            </a:rPr>
            <a:t>Нестеров Максим Максимович</a:t>
          </a:r>
          <a:endParaRPr lang="ru-RU" sz="3700" dirty="0">
            <a:latin typeface="+mj-lt"/>
          </a:endParaRPr>
        </a:p>
      </dgm:t>
    </dgm:pt>
    <dgm:pt modelId="{30BBF67D-EB58-4F89-B14D-6A0EED095B78}" type="parTrans" cxnId="{A26B00DB-9BFA-4EFF-8EF3-2140225413D6}">
      <dgm:prSet/>
      <dgm:spPr/>
      <dgm:t>
        <a:bodyPr/>
        <a:lstStyle/>
        <a:p>
          <a:endParaRPr lang="ru-RU"/>
        </a:p>
      </dgm:t>
    </dgm:pt>
    <dgm:pt modelId="{BFB5CCF9-100C-4A04-861B-F2E240E39E09}" type="sibTrans" cxnId="{A26B00DB-9BFA-4EFF-8EF3-2140225413D6}">
      <dgm:prSet/>
      <dgm:spPr/>
      <dgm:t>
        <a:bodyPr/>
        <a:lstStyle/>
        <a:p>
          <a:endParaRPr lang="ru-RU"/>
        </a:p>
      </dgm:t>
    </dgm:pt>
    <dgm:pt modelId="{562E55F7-8E2B-43F7-A4D9-D58D694F22B2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3700" dirty="0" smtClean="0">
              <a:latin typeface="+mj-lt"/>
            </a:rPr>
            <a:t>Душа компании</a:t>
          </a:r>
          <a:endParaRPr lang="ru-RU" sz="3700" dirty="0">
            <a:latin typeface="+mj-lt"/>
          </a:endParaRPr>
        </a:p>
      </dgm:t>
    </dgm:pt>
    <dgm:pt modelId="{60561245-2D1E-4D85-B3F1-7060A843A15A}" type="parTrans" cxnId="{CC71B134-0E81-4AF1-B223-C00EB380B727}">
      <dgm:prSet/>
      <dgm:spPr/>
      <dgm:t>
        <a:bodyPr/>
        <a:lstStyle/>
        <a:p>
          <a:endParaRPr lang="ru-RU"/>
        </a:p>
      </dgm:t>
    </dgm:pt>
    <dgm:pt modelId="{38BF79DD-4DFC-424F-BF15-428C5C4A852C}" type="sibTrans" cxnId="{CC71B134-0E81-4AF1-B223-C00EB380B727}">
      <dgm:prSet/>
      <dgm:spPr/>
      <dgm:t>
        <a:bodyPr/>
        <a:lstStyle/>
        <a:p>
          <a:endParaRPr lang="ru-RU"/>
        </a:p>
      </dgm:t>
    </dgm:pt>
    <dgm:pt modelId="{7F16210C-E7CC-426C-8A98-1AF7E9EDF854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en-US" sz="3700" dirty="0" smtClean="0">
              <a:latin typeface="+mj-lt"/>
            </a:rPr>
            <a:t>Web-</a:t>
          </a:r>
          <a:r>
            <a:rPr lang="ru-RU" sz="3700" dirty="0" smtClean="0">
              <a:latin typeface="+mj-lt"/>
            </a:rPr>
            <a:t>разработчик</a:t>
          </a:r>
          <a:endParaRPr lang="ru-RU" sz="3700" dirty="0">
            <a:latin typeface="+mj-lt"/>
          </a:endParaRPr>
        </a:p>
      </dgm:t>
    </dgm:pt>
    <dgm:pt modelId="{B5DED4CD-85C2-4F5C-BC72-974E4C64F667}" type="parTrans" cxnId="{4803D5BC-E49B-4314-B482-9137BF35F187}">
      <dgm:prSet/>
      <dgm:spPr/>
    </dgm:pt>
    <dgm:pt modelId="{28FDAF5B-0BEF-4561-9BBC-E4F622E48E0D}" type="sibTrans" cxnId="{4803D5BC-E49B-4314-B482-9137BF35F187}">
      <dgm:prSet/>
      <dgm:spPr/>
    </dgm:pt>
    <dgm:pt modelId="{957DC56E-1EA2-4711-89C9-815573FDD5FF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3700" dirty="0" smtClean="0">
              <a:latin typeface="+mj-lt"/>
            </a:rPr>
            <a:t>Программист</a:t>
          </a:r>
          <a:endParaRPr lang="ru-RU" sz="3700" dirty="0">
            <a:latin typeface="+mj-lt"/>
          </a:endParaRPr>
        </a:p>
      </dgm:t>
    </dgm:pt>
    <dgm:pt modelId="{6D282AE0-FC0B-44DD-9A2C-48B59AE57FCF}" type="parTrans" cxnId="{B35C7D19-CB33-42A9-A468-B297AD75738D}">
      <dgm:prSet/>
      <dgm:spPr/>
      <dgm:t>
        <a:bodyPr/>
        <a:lstStyle/>
        <a:p>
          <a:endParaRPr lang="ru-RU"/>
        </a:p>
      </dgm:t>
    </dgm:pt>
    <dgm:pt modelId="{FB305598-1BBF-4256-A80D-BC2BC7A1245D}" type="sibTrans" cxnId="{B35C7D19-CB33-42A9-A468-B297AD75738D}">
      <dgm:prSet/>
      <dgm:spPr/>
      <dgm:t>
        <a:bodyPr/>
        <a:lstStyle/>
        <a:p>
          <a:endParaRPr lang="ru-RU"/>
        </a:p>
      </dgm:t>
    </dgm:pt>
    <dgm:pt modelId="{F16497F8-50B3-4BC4-9310-CA0CB5053499}">
      <dgm:prSet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3700" dirty="0" smtClean="0">
              <a:latin typeface="+mj-lt"/>
            </a:rPr>
            <a:t>Руководитель</a:t>
          </a:r>
          <a:endParaRPr lang="ru-RU" sz="3700" dirty="0">
            <a:latin typeface="+mj-lt"/>
          </a:endParaRPr>
        </a:p>
      </dgm:t>
    </dgm:pt>
    <dgm:pt modelId="{27DADD6C-AAF5-4773-B1AE-F7943DFA6850}" type="parTrans" cxnId="{9632C3A9-7BCA-45F9-B473-DE92906B62B4}">
      <dgm:prSet/>
      <dgm:spPr/>
      <dgm:t>
        <a:bodyPr/>
        <a:lstStyle/>
        <a:p>
          <a:endParaRPr lang="ru-RU"/>
        </a:p>
      </dgm:t>
    </dgm:pt>
    <dgm:pt modelId="{6E927A67-458C-4A95-90ED-ECAEF3C33E07}" type="sibTrans" cxnId="{9632C3A9-7BCA-45F9-B473-DE92906B62B4}">
      <dgm:prSet/>
      <dgm:spPr/>
      <dgm:t>
        <a:bodyPr/>
        <a:lstStyle/>
        <a:p>
          <a:endParaRPr lang="ru-RU"/>
        </a:p>
      </dgm:t>
    </dgm:pt>
    <dgm:pt modelId="{A5B7EE03-58D6-4B5E-A6AF-BD1C83A48D06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3700" dirty="0" smtClean="0">
              <a:latin typeface="+mj-lt"/>
            </a:rPr>
            <a:t>Дизайнер</a:t>
          </a:r>
          <a:endParaRPr lang="ru-RU" sz="3700" dirty="0">
            <a:latin typeface="+mj-lt"/>
          </a:endParaRPr>
        </a:p>
      </dgm:t>
    </dgm:pt>
    <dgm:pt modelId="{07256FE1-4F61-4DD4-AE07-A58B1D956AA2}" type="parTrans" cxnId="{271600F9-AE09-4D2F-921C-81D586FE260E}">
      <dgm:prSet/>
      <dgm:spPr/>
    </dgm:pt>
    <dgm:pt modelId="{7A0ED045-F893-49F0-AADF-6664283F9DBE}" type="sibTrans" cxnId="{271600F9-AE09-4D2F-921C-81D586FE260E}">
      <dgm:prSet/>
      <dgm:spPr/>
    </dgm:pt>
    <dgm:pt modelId="{7D7ED277-D1AD-40BF-9B46-D166CD9BD638}">
      <dgm:prSet phldrT="[Текст]" custT="1"/>
      <dgm:spPr/>
      <dgm:t>
        <a:bodyPr/>
        <a:lstStyle/>
        <a:p>
          <a:pPr marL="0" indent="0">
            <a:lnSpc>
              <a:spcPct val="100000"/>
            </a:lnSpc>
            <a:spcAft>
              <a:spcPts val="0"/>
            </a:spcAft>
          </a:pPr>
          <a:r>
            <a:rPr lang="ru-RU" sz="3700" dirty="0" err="1" smtClean="0">
              <a:latin typeface="+mj-lt"/>
            </a:rPr>
            <a:t>Тестировщик</a:t>
          </a:r>
          <a:endParaRPr lang="ru-RU" sz="3700" dirty="0">
            <a:latin typeface="+mj-lt"/>
          </a:endParaRPr>
        </a:p>
      </dgm:t>
    </dgm:pt>
    <dgm:pt modelId="{311719C7-098B-49F0-A810-24278BFD00FB}" type="parTrans" cxnId="{95DB7518-78E0-40EC-AF46-ADF4584ED5B0}">
      <dgm:prSet/>
      <dgm:spPr/>
    </dgm:pt>
    <dgm:pt modelId="{D8FD13C2-D1D4-4C45-B59E-6A3B4EF7FFEE}" type="sibTrans" cxnId="{95DB7518-78E0-40EC-AF46-ADF4584ED5B0}">
      <dgm:prSet/>
      <dgm:spPr/>
    </dgm:pt>
    <dgm:pt modelId="{78A08AB6-965D-41AF-92CC-72CF0A13AF4B}" type="pres">
      <dgm:prSet presAssocID="{391FAA12-2137-43BB-BA95-D0672868BFA0}" presName="Name0" presStyleCnt="0">
        <dgm:presLayoutVars>
          <dgm:dir/>
          <dgm:animLvl val="lvl"/>
          <dgm:resizeHandles val="exact"/>
        </dgm:presLayoutVars>
      </dgm:prSet>
      <dgm:spPr/>
    </dgm:pt>
    <dgm:pt modelId="{0A52714A-E093-47B4-A1DD-6CA29F6DE4FF}" type="pres">
      <dgm:prSet presAssocID="{0690520C-A5CD-407F-A191-34A6F04D3A90}" presName="composite" presStyleCnt="0"/>
      <dgm:spPr/>
    </dgm:pt>
    <dgm:pt modelId="{2836ED15-382A-4F7F-BF56-00955A3F93DE}" type="pres">
      <dgm:prSet presAssocID="{0690520C-A5CD-407F-A191-34A6F04D3A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47D1A38-ECD3-4F50-850F-D94CFFC03CC5}" type="pres">
      <dgm:prSet presAssocID="{0690520C-A5CD-407F-A191-34A6F04D3A9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B7935C-9490-4885-89B7-8B4F65C939E5}" type="pres">
      <dgm:prSet presAssocID="{FFA9C505-C92E-4BF9-B456-842361753AD3}" presName="space" presStyleCnt="0"/>
      <dgm:spPr/>
    </dgm:pt>
    <dgm:pt modelId="{2C2C56D0-8528-4F07-9E03-F24F00C64392}" type="pres">
      <dgm:prSet presAssocID="{29D9067E-FEA3-42CE-9453-D9E27F7F4CE3}" presName="composite" presStyleCnt="0"/>
      <dgm:spPr/>
    </dgm:pt>
    <dgm:pt modelId="{306E45D2-206C-4381-B9FD-0049AA7442BF}" type="pres">
      <dgm:prSet presAssocID="{29D9067E-FEA3-42CE-9453-D9E27F7F4C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7AFD51-FF80-4B0D-9198-F4FA1A4BCA94}" type="pres">
      <dgm:prSet presAssocID="{29D9067E-FEA3-42CE-9453-D9E27F7F4CE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71B134-0E81-4AF1-B223-C00EB380B727}" srcId="{29D9067E-FEA3-42CE-9453-D9E27F7F4CE3}" destId="{562E55F7-8E2B-43F7-A4D9-D58D694F22B2}" srcOrd="0" destOrd="0" parTransId="{60561245-2D1E-4D85-B3F1-7060A843A15A}" sibTransId="{38BF79DD-4DFC-424F-BF15-428C5C4A852C}"/>
    <dgm:cxn modelId="{29E4F039-FDE2-4504-9A75-F820CCBA4DB3}" type="presOf" srcId="{562E55F7-8E2B-43F7-A4D9-D58D694F22B2}" destId="{487AFD51-FF80-4B0D-9198-F4FA1A4BCA94}" srcOrd="0" destOrd="0" presId="urn:microsoft.com/office/officeart/2005/8/layout/hList1"/>
    <dgm:cxn modelId="{271600F9-AE09-4D2F-921C-81D586FE260E}" srcId="{0690520C-A5CD-407F-A191-34A6F04D3A90}" destId="{A5B7EE03-58D6-4B5E-A6AF-BD1C83A48D06}" srcOrd="1" destOrd="0" parTransId="{07256FE1-4F61-4DD4-AE07-A58B1D956AA2}" sibTransId="{7A0ED045-F893-49F0-AADF-6664283F9DBE}"/>
    <dgm:cxn modelId="{CEB21364-3FF2-46CD-90A4-28B32884E576}" type="presOf" srcId="{A5B7EE03-58D6-4B5E-A6AF-BD1C83A48D06}" destId="{447D1A38-ECD3-4F50-850F-D94CFFC03CC5}" srcOrd="0" destOrd="1" presId="urn:microsoft.com/office/officeart/2005/8/layout/hList1"/>
    <dgm:cxn modelId="{D2C5B7CC-3181-41F2-AA9C-EE1B4296EF6C}" type="presOf" srcId="{391FAA12-2137-43BB-BA95-D0672868BFA0}" destId="{78A08AB6-965D-41AF-92CC-72CF0A13AF4B}" srcOrd="0" destOrd="0" presId="urn:microsoft.com/office/officeart/2005/8/layout/hList1"/>
    <dgm:cxn modelId="{9632C3A9-7BCA-45F9-B473-DE92906B62B4}" srcId="{29D9067E-FEA3-42CE-9453-D9E27F7F4CE3}" destId="{F16497F8-50B3-4BC4-9310-CA0CB5053499}" srcOrd="2" destOrd="0" parTransId="{27DADD6C-AAF5-4773-B1AE-F7943DFA6850}" sibTransId="{6E927A67-458C-4A95-90ED-ECAEF3C33E07}"/>
    <dgm:cxn modelId="{7CB09832-802F-4E24-AAF0-9F7175FE2E27}" type="presOf" srcId="{7D7ED277-D1AD-40BF-9B46-D166CD9BD638}" destId="{447D1A38-ECD3-4F50-850F-D94CFFC03CC5}" srcOrd="0" destOrd="2" presId="urn:microsoft.com/office/officeart/2005/8/layout/hList1"/>
    <dgm:cxn modelId="{B4B4FCB4-2CAC-4F57-B065-366C0D358D3C}" type="presOf" srcId="{F16497F8-50B3-4BC4-9310-CA0CB5053499}" destId="{487AFD51-FF80-4B0D-9198-F4FA1A4BCA94}" srcOrd="0" destOrd="2" presId="urn:microsoft.com/office/officeart/2005/8/layout/hList1"/>
    <dgm:cxn modelId="{B35C7D19-CB33-42A9-A468-B297AD75738D}" srcId="{29D9067E-FEA3-42CE-9453-D9E27F7F4CE3}" destId="{957DC56E-1EA2-4711-89C9-815573FDD5FF}" srcOrd="1" destOrd="0" parTransId="{6D282AE0-FC0B-44DD-9A2C-48B59AE57FCF}" sibTransId="{FB305598-1BBF-4256-A80D-BC2BC7A1245D}"/>
    <dgm:cxn modelId="{A26B00DB-9BFA-4EFF-8EF3-2140225413D6}" srcId="{391FAA12-2137-43BB-BA95-D0672868BFA0}" destId="{29D9067E-FEA3-42CE-9453-D9E27F7F4CE3}" srcOrd="1" destOrd="0" parTransId="{30BBF67D-EB58-4F89-B14D-6A0EED095B78}" sibTransId="{BFB5CCF9-100C-4A04-861B-F2E240E39E09}"/>
    <dgm:cxn modelId="{45B7EC49-C378-4DBB-BA4A-5F80553F2861}" srcId="{391FAA12-2137-43BB-BA95-D0672868BFA0}" destId="{0690520C-A5CD-407F-A191-34A6F04D3A90}" srcOrd="0" destOrd="0" parTransId="{0048F0F4-8580-4CBD-8C09-0DFBA12E3EC4}" sibTransId="{FFA9C505-C92E-4BF9-B456-842361753AD3}"/>
    <dgm:cxn modelId="{4803D5BC-E49B-4314-B482-9137BF35F187}" srcId="{0690520C-A5CD-407F-A191-34A6F04D3A90}" destId="{7F16210C-E7CC-426C-8A98-1AF7E9EDF854}" srcOrd="0" destOrd="0" parTransId="{B5DED4CD-85C2-4F5C-BC72-974E4C64F667}" sibTransId="{28FDAF5B-0BEF-4561-9BBC-E4F622E48E0D}"/>
    <dgm:cxn modelId="{C12668F7-5C39-453A-9A4F-59E74B601CDF}" type="presOf" srcId="{29D9067E-FEA3-42CE-9453-D9E27F7F4CE3}" destId="{306E45D2-206C-4381-B9FD-0049AA7442BF}" srcOrd="0" destOrd="0" presId="urn:microsoft.com/office/officeart/2005/8/layout/hList1"/>
    <dgm:cxn modelId="{3CF19D80-5318-4060-ACE8-05876CE8DCC7}" type="presOf" srcId="{7F16210C-E7CC-426C-8A98-1AF7E9EDF854}" destId="{447D1A38-ECD3-4F50-850F-D94CFFC03CC5}" srcOrd="0" destOrd="0" presId="urn:microsoft.com/office/officeart/2005/8/layout/hList1"/>
    <dgm:cxn modelId="{7567EA3D-75F7-4828-9EC2-31116C90DAFE}" type="presOf" srcId="{0690520C-A5CD-407F-A191-34A6F04D3A90}" destId="{2836ED15-382A-4F7F-BF56-00955A3F93DE}" srcOrd="0" destOrd="0" presId="urn:microsoft.com/office/officeart/2005/8/layout/hList1"/>
    <dgm:cxn modelId="{2A74C8BB-3C86-4948-A253-EAF270768797}" type="presOf" srcId="{957DC56E-1EA2-4711-89C9-815573FDD5FF}" destId="{487AFD51-FF80-4B0D-9198-F4FA1A4BCA94}" srcOrd="0" destOrd="1" presId="urn:microsoft.com/office/officeart/2005/8/layout/hList1"/>
    <dgm:cxn modelId="{95DB7518-78E0-40EC-AF46-ADF4584ED5B0}" srcId="{0690520C-A5CD-407F-A191-34A6F04D3A90}" destId="{7D7ED277-D1AD-40BF-9B46-D166CD9BD638}" srcOrd="2" destOrd="0" parTransId="{311719C7-098B-49F0-A810-24278BFD00FB}" sibTransId="{D8FD13C2-D1D4-4C45-B59E-6A3B4EF7FFEE}"/>
    <dgm:cxn modelId="{8441BE8D-ABEF-456A-A658-51DF4B93F392}" type="presParOf" srcId="{78A08AB6-965D-41AF-92CC-72CF0A13AF4B}" destId="{0A52714A-E093-47B4-A1DD-6CA29F6DE4FF}" srcOrd="0" destOrd="0" presId="urn:microsoft.com/office/officeart/2005/8/layout/hList1"/>
    <dgm:cxn modelId="{935FBEB0-EDAF-482A-A121-622270D29F08}" type="presParOf" srcId="{0A52714A-E093-47B4-A1DD-6CA29F6DE4FF}" destId="{2836ED15-382A-4F7F-BF56-00955A3F93DE}" srcOrd="0" destOrd="0" presId="urn:microsoft.com/office/officeart/2005/8/layout/hList1"/>
    <dgm:cxn modelId="{4CB8DE96-CE5F-4DA5-AD19-303AA367F9BA}" type="presParOf" srcId="{0A52714A-E093-47B4-A1DD-6CA29F6DE4FF}" destId="{447D1A38-ECD3-4F50-850F-D94CFFC03CC5}" srcOrd="1" destOrd="0" presId="urn:microsoft.com/office/officeart/2005/8/layout/hList1"/>
    <dgm:cxn modelId="{F8811BE3-DDBE-4DB3-9572-F2B484F3BF86}" type="presParOf" srcId="{78A08AB6-965D-41AF-92CC-72CF0A13AF4B}" destId="{E5B7935C-9490-4885-89B7-8B4F65C939E5}" srcOrd="1" destOrd="0" presId="urn:microsoft.com/office/officeart/2005/8/layout/hList1"/>
    <dgm:cxn modelId="{A4449F03-5A4E-4A60-8231-055E34BCC9CF}" type="presParOf" srcId="{78A08AB6-965D-41AF-92CC-72CF0A13AF4B}" destId="{2C2C56D0-8528-4F07-9E03-F24F00C64392}" srcOrd="2" destOrd="0" presId="urn:microsoft.com/office/officeart/2005/8/layout/hList1"/>
    <dgm:cxn modelId="{5D5FA557-AF79-4858-B765-E6FCCE06CB6B}" type="presParOf" srcId="{2C2C56D0-8528-4F07-9E03-F24F00C64392}" destId="{306E45D2-206C-4381-B9FD-0049AA7442BF}" srcOrd="0" destOrd="0" presId="urn:microsoft.com/office/officeart/2005/8/layout/hList1"/>
    <dgm:cxn modelId="{F29F9314-7D94-4CDE-A0D0-12F3C1E5B631}" type="presParOf" srcId="{2C2C56D0-8528-4F07-9E03-F24F00C64392}" destId="{487AFD51-FF80-4B0D-9198-F4FA1A4BCA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6ED15-382A-4F7F-BF56-00955A3F93DE}">
      <dsp:nvSpPr>
        <dsp:cNvPr id="0" name=""/>
        <dsp:cNvSpPr/>
      </dsp:nvSpPr>
      <dsp:spPr>
        <a:xfrm>
          <a:off x="44" y="12705"/>
          <a:ext cx="4239681" cy="169587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err="1" smtClean="0">
              <a:latin typeface="+mj-lt"/>
            </a:rPr>
            <a:t>Логачёв</a:t>
          </a:r>
          <a:r>
            <a:rPr lang="ru-RU" sz="3700" kern="1200" dirty="0" smtClean="0">
              <a:latin typeface="+mj-lt"/>
            </a:rPr>
            <a:t> Павел Александрович</a:t>
          </a:r>
          <a:endParaRPr lang="ru-RU" sz="3700" kern="1200" dirty="0">
            <a:latin typeface="+mj-lt"/>
          </a:endParaRPr>
        </a:p>
      </dsp:txBody>
      <dsp:txXfrm>
        <a:off x="44" y="12705"/>
        <a:ext cx="4239681" cy="1695872"/>
      </dsp:txXfrm>
    </dsp:sp>
    <dsp:sp modelId="{447D1A38-ECD3-4F50-850F-D94CFFC03CC5}">
      <dsp:nvSpPr>
        <dsp:cNvPr id="0" name=""/>
        <dsp:cNvSpPr/>
      </dsp:nvSpPr>
      <dsp:spPr>
        <a:xfrm>
          <a:off x="44" y="1708578"/>
          <a:ext cx="4239681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3700" kern="1200" dirty="0" smtClean="0">
              <a:latin typeface="+mj-lt"/>
            </a:rPr>
            <a:t>Web-</a:t>
          </a:r>
          <a:r>
            <a:rPr lang="ru-RU" sz="3700" kern="1200" dirty="0" smtClean="0">
              <a:latin typeface="+mj-lt"/>
            </a:rPr>
            <a:t>разработчик</a:t>
          </a:r>
          <a:endParaRPr lang="ru-RU" sz="3700" kern="1200" dirty="0">
            <a:latin typeface="+mj-lt"/>
          </a:endParaRPr>
        </a:p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3700" kern="1200" dirty="0" smtClean="0">
              <a:latin typeface="+mj-lt"/>
            </a:rPr>
            <a:t>Дизайнер</a:t>
          </a:r>
          <a:endParaRPr lang="ru-RU" sz="3700" kern="1200" dirty="0">
            <a:latin typeface="+mj-lt"/>
          </a:endParaRPr>
        </a:p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3700" kern="1200" dirty="0" err="1" smtClean="0">
              <a:latin typeface="+mj-lt"/>
            </a:rPr>
            <a:t>Тестировщик</a:t>
          </a:r>
          <a:endParaRPr lang="ru-RU" sz="3700" kern="1200" dirty="0">
            <a:latin typeface="+mj-lt"/>
          </a:endParaRPr>
        </a:p>
      </dsp:txBody>
      <dsp:txXfrm>
        <a:off x="44" y="1708578"/>
        <a:ext cx="4239681" cy="2635200"/>
      </dsp:txXfrm>
    </dsp:sp>
    <dsp:sp modelId="{306E45D2-206C-4381-B9FD-0049AA7442BF}">
      <dsp:nvSpPr>
        <dsp:cNvPr id="0" name=""/>
        <dsp:cNvSpPr/>
      </dsp:nvSpPr>
      <dsp:spPr>
        <a:xfrm>
          <a:off x="4833281" y="12705"/>
          <a:ext cx="4239681" cy="1695872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700" kern="1200" dirty="0" smtClean="0">
              <a:latin typeface="+mj-lt"/>
            </a:rPr>
            <a:t>Нестеров Максим Максимович</a:t>
          </a:r>
          <a:endParaRPr lang="ru-RU" sz="3700" kern="1200" dirty="0">
            <a:latin typeface="+mj-lt"/>
          </a:endParaRPr>
        </a:p>
      </dsp:txBody>
      <dsp:txXfrm>
        <a:off x="4833281" y="12705"/>
        <a:ext cx="4239681" cy="1695872"/>
      </dsp:txXfrm>
    </dsp:sp>
    <dsp:sp modelId="{487AFD51-FF80-4B0D-9198-F4FA1A4BCA94}">
      <dsp:nvSpPr>
        <dsp:cNvPr id="0" name=""/>
        <dsp:cNvSpPr/>
      </dsp:nvSpPr>
      <dsp:spPr>
        <a:xfrm>
          <a:off x="4833281" y="1708578"/>
          <a:ext cx="4239681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3700" kern="1200" dirty="0" smtClean="0">
              <a:latin typeface="+mj-lt"/>
            </a:rPr>
            <a:t>Душа компании</a:t>
          </a:r>
          <a:endParaRPr lang="ru-RU" sz="3700" kern="1200" dirty="0">
            <a:latin typeface="+mj-lt"/>
          </a:endParaRPr>
        </a:p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3700" kern="1200" dirty="0" smtClean="0">
              <a:latin typeface="+mj-lt"/>
            </a:rPr>
            <a:t>Программист</a:t>
          </a:r>
          <a:endParaRPr lang="ru-RU" sz="3700" kern="1200" dirty="0">
            <a:latin typeface="+mj-lt"/>
          </a:endParaRPr>
        </a:p>
        <a:p>
          <a:pPr marL="0" lvl="1" indent="0" algn="l" defTabSz="16446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3700" kern="1200" dirty="0" smtClean="0">
              <a:latin typeface="+mj-lt"/>
            </a:rPr>
            <a:t>Руководитель</a:t>
          </a:r>
          <a:endParaRPr lang="ru-RU" sz="3700" kern="1200" dirty="0">
            <a:latin typeface="+mj-lt"/>
          </a:endParaRPr>
        </a:p>
      </dsp:txBody>
      <dsp:txXfrm>
        <a:off x="4833281" y="1708578"/>
        <a:ext cx="4239681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4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205982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6" y="3305180"/>
            <a:ext cx="7772400" cy="1021557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4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2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6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7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05" indent="0">
              <a:buNone/>
              <a:defRPr sz="2100" b="1"/>
            </a:lvl2pPr>
            <a:lvl3pPr marL="950811" indent="0">
              <a:buNone/>
              <a:defRPr sz="1900" b="1"/>
            </a:lvl3pPr>
            <a:lvl4pPr marL="1426215" indent="0">
              <a:buNone/>
              <a:defRPr sz="1700" b="1"/>
            </a:lvl4pPr>
            <a:lvl5pPr marL="1901620" indent="0">
              <a:buNone/>
              <a:defRPr sz="1700" b="1"/>
            </a:lvl5pPr>
            <a:lvl6pPr marL="2377026" indent="0">
              <a:buNone/>
              <a:defRPr sz="1700" b="1"/>
            </a:lvl6pPr>
            <a:lvl7pPr marL="2852430" indent="0">
              <a:buNone/>
              <a:defRPr sz="1700" b="1"/>
            </a:lvl7pPr>
            <a:lvl8pPr marL="3327835" indent="0">
              <a:buNone/>
              <a:defRPr sz="1700" b="1"/>
            </a:lvl8pPr>
            <a:lvl9pPr marL="3803240" indent="0">
              <a:buNone/>
              <a:defRPr sz="17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5" cy="8715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2"/>
            <a:ext cx="5111749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05" indent="0">
              <a:buNone/>
              <a:defRPr sz="2900"/>
            </a:lvl2pPr>
            <a:lvl3pPr marL="950811" indent="0">
              <a:buNone/>
              <a:defRPr sz="2500"/>
            </a:lvl3pPr>
            <a:lvl4pPr marL="1426215" indent="0">
              <a:buNone/>
              <a:defRPr sz="2100"/>
            </a:lvl4pPr>
            <a:lvl5pPr marL="1901620" indent="0">
              <a:buNone/>
              <a:defRPr sz="2100"/>
            </a:lvl5pPr>
            <a:lvl6pPr marL="2377026" indent="0">
              <a:buNone/>
              <a:defRPr sz="2100"/>
            </a:lvl6pPr>
            <a:lvl7pPr marL="2852430" indent="0">
              <a:buNone/>
              <a:defRPr sz="2100"/>
            </a:lvl7pPr>
            <a:lvl8pPr marL="3327835" indent="0">
              <a:buNone/>
              <a:defRPr sz="2100"/>
            </a:lvl8pPr>
            <a:lvl9pPr marL="3803240" indent="0">
              <a:buNone/>
              <a:defRPr sz="21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75405" indent="0">
              <a:buNone/>
              <a:defRPr sz="1300"/>
            </a:lvl2pPr>
            <a:lvl3pPr marL="950811" indent="0">
              <a:buNone/>
              <a:defRPr sz="1100"/>
            </a:lvl3pPr>
            <a:lvl4pPr marL="1426215" indent="0">
              <a:buNone/>
              <a:defRPr sz="1000"/>
            </a:lvl4pPr>
            <a:lvl5pPr marL="1901620" indent="0">
              <a:buNone/>
              <a:defRPr sz="1000"/>
            </a:lvl5pPr>
            <a:lvl6pPr marL="2377026" indent="0">
              <a:buNone/>
              <a:defRPr sz="1000"/>
            </a:lvl6pPr>
            <a:lvl7pPr marL="2852430" indent="0">
              <a:buNone/>
              <a:defRPr sz="1000"/>
            </a:lvl7pPr>
            <a:lvl8pPr marL="3327835" indent="0">
              <a:buNone/>
              <a:defRPr sz="1000"/>
            </a:lvl8pPr>
            <a:lvl9pPr marL="380324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5082" tIns="47540" rIns="95082" bIns="4754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5082" tIns="47540" rIns="95082" bIns="4754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5082" tIns="47540" rIns="95082" bIns="4754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50811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554" indent="-356554" algn="l" defTabSz="95081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2533" indent="-297128" algn="l" defTabSz="95081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51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3918" indent="-237702" algn="l" defTabSz="95081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22" indent="-237702" algn="l" defTabSz="950811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472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13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538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40943" indent="-237702" algn="l" defTabSz="9508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0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11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21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62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026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43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7835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240" algn="l" defTabSz="9508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98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en-US" sz="4500" dirty="0" err="1" smtClean="0"/>
              <a:t>AImage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498" y="663538"/>
            <a:ext cx="9073008" cy="442849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Проект студентов 1 курса</a:t>
            </a:r>
          </a:p>
          <a:p>
            <a:pPr>
              <a:spcBef>
                <a:spcPts val="0"/>
              </a:spcBef>
            </a:pPr>
            <a:r>
              <a:rPr lang="ru-RU" sz="3300" dirty="0" err="1" smtClean="0">
                <a:solidFill>
                  <a:schemeClr val="tx1"/>
                </a:solidFill>
                <a:latin typeface="+mj-lt"/>
              </a:rPr>
              <a:t>Логачёва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 Павла Александровича</a:t>
            </a:r>
          </a:p>
          <a:p>
            <a:pPr>
              <a:spcBef>
                <a:spcPts val="0"/>
              </a:spcBef>
            </a:pP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Нестерова Максима Максимовича</a:t>
            </a:r>
          </a:p>
          <a:p>
            <a:pPr>
              <a:spcBef>
                <a:spcPts val="0"/>
              </a:spcBef>
            </a:pPr>
            <a:endParaRPr lang="ru-RU" sz="3300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ru-RU" sz="3300" dirty="0">
                <a:solidFill>
                  <a:schemeClr val="tx1"/>
                </a:solidFill>
                <a:latin typeface="+mj-lt"/>
              </a:rPr>
              <a:t>н</a:t>
            </a:r>
            <a:r>
              <a:rPr lang="ru-RU" sz="3300" dirty="0" smtClean="0">
                <a:solidFill>
                  <a:schemeClr val="tx1"/>
                </a:solidFill>
                <a:latin typeface="+mj-lt"/>
              </a:rPr>
              <a:t>аправление  подготовки 02.03.02 Фундаментальная информатика и информационные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3744472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12068"/>
          </a:xfrm>
        </p:spPr>
        <p:txBody>
          <a:bodyPr anchor="ctr">
            <a:normAutofit/>
          </a:bodyPr>
          <a:lstStyle/>
          <a:p>
            <a:r>
              <a:rPr lang="ru-RU" sz="4500" dirty="0" smtClean="0"/>
              <a:t>Актуальность:</a:t>
            </a:r>
            <a:endParaRPr lang="ru-RU" sz="4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63538"/>
            <a:ext cx="9073008" cy="4428492"/>
          </a:xfrm>
        </p:spPr>
        <p:txBody>
          <a:bodyPr>
            <a:no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>
                <a:latin typeface="+mj-lt"/>
              </a:rPr>
              <a:t>Технология распознавания образов – одна из самых популярных задач для </a:t>
            </a:r>
            <a:r>
              <a:rPr lang="ru-RU" sz="2700" dirty="0" err="1" smtClean="0">
                <a:latin typeface="+mj-lt"/>
              </a:rPr>
              <a:t>нейросетей</a:t>
            </a:r>
            <a:r>
              <a:rPr lang="ru-RU" sz="2700" dirty="0" smtClean="0">
                <a:latin typeface="+mj-lt"/>
              </a:rPr>
              <a:t>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en-US" sz="2700" dirty="0" smtClean="0">
                <a:latin typeface="+mj-lt"/>
              </a:rPr>
              <a:t>Python </a:t>
            </a:r>
            <a:r>
              <a:rPr lang="ru-RU" sz="2700" dirty="0" smtClean="0">
                <a:latin typeface="+mj-lt"/>
              </a:rPr>
              <a:t>является ключевым языком программирования в области ИИ и машинного обучения.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>
                <a:latin typeface="+mj-lt"/>
              </a:rPr>
              <a:t>Веб-разработка учит подбирать материал, структурировать информацию и размещать её на странице.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>
                <a:latin typeface="+mj-lt"/>
              </a:rPr>
              <a:t>Групповой проект помогает научиться сотрудничать с другими людьми –  это очень важно, ведь работа в команде более эффективна и глобальна, чем одиночная.</a:t>
            </a:r>
          </a:p>
        </p:txBody>
      </p:sp>
    </p:spTree>
    <p:extLst>
      <p:ext uri="{BB962C8B-B14F-4D97-AF65-F5344CB8AC3E}">
        <p14:creationId xmlns:p14="http://schemas.microsoft.com/office/powerpoint/2010/main" val="342302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vchess.ru/wp-content/uploads/4/a/b/4ab3939412ef21ccad761a8ab492e5ef.jpe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000" y="51470"/>
            <a:ext cx="35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1.tenchat.ru/static/vbc-gostinder/2023-04-03/compressed/f21da28e-dcb6-4069-9cc7-15aa80f8de0b.jpe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"/>
          <a:stretch/>
        </p:blipFill>
        <p:spPr bwMode="auto">
          <a:xfrm>
            <a:off x="35496" y="51470"/>
            <a:ext cx="536450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1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492031"/>
              </p:ext>
            </p:extLst>
          </p:nvPr>
        </p:nvGraphicFramePr>
        <p:xfrm>
          <a:off x="35496" y="735546"/>
          <a:ext cx="9073008" cy="435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96" y="51470"/>
            <a:ext cx="9073008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500" dirty="0" smtClean="0">
                <a:latin typeface="+mj-lt"/>
              </a:rPr>
              <a:t>Почему сайт?</a:t>
            </a:r>
            <a:endParaRPr lang="ru-RU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001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12068"/>
          </a:xfrm>
        </p:spPr>
        <p:txBody>
          <a:bodyPr anchor="ctr">
            <a:noAutofit/>
          </a:bodyPr>
          <a:lstStyle/>
          <a:p>
            <a:r>
              <a:rPr lang="ru-RU" sz="4300" dirty="0" smtClean="0"/>
              <a:t>Основные этапы разработки проекта:</a:t>
            </a:r>
            <a:endParaRPr lang="ru-RU" sz="43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38"/>
            <a:ext cx="9144000" cy="44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7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7" y="51471"/>
            <a:ext cx="9073007" cy="468051"/>
          </a:xfrm>
        </p:spPr>
        <p:txBody>
          <a:bodyPr anchor="ctr">
            <a:noAutofit/>
          </a:bodyPr>
          <a:lstStyle/>
          <a:p>
            <a:r>
              <a:rPr lang="ru-RU" sz="3300" dirty="0" smtClean="0"/>
              <a:t>Постановка первоначальных задач и требований:</a:t>
            </a:r>
            <a:endParaRPr lang="ru-RU" sz="3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519522"/>
            <a:ext cx="9073008" cy="4572507"/>
          </a:xfrm>
        </p:spPr>
        <p:txBody>
          <a:bodyPr>
            <a:noAutofit/>
          </a:bodyPr>
          <a:lstStyle/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Задача: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Собрать и проанализировать информацию по данной области разработки. Понять: что и как делается.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Создать интернет-сайт, который распознаёт и выделяет различные объекты на предоставляемом изображении, а также типизирует изображение по найденным объектам.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Предоставить доклад по выполненной работе в виде презентации и успешно защитить его.</a:t>
            </a:r>
            <a:endParaRPr lang="ru-RU" sz="1700" dirty="0" smtClean="0">
              <a:latin typeface="+mj-lt"/>
            </a:endParaRP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Функции сайта: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Принимает изображение или несколько изображений.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По созданной путём обучения </a:t>
            </a:r>
            <a:r>
              <a:rPr lang="ru-RU" sz="1700" dirty="0" err="1" smtClean="0">
                <a:latin typeface="+mj-lt"/>
              </a:rPr>
              <a:t>нейросети</a:t>
            </a:r>
            <a:r>
              <a:rPr lang="ru-RU" sz="1700" dirty="0" smtClean="0">
                <a:latin typeface="+mj-lt"/>
              </a:rPr>
              <a:t> модели распознаёт объекты.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Создаёт копию изображения с выделенными объектами или сортирует изображения по найденным на них объектам.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Используемые технологии:</a:t>
            </a: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Язык программирования </a:t>
            </a:r>
            <a:r>
              <a:rPr lang="en-US" sz="1700" dirty="0" smtClean="0">
                <a:latin typeface="+mj-lt"/>
              </a:rPr>
              <a:t>Python</a:t>
            </a:r>
            <a:r>
              <a:rPr lang="ru-RU" sz="1700" dirty="0" smtClean="0">
                <a:latin typeface="+mj-lt"/>
              </a:rPr>
              <a:t> 3.10</a:t>
            </a:r>
            <a:r>
              <a:rPr lang="en-US" sz="1700" dirty="0" smtClean="0">
                <a:latin typeface="+mj-lt"/>
              </a:rPr>
              <a:t>.</a:t>
            </a:r>
            <a:endParaRPr lang="ru-RU" sz="1700" dirty="0" smtClean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ru-RU" sz="1700" dirty="0" smtClean="0">
                <a:latin typeface="+mj-lt"/>
              </a:rPr>
              <a:t>Библиотеки </a:t>
            </a:r>
            <a:r>
              <a:rPr lang="en-US" sz="1700" dirty="0" err="1" smtClean="0">
                <a:latin typeface="+mj-lt"/>
              </a:rPr>
              <a:t>Tensorflow</a:t>
            </a:r>
            <a:r>
              <a:rPr lang="en-US" sz="1700" dirty="0" smtClean="0">
                <a:latin typeface="+mj-lt"/>
              </a:rPr>
              <a:t> </a:t>
            </a:r>
            <a:r>
              <a:rPr lang="ru-RU" sz="1700" dirty="0" smtClean="0">
                <a:latin typeface="+mj-lt"/>
              </a:rPr>
              <a:t>и </a:t>
            </a:r>
            <a:r>
              <a:rPr lang="en-US" sz="1700" dirty="0" err="1" smtClean="0">
                <a:latin typeface="+mj-lt"/>
              </a:rPr>
              <a:t>OpenCV</a:t>
            </a:r>
            <a:r>
              <a:rPr lang="en-US" sz="1700" dirty="0" smtClean="0">
                <a:latin typeface="+mj-lt"/>
              </a:rPr>
              <a:t>.</a:t>
            </a:r>
            <a:endParaRPr lang="ru-RU" sz="1700" dirty="0" smtClean="0">
              <a:latin typeface="+mj-lt"/>
            </a:endParaRPr>
          </a:p>
          <a:p>
            <a:pPr marL="540000" lvl="1" indent="-360000"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+mj-lt"/>
              </a:rPr>
              <a:t>JavaScript</a:t>
            </a:r>
            <a:r>
              <a:rPr lang="ru-RU" sz="1700" dirty="0">
                <a:latin typeface="+mj-lt"/>
              </a:rPr>
              <a:t>, </a:t>
            </a:r>
            <a:r>
              <a:rPr lang="en-US" sz="1700" dirty="0">
                <a:latin typeface="+mj-lt"/>
              </a:rPr>
              <a:t>HTML</a:t>
            </a:r>
            <a:r>
              <a:rPr lang="ru-RU" sz="1700" dirty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CSS</a:t>
            </a:r>
            <a:r>
              <a:rPr lang="en-US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Figma</a:t>
            </a:r>
            <a:r>
              <a:rPr lang="ru-RU" sz="1700" dirty="0" smtClean="0">
                <a:latin typeface="+mj-lt"/>
              </a:rPr>
              <a:t>, </a:t>
            </a:r>
            <a:r>
              <a:rPr lang="en-US" sz="1700" dirty="0" err="1" smtClean="0">
                <a:latin typeface="+mj-lt"/>
              </a:rPr>
              <a:t>PyCharm</a:t>
            </a:r>
            <a:r>
              <a:rPr lang="ru-RU" sz="1700" dirty="0" smtClean="0">
                <a:latin typeface="+mj-lt"/>
              </a:rPr>
              <a:t>.</a:t>
            </a:r>
            <a:endParaRPr lang="en-US" sz="17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670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87474"/>
            <a:ext cx="9047576" cy="612068"/>
          </a:xfrm>
        </p:spPr>
        <p:txBody>
          <a:bodyPr anchor="ctr">
            <a:noAutofit/>
          </a:bodyPr>
          <a:lstStyle/>
          <a:p>
            <a:pPr algn="l"/>
            <a:r>
              <a:rPr lang="ru-RU" sz="4500" dirty="0" smtClean="0"/>
              <a:t>Структура проекта:</a:t>
            </a:r>
            <a:endParaRPr lang="ru-RU" sz="45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63538"/>
            <a:ext cx="9073008" cy="44284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+mj-lt"/>
              </a:rPr>
              <a:t>Основные идеи: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600" dirty="0" smtClean="0">
                <a:latin typeface="+mj-lt"/>
              </a:rPr>
              <a:t>Интерфейс должен представлять из себя сайт с  понятным для каждого пользователя управлением.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600" dirty="0" smtClean="0">
                <a:latin typeface="+mj-lt"/>
              </a:rPr>
              <a:t>Возможность выбора задачи и переход на подходящую для неё страницу с диалоговым окном.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600" dirty="0" smtClean="0">
                <a:latin typeface="+mj-lt"/>
              </a:rPr>
              <a:t>Ввод принимает изображение или несколько изображений.</a:t>
            </a:r>
          </a:p>
          <a:p>
            <a:pPr marL="360000" indent="-360000">
              <a:spcBef>
                <a:spcPts val="0"/>
              </a:spcBef>
              <a:buFont typeface="+mj-lt"/>
              <a:buAutoNum type="arabicPeriod"/>
            </a:pPr>
            <a:r>
              <a:rPr lang="ru-RU" sz="2600" dirty="0" smtClean="0">
                <a:latin typeface="+mj-lt"/>
              </a:rPr>
              <a:t>В зависимости от выбранной задачи или создаёт новое изображение с выделением распознанных объектов, или создаёт 2 или более раздела с отсортированными изображениями с возможностью просмотра и редакции разделов.</a:t>
            </a:r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321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96" y="51470"/>
            <a:ext cx="9073008" cy="612068"/>
          </a:xfrm>
        </p:spPr>
        <p:txBody>
          <a:bodyPr>
            <a:normAutofit/>
          </a:bodyPr>
          <a:lstStyle/>
          <a:p>
            <a:r>
              <a:rPr lang="ru-RU" sz="4500" dirty="0" smtClean="0"/>
              <a:t>Создатели проекта:</a:t>
            </a:r>
            <a:endParaRPr lang="ru-RU" sz="4500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491050022"/>
              </p:ext>
            </p:extLst>
          </p:nvPr>
        </p:nvGraphicFramePr>
        <p:xfrm>
          <a:off x="35496" y="735546"/>
          <a:ext cx="9073008" cy="435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3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293</Words>
  <Application>Microsoft Office PowerPoint</Application>
  <PresentationFormat>Экран (16:9)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AImage</vt:lpstr>
      <vt:lpstr>Актуальность:</vt:lpstr>
      <vt:lpstr>Презентация PowerPoint</vt:lpstr>
      <vt:lpstr>Презентация PowerPoint</vt:lpstr>
      <vt:lpstr>Основные этапы разработки проекта:</vt:lpstr>
      <vt:lpstr>Постановка первоначальных задач и требований:</vt:lpstr>
      <vt:lpstr>Структура проекта:</vt:lpstr>
      <vt:lpstr>Создатели проекта: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AImage</dc:title>
  <dc:creator>Maxim</dc:creator>
  <cp:lastModifiedBy>Maxim</cp:lastModifiedBy>
  <cp:revision>37</cp:revision>
  <dcterms:created xsi:type="dcterms:W3CDTF">2023-12-12T11:50:58Z</dcterms:created>
  <dcterms:modified xsi:type="dcterms:W3CDTF">2023-12-18T14:36:22Z</dcterms:modified>
</cp:coreProperties>
</file>