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5" r:id="rId7"/>
    <p:sldId id="259" r:id="rId8"/>
    <p:sldId id="260" r:id="rId9"/>
    <p:sldId id="266" r:id="rId10"/>
    <p:sldId id="261" r:id="rId11"/>
    <p:sldId id="263" r:id="rId12"/>
    <p:sldId id="262" r:id="rId13"/>
    <p:sldId id="25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7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10.05.2021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5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5948022" y="5685053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673" y="1382286"/>
            <a:ext cx="71766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Разработка ПО для</a:t>
            </a:r>
          </a:p>
          <a:p>
            <a:pPr algn="ctr"/>
            <a: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расширения полномочий доверенных веб-страниц</a:t>
            </a:r>
          </a:p>
          <a:p>
            <a:pPr algn="ctr"/>
            <a:endParaRPr lang="ru-RU" sz="3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Выполнил:</a:t>
            </a:r>
          </a:p>
          <a:p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Студент группы ПИ17-1</a:t>
            </a:r>
          </a:p>
          <a:p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Носко Максим Михайлович</a:t>
            </a:r>
          </a:p>
          <a:p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Научный руководитель:</a:t>
            </a:r>
          </a:p>
          <a:p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к.э.н., доцент</a:t>
            </a:r>
          </a:p>
          <a:p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Коротеев Михаил Викторович</a:t>
            </a:r>
          </a:p>
          <a:p>
            <a:endParaRPr lang="ru-RU" sz="1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ctr"/>
            <a:r>
              <a:rPr lang="ru-RU" sz="1600" b="1" dirty="0">
                <a:solidFill>
                  <a:schemeClr val="bg1"/>
                </a:solidFill>
                <a:latin typeface="Book Antiqua" panose="02040602050305030304" pitchFamily="18" charset="0"/>
              </a:rPr>
              <a:t>Москва, 2021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84909"/>
            <a:ext cx="2996119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1705" y="577334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77509B-6F71-4C2F-8D19-1B5782F811A3}"/>
              </a:ext>
            </a:extLst>
          </p:cNvPr>
          <p:cNvSpPr txBox="1"/>
          <p:nvPr/>
        </p:nvSpPr>
        <p:spPr>
          <a:xfrm>
            <a:off x="685800" y="1343891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Было разработано ПО для расширения полномочий доверенных веб-страниц;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Разработанное ПО позволяет определять уровень доверия к веб-приложению;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Разработанное ПО позволяет доверенному приложению использовать расширенные полномочия для работы с устройством;</a:t>
            </a:r>
          </a:p>
        </p:txBody>
      </p:sp>
    </p:spTree>
    <p:extLst>
      <p:ext uri="{BB962C8B-B14F-4D97-AF65-F5344CB8AC3E}">
        <p14:creationId xmlns:p14="http://schemas.microsoft.com/office/powerpoint/2010/main" val="383911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3793787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784" y="577334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АКТУАЛЬНОСТЬ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343891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Актуальность работы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 обусловлена отсутствием готовых программных решений, позволяющих веб-странице взаимодействовать с устройством пользователя, а также управлять им, при наличии подтверждения доверия к её содержимому. Актуальность также подтверждается наличием тенденции к расширению полномочий веб-страниц в ведущих браузерах.</a:t>
            </a:r>
          </a:p>
        </p:txBody>
      </p:sp>
      <p:graphicFrame>
        <p:nvGraphicFramePr>
          <p:cNvPr id="19" name="Таблица 2">
            <a:extLst>
              <a:ext uri="{FF2B5EF4-FFF2-40B4-BE49-F238E27FC236}">
                <a16:creationId xmlns:a16="http://schemas.microsoft.com/office/drawing/2014/main" id="{8A739D97-577A-4722-818A-4891EE72B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38366"/>
              </p:ext>
            </p:extLst>
          </p:nvPr>
        </p:nvGraphicFramePr>
        <p:xfrm>
          <a:off x="770784" y="3147979"/>
          <a:ext cx="7687416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790">
                  <a:extLst>
                    <a:ext uri="{9D8B030D-6E8A-4147-A177-3AD203B41FA5}">
                      <a16:colId xmlns:a16="http://schemas.microsoft.com/office/drawing/2014/main" val="3419875939"/>
                    </a:ext>
                  </a:extLst>
                </a:gridCol>
                <a:gridCol w="2294057">
                  <a:extLst>
                    <a:ext uri="{9D8B030D-6E8A-4147-A177-3AD203B41FA5}">
                      <a16:colId xmlns:a16="http://schemas.microsoft.com/office/drawing/2014/main" val="1848540404"/>
                    </a:ext>
                  </a:extLst>
                </a:gridCol>
                <a:gridCol w="3148569">
                  <a:extLst>
                    <a:ext uri="{9D8B030D-6E8A-4147-A177-3AD203B41FA5}">
                      <a16:colId xmlns:a16="http://schemas.microsoft.com/office/drawing/2014/main" val="4103555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Веб-приложения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Нативные приложения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7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Всегда актуальная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ook Antiqua" panose="02040602050305030304" pitchFamily="18" charset="0"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ook Antiqua" panose="02040602050305030304" pitchFamily="18" charset="0"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65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Не требуется установка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ook Antiqua" panose="02040602050305030304" pitchFamily="18" charset="0"/>
                        </a:rPr>
                        <a:t>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ook Antiqua" panose="02040602050305030304" pitchFamily="18" charset="0"/>
                        </a:rPr>
                        <a:t>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0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Возможность работы с устройством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ook Antiqua" panose="02040602050305030304" pitchFamily="18" charset="0"/>
                        </a:rPr>
                        <a:t>Нет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Book Antiqua" panose="02040602050305030304" pitchFamily="18" charset="0"/>
                        </a:rPr>
                        <a:t>Да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60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1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/>
          <p:cNvSpPr/>
          <p:nvPr/>
        </p:nvSpPr>
        <p:spPr>
          <a:xfrm>
            <a:off x="0" y="484909"/>
            <a:ext cx="3793787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0784" y="577334"/>
            <a:ext cx="277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ЦЕЛИ И ЗАДАЧИ ВКР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343891"/>
            <a:ext cx="7772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Объект исследования: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взаимодействие доверенных веб-страниц с устройством.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Цель работы: 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разработка программного обеспечения для расширения полномочий веб-страниц и для определения уровня доверия к их содержимому.</a:t>
            </a:r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endParaRPr lang="ru-RU" sz="1600" b="1" dirty="0">
              <a:solidFill>
                <a:schemeClr val="tx1">
                  <a:lumMod val="50000"/>
                  <a:lumOff val="50000"/>
                </a:schemeClr>
              </a:solidFill>
              <a:latin typeface="Book Antiqua" panose="02040602050305030304" pitchFamily="18" charset="0"/>
            </a:endParaRPr>
          </a:p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Задачи: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Исследование взаимодействия веб-страниц с устройством пользователя;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Исследование возможности и способов расширения полномочий веб-страниц;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Исследование возможности и способов определения уровня доверия к содержимому веб-страницы;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	</a:t>
            </a: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Разработка программного обеспечения для определения уровня доверия к содержимому веб-страницы;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Разработка программного обеспечения для расширения полномочий доверенных веб-страниц;</a:t>
            </a:r>
          </a:p>
        </p:txBody>
      </p:sp>
    </p:spTree>
    <p:extLst>
      <p:ext uri="{BB962C8B-B14F-4D97-AF65-F5344CB8AC3E}">
        <p14:creationId xmlns:p14="http://schemas.microsoft.com/office/powerpoint/2010/main" val="122004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9FA420EB-DAFA-4B2E-9B93-F2CE331255F4}"/>
              </a:ext>
            </a:extLst>
          </p:cNvPr>
          <p:cNvSpPr/>
          <p:nvPr/>
        </p:nvSpPr>
        <p:spPr>
          <a:xfrm>
            <a:off x="0" y="484909"/>
            <a:ext cx="4636851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96FC6D-BCEF-4026-9FB6-C46F85C007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9B651F-AC54-40AE-BD43-7D66FC7DC52D}"/>
              </a:ext>
            </a:extLst>
          </p:cNvPr>
          <p:cNvSpPr txBox="1"/>
          <p:nvPr/>
        </p:nvSpPr>
        <p:spPr>
          <a:xfrm>
            <a:off x="342767" y="577334"/>
            <a:ext cx="409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ИСПОЛЬЗУЕМЫЕ ТЕХНОЛОГИИ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E5BA416-5414-42F7-8CA6-31AD23F6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21" y="1681660"/>
            <a:ext cx="1013196" cy="101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Иконка «HTML 5» — скачай бесплатно PNG и векторе">
            <a:extLst>
              <a:ext uri="{FF2B5EF4-FFF2-40B4-BE49-F238E27FC236}">
                <a16:creationId xmlns:a16="http://schemas.microsoft.com/office/drawing/2014/main" id="{5C3D7EC9-BC71-4CF2-8DDB-8FB48378E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21" y="2737303"/>
            <a:ext cx="1013196" cy="101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в MongoDB, оригинал, словесный, логотип бесплатно значок из Devicon">
            <a:extLst>
              <a:ext uri="{FF2B5EF4-FFF2-40B4-BE49-F238E27FC236}">
                <a16:creationId xmlns:a16="http://schemas.microsoft.com/office/drawing/2014/main" id="{1B940695-65B4-482D-B274-DF7510B6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26" y="3346903"/>
            <a:ext cx="1013196" cy="101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step – JetBrains Academy">
            <a:extLst>
              <a:ext uri="{FF2B5EF4-FFF2-40B4-BE49-F238E27FC236}">
                <a16:creationId xmlns:a16="http://schemas.microsoft.com/office/drawing/2014/main" id="{B6823D9A-1AD9-4F08-9D79-77DA18805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21" y="3792946"/>
            <a:ext cx="1013196" cy="100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Работа с URL в JavaScript - AlexdevAlexdev">
            <a:extLst>
              <a:ext uri="{FF2B5EF4-FFF2-40B4-BE49-F238E27FC236}">
                <a16:creationId xmlns:a16="http://schemas.microsoft.com/office/drawing/2014/main" id="{E74CCCE8-B931-49CF-ACCA-33FC25304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21" y="4891788"/>
            <a:ext cx="1013196" cy="101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thon 3.9.5 для Windows - Скачать">
            <a:extLst>
              <a:ext uri="{FF2B5EF4-FFF2-40B4-BE49-F238E27FC236}">
                <a16:creationId xmlns:a16="http://schemas.microsoft.com/office/drawing/2014/main" id="{9E1FDC1F-39BC-4EFE-89C5-61E53FC7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26" y="2291260"/>
            <a:ext cx="1013196" cy="101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lask Training Courses">
            <a:extLst>
              <a:ext uri="{FF2B5EF4-FFF2-40B4-BE49-F238E27FC236}">
                <a16:creationId xmlns:a16="http://schemas.microsoft.com/office/drawing/2014/main" id="{D8A02894-C95F-40C7-858A-E60F97BFC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74" y="4399759"/>
            <a:ext cx="768848" cy="101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4A1C3-18E2-468C-873F-BFC8B257C0B8}"/>
              </a:ext>
            </a:extLst>
          </p:cNvPr>
          <p:cNvSpPr txBox="1"/>
          <p:nvPr/>
        </p:nvSpPr>
        <p:spPr>
          <a:xfrm>
            <a:off x="2217907" y="2003592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A4F8A-8102-4452-A901-3896A9FDEA53}"/>
              </a:ext>
            </a:extLst>
          </p:cNvPr>
          <p:cNvSpPr txBox="1"/>
          <p:nvPr/>
        </p:nvSpPr>
        <p:spPr>
          <a:xfrm>
            <a:off x="2318425" y="30592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513B3-5495-4A8B-B929-52101A2BCF44}"/>
              </a:ext>
            </a:extLst>
          </p:cNvPr>
          <p:cNvSpPr txBox="1"/>
          <p:nvPr/>
        </p:nvSpPr>
        <p:spPr>
          <a:xfrm>
            <a:off x="2318425" y="4085097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6838C-867B-480E-BDEB-EBF81694CF8F}"/>
              </a:ext>
            </a:extLst>
          </p:cNvPr>
          <p:cNvSpPr txBox="1"/>
          <p:nvPr/>
        </p:nvSpPr>
        <p:spPr>
          <a:xfrm>
            <a:off x="2318425" y="5200750"/>
            <a:ext cx="111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706347-DC60-4CE5-9FE3-286621E8B832}"/>
              </a:ext>
            </a:extLst>
          </p:cNvPr>
          <p:cNvSpPr txBox="1"/>
          <p:nvPr/>
        </p:nvSpPr>
        <p:spPr>
          <a:xfrm>
            <a:off x="6494835" y="2619372"/>
            <a:ext cx="85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2BF6A-F221-49B0-9B1E-C7C29FDB5039}"/>
              </a:ext>
            </a:extLst>
          </p:cNvPr>
          <p:cNvSpPr txBox="1"/>
          <p:nvPr/>
        </p:nvSpPr>
        <p:spPr>
          <a:xfrm>
            <a:off x="6494834" y="3668835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13CC0-B314-499A-868F-347526B1E501}"/>
              </a:ext>
            </a:extLst>
          </p:cNvPr>
          <p:cNvSpPr txBox="1"/>
          <p:nvPr/>
        </p:nvSpPr>
        <p:spPr>
          <a:xfrm>
            <a:off x="6494834" y="472391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9B833E77-F5EB-4EB9-B5E8-8533F8C69C96}"/>
              </a:ext>
            </a:extLst>
          </p:cNvPr>
          <p:cNvSpPr/>
          <p:nvPr/>
        </p:nvSpPr>
        <p:spPr>
          <a:xfrm>
            <a:off x="0" y="484909"/>
            <a:ext cx="3793787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1E1865-B179-4D65-8CCB-8FFC252466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4A10CA-A54C-4335-9E4A-96DFCBB680D5}"/>
              </a:ext>
            </a:extLst>
          </p:cNvPr>
          <p:cNvSpPr txBox="1"/>
          <p:nvPr/>
        </p:nvSpPr>
        <p:spPr>
          <a:xfrm>
            <a:off x="770784" y="577334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ПРИНЦИП РАБОТЫ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15FD5D-C633-4D0A-AFD7-A87A9161E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798" y="1987938"/>
            <a:ext cx="7100403" cy="288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86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D4FAFEA2-69FD-4E30-8702-D9A45E592858}"/>
              </a:ext>
            </a:extLst>
          </p:cNvPr>
          <p:cNvSpPr/>
          <p:nvPr/>
        </p:nvSpPr>
        <p:spPr>
          <a:xfrm>
            <a:off x="0" y="484909"/>
            <a:ext cx="3793787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FD7E66-1ADA-4A6C-86DB-F2C264585A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714229-DE58-4744-93C2-A56B6D7EE45D}"/>
              </a:ext>
            </a:extLst>
          </p:cNvPr>
          <p:cNvSpPr txBox="1"/>
          <p:nvPr/>
        </p:nvSpPr>
        <p:spPr>
          <a:xfrm>
            <a:off x="576231" y="577334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РАЗРАБОТАННОЕ ПО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5C08A-D515-4BA8-A649-D62146EF5A2B}"/>
              </a:ext>
            </a:extLst>
          </p:cNvPr>
          <p:cNvSpPr txBox="1"/>
          <p:nvPr/>
        </p:nvSpPr>
        <p:spPr>
          <a:xfrm>
            <a:off x="685800" y="1343891"/>
            <a:ext cx="777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Разработанная система расширения полномочий доверенных веб-страниц (далее – СРП) состоит из следующих компонентов: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Портал СРП – веб-приложение для управления списком доверенных приложений;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Клиент СРП – приложение для взаимодействия доверенных веб-страниц с устройством;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Сервер СРП – приложение для определения уровня доверия к веб-странице;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Клиентская библиотека СРП – библиотека для взаимодействия веб-страницы с Клиентом СРП;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Book Antiqua" panose="02040602050305030304" pitchFamily="18" charset="0"/>
              </a:rPr>
              <a:t>Серверная библиотека СРП – библиотека для взаимодействия сервера веб-приложения с Клиентской библиотекой СРП с целью подписи хеша инициируемой приложением команды.</a:t>
            </a:r>
          </a:p>
        </p:txBody>
      </p:sp>
    </p:spTree>
    <p:extLst>
      <p:ext uri="{BB962C8B-B14F-4D97-AF65-F5344CB8AC3E}">
        <p14:creationId xmlns:p14="http://schemas.microsoft.com/office/powerpoint/2010/main" val="107153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34E551A5-6C1D-4F80-9D4D-E1BB51D1B789}"/>
              </a:ext>
            </a:extLst>
          </p:cNvPr>
          <p:cNvSpPr/>
          <p:nvPr/>
        </p:nvSpPr>
        <p:spPr>
          <a:xfrm>
            <a:off x="0" y="484909"/>
            <a:ext cx="3039035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55F9CE-176C-4F99-9E0E-B9AA40BD4A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27ED08-9FF3-454D-95FD-7DC5298A3C21}"/>
              </a:ext>
            </a:extLst>
          </p:cNvPr>
          <p:cNvSpPr txBox="1"/>
          <p:nvPr/>
        </p:nvSpPr>
        <p:spPr>
          <a:xfrm>
            <a:off x="955059" y="57733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ПОРТАЛ СРП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59F676-F763-4C2D-9BA7-F4BA5A35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99" y="1737656"/>
            <a:ext cx="4191000" cy="23526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D55D20E-017C-4D20-A0CA-DE823FA846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14"/>
          <a:stretch/>
        </p:blipFill>
        <p:spPr bwMode="auto">
          <a:xfrm>
            <a:off x="4735951" y="1941606"/>
            <a:ext cx="4133850" cy="41540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844662A-4E6E-4ABB-98F0-FAC11EB89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48"/>
          <a:stretch/>
        </p:blipFill>
        <p:spPr bwMode="auto">
          <a:xfrm>
            <a:off x="1580377" y="4450657"/>
            <a:ext cx="1792246" cy="20101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79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96ADE34-38EE-4731-98AB-2CCB8F9D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7" y="1563215"/>
            <a:ext cx="53816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ятиугольник 3">
            <a:extLst>
              <a:ext uri="{FF2B5EF4-FFF2-40B4-BE49-F238E27FC236}">
                <a16:creationId xmlns:a16="http://schemas.microsoft.com/office/drawing/2014/main" id="{CC8C65DE-B7F6-44CE-BD3A-9972A6C8A2B6}"/>
              </a:ext>
            </a:extLst>
          </p:cNvPr>
          <p:cNvSpPr/>
          <p:nvPr/>
        </p:nvSpPr>
        <p:spPr>
          <a:xfrm>
            <a:off x="-1" y="484909"/>
            <a:ext cx="531778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FFEB73-7150-4627-A807-89623A4A12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8D07AD-82D6-4527-AC19-2A57A10DCC50}"/>
              </a:ext>
            </a:extLst>
          </p:cNvPr>
          <p:cNvSpPr txBox="1"/>
          <p:nvPr/>
        </p:nvSpPr>
        <p:spPr>
          <a:xfrm>
            <a:off x="161587" y="577334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ПРИМЕР ПРИЛОЖЕНИЯ: «БЛОКНОТ»</a:t>
            </a:r>
          </a:p>
        </p:txBody>
      </p:sp>
    </p:spTree>
    <p:extLst>
      <p:ext uri="{BB962C8B-B14F-4D97-AF65-F5344CB8AC3E}">
        <p14:creationId xmlns:p14="http://schemas.microsoft.com/office/powerpoint/2010/main" val="317818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3">
            <a:extLst>
              <a:ext uri="{FF2B5EF4-FFF2-40B4-BE49-F238E27FC236}">
                <a16:creationId xmlns:a16="http://schemas.microsoft.com/office/drawing/2014/main" id="{B5609DCE-BA1E-49C8-948A-416F2F3E2633}"/>
              </a:ext>
            </a:extLst>
          </p:cNvPr>
          <p:cNvSpPr/>
          <p:nvPr/>
        </p:nvSpPr>
        <p:spPr>
          <a:xfrm>
            <a:off x="-1" y="484909"/>
            <a:ext cx="531778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464CE1-F83B-4FEE-9324-16B0E96025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4EC2F9-9323-4D4F-8C5B-8BD64054473E}"/>
              </a:ext>
            </a:extLst>
          </p:cNvPr>
          <p:cNvSpPr txBox="1"/>
          <p:nvPr/>
        </p:nvSpPr>
        <p:spPr>
          <a:xfrm>
            <a:off x="161587" y="577334"/>
            <a:ext cx="506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ПРИМЕР ПРИЛОЖЕНИЯ: «ПРОВОДНИК»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850600-3538-470B-B1FB-B4EA45E5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2" y="1557337"/>
            <a:ext cx="58959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5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313</Words>
  <Application>Microsoft Office PowerPoint</Application>
  <PresentationFormat>Экран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Носко Максим Михайлович</cp:lastModifiedBy>
  <cp:revision>26</cp:revision>
  <dcterms:created xsi:type="dcterms:W3CDTF">2016-09-22T16:49:19Z</dcterms:created>
  <dcterms:modified xsi:type="dcterms:W3CDTF">2021-05-10T20:18:59Z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