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67" r:id="rId7"/>
    <p:sldId id="268" r:id="rId8"/>
    <p:sldId id="264" r:id="rId9"/>
    <p:sldId id="266" r:id="rId10"/>
    <p:sldId id="258" r:id="rId11"/>
    <p:sldId id="259" r:id="rId12"/>
    <p:sldId id="261" r:id="rId13"/>
    <p:sldId id="262" r:id="rId14"/>
    <p:sldId id="269" r:id="rId15"/>
    <p:sldId id="260" r:id="rId16"/>
    <p:sldId id="26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1080" y="-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5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4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43DF-42B7-4A75-B784-D6AB693B5A32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CF48-B177-4D62-946B-BA5D33DC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74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51925" y="3244334"/>
            <a:ext cx="588815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fontAlgn="base"/>
            <a:r>
              <a:rPr lang="ru-RU" sz="3600" b="1" i="0" dirty="0" smtClean="0">
                <a:solidFill>
                  <a:schemeClr val="bg1"/>
                </a:solidFill>
                <a:effectLst/>
                <a:latin typeface="+mj-lt"/>
              </a:rPr>
              <a:t>Автоматизация тестирования</a:t>
            </a:r>
            <a:endParaRPr lang="ru-RU" sz="36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38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Преимущества автоматизации 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тестирования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1449" y="1585950"/>
            <a:ext cx="105361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000000"/>
                </a:solidFill>
                <a:effectLst/>
              </a:rPr>
              <a:t>Повторяемость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 – все написанные тесты всегда будут выполняться однообразно, то есть исключен «человеческий фактор».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</a:rPr>
              <a:t>Тестировщик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 не пропустит тест по неосторожности и ничего не напутает в результатах.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i="0" dirty="0" smtClean="0">
                <a:solidFill>
                  <a:srgbClr val="000000"/>
                </a:solidFill>
                <a:effectLst/>
              </a:rPr>
              <a:t>Быстрое выполнение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– автоматизированному скрипту не нужно сверяться с инструкциями и документациями, это сильно экономит время выполнения.</a:t>
            </a: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r>
              <a:rPr lang="ru-RU" sz="2000" dirty="0"/>
              <a:t>Меньшие затраты на поддержку – когда автоматические скрипты уже написаны, на их поддержку и анализ результатов требуется, как правило, меньшее время чем на проведение того же объема тестирования вручную.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/>
              <a:t>Отчеты</a:t>
            </a:r>
            <a:r>
              <a:rPr lang="ru-RU" sz="2000" dirty="0"/>
              <a:t> – автоматически рассылаемые и сохраняемые отчеты о результатах тестирования.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/>
              <a:t>Выполнение без вмешательства </a:t>
            </a:r>
            <a:r>
              <a:rPr lang="ru-RU" sz="2000" dirty="0"/>
              <a:t>– во время выполнения тестов инженер-</a:t>
            </a:r>
            <a:r>
              <a:rPr lang="ru-RU" sz="2000" dirty="0" err="1"/>
              <a:t>тестировщик</a:t>
            </a:r>
            <a:r>
              <a:rPr lang="ru-RU" sz="2000" dirty="0"/>
              <a:t> может заниматься другими полезными делами, или тесты могут выполняться в нерабочее время (этот метод предпочтительнее, так как нагрузка на локальные сети ночью снижена).</a:t>
            </a:r>
          </a:p>
        </p:txBody>
      </p:sp>
    </p:spTree>
    <p:extLst>
      <p:ext uri="{BB962C8B-B14F-4D97-AF65-F5344CB8AC3E}">
        <p14:creationId xmlns:p14="http://schemas.microsoft.com/office/powerpoint/2010/main" val="83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Преимущества автоматизации 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тестирования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0833" y="1200313"/>
            <a:ext cx="10083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b="0" i="0" dirty="0" err="1" smtClean="0">
                <a:effectLst/>
              </a:rPr>
              <a:t>Автотесты</a:t>
            </a:r>
            <a:r>
              <a:rPr lang="ru-RU" sz="2000" b="0" i="0" dirty="0" smtClean="0">
                <a:effectLst/>
              </a:rPr>
              <a:t> работают быстрее, чем человек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b="0" i="0" dirty="0" err="1" smtClean="0">
                <a:effectLst/>
              </a:rPr>
              <a:t>Автотесты</a:t>
            </a:r>
            <a:r>
              <a:rPr lang="ru-RU" sz="2000" b="0" i="0" dirty="0" smtClean="0">
                <a:effectLst/>
              </a:rPr>
              <a:t> выполняются с большей точностью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Автоматизация тестирования позволяет повысить качество продукта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b="0" i="0" dirty="0" smtClean="0"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Автоматизация может использоваться практически во всех процессах тестирования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b="0" i="0" dirty="0" err="1" smtClean="0">
                <a:effectLst/>
              </a:rPr>
              <a:t>Автотесты</a:t>
            </a:r>
            <a:r>
              <a:rPr lang="ru-RU" sz="2000" b="0" i="0" dirty="0" smtClean="0">
                <a:effectLst/>
              </a:rPr>
              <a:t> могут выполняться ночью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3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Недостатки автоматизации тестирования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6118" y="1218265"/>
            <a:ext cx="10429103" cy="5016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000" b="1" dirty="0"/>
              <a:t>Повторяемость </a:t>
            </a:r>
            <a:r>
              <a:rPr lang="ru-RU" sz="2000" dirty="0"/>
              <a:t>– все написанные тесты всегда будут выполняться однообразно. Это одновременно является и недостатком, так как </a:t>
            </a:r>
            <a:r>
              <a:rPr lang="ru-RU" sz="2000" dirty="0" err="1"/>
              <a:t>тестировщик</a:t>
            </a:r>
            <a:r>
              <a:rPr lang="ru-RU" sz="2000" dirty="0"/>
              <a:t>, выполняя тест вручную, может обратить внимание на некоторые детали и, проведя несколько дополнительных операций, найти дефект. Скрипт этого сделать не может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Затраты </a:t>
            </a:r>
            <a:r>
              <a:rPr lang="ru-RU" sz="2000" b="1" dirty="0"/>
              <a:t>на поддержку </a:t>
            </a:r>
            <a:r>
              <a:rPr lang="ru-RU" sz="2000" dirty="0"/>
              <a:t>– несмотря на то, что в случае автоматизированных тестов они меньше, чем затраты на ручное тестирование того же функционала – они все же есть. Чем чаще изменяется приложение, тем они выше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000" b="1" dirty="0"/>
              <a:t>Большие затраты на разработку </a:t>
            </a:r>
            <a:r>
              <a:rPr lang="ru-RU" sz="2000" dirty="0"/>
              <a:t>– разработка автоматизированных тестов это сложный процесс, так как фактически идет разработка приложения, которое тестирует другое приложение. В сложных автоматизированных тестах также есть </a:t>
            </a:r>
            <a:r>
              <a:rPr lang="ru-RU" sz="2000" dirty="0" err="1"/>
              <a:t>фреймворки</a:t>
            </a:r>
            <a:r>
              <a:rPr lang="ru-RU" sz="2000" dirty="0"/>
              <a:t>, утилиты, библиотеки и прочее. Естественно, все это нужно тестировать и отлаживать, а это требует времени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62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Недостатки автоматизации тестирования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00216" y="871906"/>
            <a:ext cx="10322011" cy="45397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1900" dirty="0" smtClean="0"/>
              <a:t/>
            </a:r>
            <a:br>
              <a:rPr lang="ru-RU" sz="1900" dirty="0" smtClean="0"/>
            </a:br>
            <a:r>
              <a:rPr lang="ru-RU" sz="1900" b="1" dirty="0" smtClean="0"/>
              <a:t>Стоимость </a:t>
            </a:r>
            <a:r>
              <a:rPr lang="ru-RU" sz="1900" b="1" dirty="0"/>
              <a:t>инструмента для автоматизации </a:t>
            </a:r>
            <a:r>
              <a:rPr lang="ru-RU" sz="1900" dirty="0"/>
              <a:t>– в случае если используется лицензионное ПО, его стоимость может быть достаточно высока. Свободно распространяемые инструменты как правило отличаются более скромным функционалом и меньшим удобством работы</a:t>
            </a:r>
            <a:r>
              <a:rPr lang="ru-RU" sz="1900" dirty="0" smtClean="0"/>
              <a:t>.</a:t>
            </a:r>
            <a:endParaRPr lang="en-US" sz="19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1900" dirty="0" smtClean="0"/>
              <a:t/>
            </a:r>
            <a:br>
              <a:rPr lang="ru-RU" sz="1900" dirty="0" smtClean="0"/>
            </a:br>
            <a:r>
              <a:rPr lang="ru-RU" sz="1900" b="1" dirty="0" smtClean="0"/>
              <a:t>Пропуск </a:t>
            </a:r>
            <a:r>
              <a:rPr lang="ru-RU" sz="1900" b="1" dirty="0"/>
              <a:t>мелких ошибок </a:t>
            </a:r>
            <a:r>
              <a:rPr lang="ru-RU" sz="1900" dirty="0"/>
              <a:t>- автоматический скрипт может пропускать мелкие ошибки на проверку которых он не запрограммирован. Это могут быть неточности в позиционировании окон, ошибки в надписях, которые не проверяются, ошибки </a:t>
            </a:r>
            <a:r>
              <a:rPr lang="ru-RU" sz="1900" dirty="0" err="1"/>
              <a:t>контролов</a:t>
            </a:r>
            <a:r>
              <a:rPr lang="ru-RU" sz="1900" dirty="0"/>
              <a:t> и форм с которыми не осуществляется взаимодействие во время выполнения скрипта</a:t>
            </a:r>
            <a:r>
              <a:rPr lang="ru-RU" sz="1900" dirty="0" smtClean="0"/>
              <a:t>.</a:t>
            </a:r>
            <a:r>
              <a:rPr lang="en-US" sz="1900" dirty="0" smtClean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900" dirty="0" smtClean="0"/>
          </a:p>
          <a:p>
            <a:r>
              <a:rPr lang="ru-RU" sz="2000" b="1" dirty="0"/>
              <a:t>Ложная уверенность в </a:t>
            </a:r>
            <a:r>
              <a:rPr lang="ru-RU" sz="2000" b="1" dirty="0" smtClean="0"/>
              <a:t>качестве</a:t>
            </a:r>
            <a:r>
              <a:rPr lang="en-US" sz="2000" b="1" dirty="0" smtClean="0"/>
              <a:t>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ru-RU" sz="2000" dirty="0"/>
              <a:t>а</a:t>
            </a:r>
            <a:r>
              <a:rPr lang="ru-RU" sz="2000" dirty="0" smtClean="0"/>
              <a:t>втоматизированные </a:t>
            </a:r>
            <a:r>
              <a:rPr lang="ru-RU" sz="2000" dirty="0"/>
              <a:t>тесты проверяют только то, на что они были запрограммированы. Тест может пройти успешно, а дефект остаться незамеченным, и всё из-за того, что тест не был запрограммирован на отлов этого бага. Прежде чем автоматизировать тест, убедитесь, что сценарий для него составлен корректно.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41480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Типы автоматизированного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588" y="1248977"/>
            <a:ext cx="90883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 err="1"/>
              <a:t>Смоук</a:t>
            </a:r>
            <a:r>
              <a:rPr lang="ru-RU" dirty="0"/>
              <a:t> тестирование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Модульное тестирование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Интеграционное тестирование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Функциональное тестирование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Проверка ключевых слов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Регрессионное тестирование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Тестирование на основе данных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dirty="0"/>
              <a:t>Тестирование черного ящика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4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Основное применения автоматизации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1324" y="861060"/>
            <a:ext cx="10437341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Труднодоступные места в системе (</a:t>
            </a:r>
            <a:r>
              <a:rPr lang="ru-RU" sz="2000" dirty="0" err="1"/>
              <a:t>бэкенд</a:t>
            </a:r>
            <a:r>
              <a:rPr lang="ru-RU" sz="2000" dirty="0"/>
              <a:t> процессы, </a:t>
            </a:r>
            <a:r>
              <a:rPr lang="ru-RU" sz="2000" dirty="0" err="1"/>
              <a:t>логирование</a:t>
            </a:r>
            <a:r>
              <a:rPr lang="ru-RU" sz="2000" dirty="0"/>
              <a:t> файлов, запись в БД</a:t>
            </a:r>
            <a:r>
              <a:rPr lang="ru-RU" sz="2000" dirty="0" smtClean="0"/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Часто </a:t>
            </a:r>
            <a:r>
              <a:rPr lang="ru-RU" sz="2000" dirty="0"/>
              <a:t>используемая функциональность, риски от ошибок в которой достаточно высоки. Автоматизировав проверку критической функциональности, можно гарантировать быстрое нахождение ошибок, а значит и быстрое их решение</a:t>
            </a:r>
            <a:r>
              <a:rPr lang="ru-RU" sz="2000" dirty="0" smtClean="0"/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Рутинные </a:t>
            </a:r>
            <a:r>
              <a:rPr lang="ru-RU" sz="2000" dirty="0"/>
              <a:t>операции, такие как переборы данных (формы с большим количеством вводимых полей. Автоматизировать заполнение полей различными данными и их проверку после сохранения</a:t>
            </a:r>
            <a:r>
              <a:rPr lang="ru-RU" sz="2000" dirty="0" smtClean="0"/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err="1" smtClean="0"/>
              <a:t>Валидационные</a:t>
            </a:r>
            <a:r>
              <a:rPr lang="ru-RU" sz="2000" dirty="0" smtClean="0"/>
              <a:t> </a:t>
            </a:r>
            <a:r>
              <a:rPr lang="ru-RU" sz="2000" dirty="0"/>
              <a:t>сообщения (Автоматизировать заполнение полей не корректными данными и проверку на появление той или иной </a:t>
            </a:r>
            <a:r>
              <a:rPr lang="ru-RU" sz="2000" dirty="0" err="1"/>
              <a:t>валидации</a:t>
            </a:r>
            <a:r>
              <a:rPr lang="ru-RU" sz="2000" dirty="0" smtClean="0"/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Длинные </a:t>
            </a:r>
            <a:r>
              <a:rPr lang="ru-RU" sz="2000" dirty="0" err="1"/>
              <a:t>end-to-end</a:t>
            </a:r>
            <a:r>
              <a:rPr lang="ru-RU" sz="2000" dirty="0"/>
              <a:t> </a:t>
            </a:r>
            <a:r>
              <a:rPr lang="ru-RU" sz="2000" dirty="0" smtClean="0"/>
              <a:t>сценарии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Проверка </a:t>
            </a:r>
            <a:r>
              <a:rPr lang="ru-RU" sz="2000" dirty="0"/>
              <a:t>данных, требующих точных математических </a:t>
            </a:r>
            <a:r>
              <a:rPr lang="ru-RU" sz="2000" dirty="0" smtClean="0"/>
              <a:t>расчетов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Проверка </a:t>
            </a:r>
            <a:r>
              <a:rPr lang="ru-RU" sz="2000" dirty="0"/>
              <a:t>правильности поиска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010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845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Основное применения автоматизации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1324" y="740123"/>
            <a:ext cx="10865703" cy="59400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Участки кода, исполнение которых трудно визуализировать и получить осязаемую информацию о протекающих процессах (</a:t>
            </a:r>
            <a:r>
              <a:rPr lang="ru-RU" sz="2000" dirty="0" err="1"/>
              <a:t>back-end</a:t>
            </a:r>
            <a:r>
              <a:rPr lang="ru-RU" sz="2000" dirty="0"/>
              <a:t> процессы, занесение в базу данных, занесение логов в файл</a:t>
            </a:r>
            <a:r>
              <a:rPr lang="ru-RU" sz="2000" dirty="0" smtClean="0"/>
              <a:t>).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Функциональность </a:t>
            </a:r>
            <a:r>
              <a:rPr lang="ru-RU" sz="2000" dirty="0"/>
              <a:t>продукта, которая будет использоваться наиболее часто и возникновение ошибок которой связано с достаточно высоким риском.</a:t>
            </a:r>
            <a:br>
              <a:rPr lang="ru-RU" sz="2000" dirty="0"/>
            </a:b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Типовые </a:t>
            </a:r>
            <a:r>
              <a:rPr lang="ru-RU" sz="2000" dirty="0"/>
              <a:t>часто выполняемые операции, которые обычно связаны с обработкой данных.</a:t>
            </a:r>
            <a:br>
              <a:rPr lang="ru-RU" sz="2000" dirty="0"/>
            </a:b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Сообщения </a:t>
            </a:r>
            <a:r>
              <a:rPr lang="ru-RU" sz="2000" dirty="0"/>
              <a:t>об ошибках. Требуется автоматизация разнесения некорректных данных по соответствующим полям и тестирование корректности проверки правильности данных и сообщений об ошибках.</a:t>
            </a:r>
            <a:br>
              <a:rPr lang="ru-RU" sz="2000" dirty="0"/>
            </a:b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Комплексная </a:t>
            </a:r>
            <a:r>
              <a:rPr lang="ru-RU" sz="2000" dirty="0"/>
              <a:t>проверка поведения всей системы, как целостного объекта (</a:t>
            </a:r>
            <a:r>
              <a:rPr lang="ru-RU" sz="2000" dirty="0" err="1"/>
              <a:t>end-to-end</a:t>
            </a:r>
            <a:r>
              <a:rPr lang="ru-RU" sz="2000" dirty="0"/>
              <a:t> </a:t>
            </a:r>
            <a:r>
              <a:rPr lang="ru-RU" sz="2000" dirty="0" err="1"/>
              <a:t>testing</a:t>
            </a:r>
            <a:r>
              <a:rPr lang="ru-RU" sz="2000" dirty="0"/>
              <a:t>).</a:t>
            </a:r>
            <a:br>
              <a:rPr lang="ru-RU" sz="2000" dirty="0"/>
            </a:b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Проверка </a:t>
            </a:r>
            <a:r>
              <a:rPr lang="ru-RU" sz="2000" dirty="0"/>
              <a:t>числовых массивов, нужных для достоверных математических операций.</a:t>
            </a:r>
            <a:br>
              <a:rPr lang="ru-RU" sz="2000" dirty="0"/>
            </a:br>
            <a:endParaRPr lang="ru-RU" sz="20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Тестирование </a:t>
            </a:r>
            <a:r>
              <a:rPr lang="ru-RU" sz="2000" dirty="0"/>
              <a:t>корректности отображаемых результатов поиска в ответ на запрос по нужным данным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9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/>
          </a:bodyPr>
          <a:lstStyle/>
          <a:p>
            <a:r>
              <a:rPr lang="en-US" b="1" dirty="0" err="1"/>
              <a:t>Ranorex</a:t>
            </a:r>
            <a:r>
              <a:rPr lang="en-US" b="1" dirty="0"/>
              <a:t> </a:t>
            </a:r>
            <a:r>
              <a:rPr lang="en-US" b="1" dirty="0" smtClean="0"/>
              <a:t>Studio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Это универсальный инструмент для автоматизации функциональных тестов пользовательского интерфейса, регрессионных тестов, тестов на основе данных и многого другого. </a:t>
            </a:r>
            <a:r>
              <a:rPr lang="ru-RU" sz="2000" dirty="0" err="1"/>
              <a:t>Ranorex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 включает простой в использовании интерфейс для автоматизации тестирования веб-приложений, настольных и мобильных приложений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b="1" dirty="0"/>
              <a:t>Особенности</a:t>
            </a:r>
            <a:r>
              <a:rPr lang="ru-RU" sz="2000" b="1" dirty="0" smtClean="0"/>
              <a:t>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Функциональный </a:t>
            </a:r>
            <a:r>
              <a:rPr lang="ru-RU" sz="2000" dirty="0"/>
              <a:t>пользовательский интерфейс и сквозное тестирование на ПК, в Интернете и на мобильных устройствах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err="1"/>
              <a:t>Кроссбраузерное</a:t>
            </a:r>
            <a:r>
              <a:rPr lang="ru-RU" sz="2000" dirty="0"/>
              <a:t> тестирование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SAP, ERP, </a:t>
            </a:r>
            <a:r>
              <a:rPr lang="ru-RU" sz="2000" dirty="0" err="1"/>
              <a:t>Delphi</a:t>
            </a:r>
            <a:r>
              <a:rPr lang="ru-RU" sz="2000" dirty="0"/>
              <a:t> и унаследованные приложения.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err="1"/>
              <a:t>iOS</a:t>
            </a:r>
            <a:r>
              <a:rPr lang="ru-RU" sz="2000" dirty="0"/>
              <a:t> и </a:t>
            </a:r>
            <a:r>
              <a:rPr lang="ru-RU" sz="2000" dirty="0" err="1"/>
              <a:t>Android</a:t>
            </a:r>
            <a:endParaRPr lang="ru-RU" sz="2000" dirty="0"/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Запускайте тесты локально или удаленно, параллельно или распределяйте в </a:t>
            </a:r>
            <a:r>
              <a:rPr lang="ru-RU" sz="2000" dirty="0" err="1"/>
              <a:t>Selenium</a:t>
            </a:r>
            <a:r>
              <a:rPr lang="ru-RU" sz="2000" dirty="0"/>
              <a:t> </a:t>
            </a:r>
            <a:r>
              <a:rPr lang="ru-RU" sz="2000" dirty="0" err="1"/>
              <a:t>Grid</a:t>
            </a:r>
            <a:endParaRPr lang="ru-RU" sz="2000" dirty="0"/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Надежная отчетность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72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Testim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«Самый быстрый путь к отказоустойчивым сквозным тестам - без кода, с кодированием или и тем, и другим. </a:t>
            </a:r>
            <a:r>
              <a:rPr lang="ru-RU" sz="2000" dirty="0" err="1"/>
              <a:t>Testim</a:t>
            </a:r>
            <a:r>
              <a:rPr lang="ru-RU" sz="2000" dirty="0"/>
              <a:t> позволяет создавать удивительно стабильные тесты без кода, которые используют наш ИИ, а также гибкость для экспорта тестов в виде кода. Такие клиенты, как </a:t>
            </a:r>
            <a:r>
              <a:rPr lang="ru-RU" sz="2000" dirty="0" err="1"/>
              <a:t>Microsoft</a:t>
            </a:r>
            <a:r>
              <a:rPr lang="ru-RU" sz="2000" dirty="0"/>
              <a:t>, </a:t>
            </a:r>
            <a:r>
              <a:rPr lang="ru-RU" sz="2000" dirty="0" err="1"/>
              <a:t>NetApp</a:t>
            </a:r>
            <a:r>
              <a:rPr lang="ru-RU" sz="2000" dirty="0"/>
              <a:t>, </a:t>
            </a:r>
            <a:r>
              <a:rPr lang="ru-RU" sz="2000" dirty="0" err="1"/>
              <a:t>Wix</a:t>
            </a:r>
            <a:r>
              <a:rPr lang="ru-RU" sz="2000" dirty="0"/>
              <a:t> и </a:t>
            </a:r>
            <a:r>
              <a:rPr lang="ru-RU" sz="2000" dirty="0" err="1"/>
              <a:t>JFrog</a:t>
            </a:r>
            <a:r>
              <a:rPr lang="ru-RU" sz="2000" dirty="0"/>
              <a:t>, ежемесячно проводят миллионы тестов на </a:t>
            </a:r>
            <a:r>
              <a:rPr lang="ru-RU" sz="2000" dirty="0" err="1"/>
              <a:t>Testim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 smtClean="0"/>
              <a:t>Особенности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Вы можете использовать современный </a:t>
            </a:r>
            <a:r>
              <a:rPr lang="ru-RU" sz="2000" dirty="0" err="1"/>
              <a:t>JavaScript</a:t>
            </a:r>
            <a:r>
              <a:rPr lang="ru-RU" sz="2000" dirty="0"/>
              <a:t> API от </a:t>
            </a:r>
            <a:r>
              <a:rPr lang="ru-RU" sz="2000" dirty="0" err="1"/>
              <a:t>Testim</a:t>
            </a:r>
            <a:r>
              <a:rPr lang="ru-RU" sz="2000" dirty="0"/>
              <a:t> и свою IDE для отладки, настройки или </a:t>
            </a:r>
            <a:r>
              <a:rPr lang="ru-RU" sz="2000" dirty="0" err="1"/>
              <a:t>рефакторинга</a:t>
            </a:r>
            <a:r>
              <a:rPr lang="ru-RU" sz="2000" dirty="0"/>
              <a:t> тестов.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Храните тесты в своей системе управления версиями, чтобы синхронизировать их с ветвями и запускать тесты при каждой фиксации.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Интеграция с популярными инструментами».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88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21 </a:t>
            </a:r>
            <a:r>
              <a:rPr lang="en-US" b="1" dirty="0" smtClean="0"/>
              <a:t>Labs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Это сложная самообучающаяся платформа автоматизации тестирования и аналитики для приложений </a:t>
            </a:r>
            <a:r>
              <a:rPr lang="ru-RU" sz="2000" dirty="0" err="1"/>
              <a:t>iOS</a:t>
            </a:r>
            <a:r>
              <a:rPr lang="ru-RU" sz="2000" dirty="0"/>
              <a:t> и </a:t>
            </a:r>
            <a:r>
              <a:rPr lang="ru-RU" sz="2000" dirty="0" err="1"/>
              <a:t>Android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Особенности</a:t>
            </a:r>
            <a:r>
              <a:rPr lang="ru-RU" sz="2000" b="1" dirty="0" smtClean="0"/>
              <a:t>: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Быстрая и интеллектуальная разработка - создание с помощью ИИ дает пользователям возможность создавать автоматизированные функциональные тесты и тесты пользовательского интерфейса за считанные минуты.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Результаты, которым вы доверяете - бесшовная система алгоритмических локаторов обеспечивает стабильные результаты во всех средах.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Устранение проблем с обслуживанием и нестабильных результатов - самообучающееся обслуживание автоматически обновляет тесты и гарантирует, что ваша команда может сосредоточиться на разработке новых функций, полагаясь на результаты тестов.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Выпускайте с уверенностью - производственная интеграция закрывает цикл обратной связи и анализирует фактическое покрытие. Используйте данные при выпуске.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Полностью </a:t>
            </a:r>
            <a:r>
              <a:rPr lang="ru-RU" sz="2000" dirty="0" err="1"/>
              <a:t>SaaS</a:t>
            </a:r>
            <a:r>
              <a:rPr lang="ru-RU" sz="2000" dirty="0"/>
              <a:t>, не требует установки или устройств для создания или выполнения тестов. Предлагает беспрепятственный доступ к десяткам устройств».</a:t>
            </a:r>
          </a:p>
        </p:txBody>
      </p:sp>
    </p:spTree>
    <p:extLst>
      <p:ext uri="{BB962C8B-B14F-4D97-AF65-F5344CB8AC3E}">
        <p14:creationId xmlns:p14="http://schemas.microsoft.com/office/powerpoint/2010/main" val="41369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Вспомним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5106" y="1118973"/>
            <a:ext cx="76339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i="0" dirty="0" smtClean="0">
                <a:solidFill>
                  <a:srgbClr val="222222"/>
                </a:solidFill>
                <a:effectLst/>
              </a:rPr>
              <a:t>Тестирование программного обеспечения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/>
              <a:t>Цель </a:t>
            </a:r>
            <a:r>
              <a:rPr lang="ru-RU" sz="2000" dirty="0" smtClean="0"/>
              <a:t>тестирования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Тест-кейс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Поля тест-кейса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Баг-репорт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Поля баг-репорта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В чем отличия между тест-кейсом и баг- репортом? </a:t>
            </a:r>
            <a:endParaRPr lang="ru-RU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endParaRPr lang="ru-RU" sz="20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Tx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1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Selenium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Это инструмент тестирования программного обеспечения, используемый для регрессионного тестирования. Это инструмент тестирования с открытым исходным кодом, который предоставляет возможность воспроизведения и записи для регрессионного тестирования. Селен IDE поддерживает только </a:t>
            </a:r>
            <a:r>
              <a:rPr lang="ru-RU" sz="2000" dirty="0" err="1"/>
              <a:t>Mozilla</a:t>
            </a:r>
            <a:r>
              <a:rPr lang="ru-RU" sz="2000" dirty="0"/>
              <a:t> </a:t>
            </a:r>
            <a:r>
              <a:rPr lang="ru-RU" sz="2000" dirty="0" err="1"/>
              <a:t>Firefox</a:t>
            </a:r>
            <a:r>
              <a:rPr lang="ru-RU" sz="2000" dirty="0"/>
              <a:t> веб - браузер.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Особенности</a:t>
            </a:r>
            <a:r>
              <a:rPr lang="ru-RU" sz="2000" b="1" dirty="0" smtClean="0"/>
              <a:t>: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Он обеспечивает возможность экспорта записанного скрипта на других языках, таких как </a:t>
            </a:r>
            <a:r>
              <a:rPr lang="ru-RU" sz="2200" dirty="0" err="1"/>
              <a:t>Java</a:t>
            </a:r>
            <a:r>
              <a:rPr lang="ru-RU" sz="2200" dirty="0"/>
              <a:t>, </a:t>
            </a:r>
            <a:r>
              <a:rPr lang="ru-RU" sz="2200" dirty="0" err="1"/>
              <a:t>Ruby</a:t>
            </a:r>
            <a:r>
              <a:rPr lang="ru-RU" sz="2200" dirty="0"/>
              <a:t>, </a:t>
            </a:r>
            <a:r>
              <a:rPr lang="ru-RU" sz="2200" dirty="0" err="1"/>
              <a:t>RSpec</a:t>
            </a:r>
            <a:r>
              <a:rPr lang="ru-RU" sz="2200" dirty="0"/>
              <a:t>, </a:t>
            </a:r>
            <a:r>
              <a:rPr lang="ru-RU" sz="2200" dirty="0" err="1"/>
              <a:t>Python</a:t>
            </a:r>
            <a:r>
              <a:rPr lang="ru-RU" sz="2200" dirty="0"/>
              <a:t>, C# и т. д.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Его можно использовать с такими </a:t>
            </a:r>
            <a:r>
              <a:rPr lang="ru-RU" sz="2200" dirty="0" err="1"/>
              <a:t>фреймворками</a:t>
            </a:r>
            <a:r>
              <a:rPr lang="ru-RU" sz="2200" dirty="0"/>
              <a:t>, как </a:t>
            </a:r>
            <a:r>
              <a:rPr lang="ru-RU" sz="2200" dirty="0" err="1"/>
              <a:t>JUnit</a:t>
            </a:r>
            <a:r>
              <a:rPr lang="ru-RU" sz="2200" dirty="0"/>
              <a:t> и </a:t>
            </a:r>
            <a:r>
              <a:rPr lang="ru-RU" sz="2200" dirty="0" err="1"/>
              <a:t>TestNG</a:t>
            </a:r>
            <a:r>
              <a:rPr lang="ru-RU" sz="2200" dirty="0"/>
              <a:t>.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Он может выполнять несколько тестов одновременно </a:t>
            </a:r>
            <a:r>
              <a:rPr lang="ru-RU" sz="2200" dirty="0" err="1"/>
              <a:t>Автозаполнение</a:t>
            </a:r>
            <a:r>
              <a:rPr lang="ru-RU" sz="2200" dirty="0"/>
              <a:t> для общих команд </a:t>
            </a:r>
            <a:r>
              <a:rPr lang="ru-RU" sz="2200" dirty="0" err="1"/>
              <a:t>Selenium</a:t>
            </a:r>
            <a:endParaRPr lang="ru-RU" sz="2200" dirty="0"/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Пошаговые тесты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Идентифицирует элемент с помощью идентификатора, имени, X-пути и т. Д. Храните тесты как </a:t>
            </a:r>
            <a:r>
              <a:rPr lang="ru-RU" sz="2200" dirty="0" err="1"/>
              <a:t>Ruby</a:t>
            </a:r>
            <a:r>
              <a:rPr lang="ru-RU" sz="2200" dirty="0"/>
              <a:t> </a:t>
            </a:r>
            <a:r>
              <a:rPr lang="ru-RU" sz="2200" dirty="0" err="1"/>
              <a:t>Script</a:t>
            </a:r>
            <a:r>
              <a:rPr lang="ru-RU" sz="2200" dirty="0"/>
              <a:t>, HTML и любой другой формат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Он предоставляет возможность утверждать заголовок для каждой страницы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Он поддерживает файл </a:t>
            </a:r>
            <a:r>
              <a:rPr lang="ru-RU" sz="2200" dirty="0" err="1"/>
              <a:t>selenium</a:t>
            </a:r>
            <a:r>
              <a:rPr lang="ru-RU" sz="2200" dirty="0"/>
              <a:t> user-extensions.js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200" dirty="0"/>
              <a:t>Это позволяет вставлять комментарии в середину скрипта для лучшего понимания и отладки.</a:t>
            </a:r>
          </a:p>
        </p:txBody>
      </p:sp>
    </p:spTree>
    <p:extLst>
      <p:ext uri="{BB962C8B-B14F-4D97-AF65-F5344CB8AC3E}">
        <p14:creationId xmlns:p14="http://schemas.microsoft.com/office/powerpoint/2010/main" val="21321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QTP (</a:t>
            </a:r>
            <a:r>
              <a:rPr lang="en-US" b="1" dirty="0" err="1"/>
              <a:t>MicroFocus</a:t>
            </a:r>
            <a:r>
              <a:rPr lang="en-US" b="1" dirty="0"/>
              <a:t> UFT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Широко используется для функционального и регрессионного тестирования, он касается всех основных программных приложений и сред. Чтобы упростить создание и обслуживание тестов, в нем используется концепция тестирования, управляемого ключевыми словами. Это позволяет </a:t>
            </a:r>
            <a:r>
              <a:rPr lang="ru-RU" sz="2000" dirty="0" err="1"/>
              <a:t>тестировщику</a:t>
            </a:r>
            <a:r>
              <a:rPr lang="ru-RU" sz="2000" dirty="0"/>
              <a:t> создавать тестовые примеры прямо из приложения.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Особенности</a:t>
            </a:r>
            <a:r>
              <a:rPr lang="ru-RU" sz="2000" b="1" dirty="0" smtClean="0"/>
              <a:t>: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Нетехническому человеку проще адаптироваться и создавать рабочие тестовые примеры.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быстрее устраняет дефекты, тщательно документируя и воспроизводя дефекты для разработчика.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Сверните создание тестов и документацию по тестам на одном сайте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Параметризация проще, чем в </a:t>
            </a:r>
            <a:r>
              <a:rPr lang="ru-RU" sz="1900" dirty="0" err="1"/>
              <a:t>WinRunner</a:t>
            </a:r>
            <a:endParaRPr lang="ru-RU" sz="1900" dirty="0"/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QTP поддерживает среду разработки .NET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У него лучший механизм идентификации объекта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может улучшить существующие сценарии QTP без доступности «Тестируемого приложения», используя активный экран.</a:t>
            </a:r>
          </a:p>
        </p:txBody>
      </p:sp>
    </p:spTree>
    <p:extLst>
      <p:ext uri="{BB962C8B-B14F-4D97-AF65-F5344CB8AC3E}">
        <p14:creationId xmlns:p14="http://schemas.microsoft.com/office/powerpoint/2010/main" val="7919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Rational Functional </a:t>
            </a:r>
            <a:r>
              <a:rPr lang="en-US" b="1" dirty="0" smtClean="0"/>
              <a:t>Tester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/>
              <a:t>Это объектно-ориентированный инструмент автоматизированного функционального тестирования , способный выполнять автоматическое функциональное, регрессионное тестирование, тестирование на основе данных и тестирование графического интерфейса.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Особенности</a:t>
            </a:r>
            <a:r>
              <a:rPr lang="ru-RU" sz="2000" b="1" dirty="0" smtClean="0"/>
              <a:t>: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Поддерживает широкий спектр протоколов и приложений, таких как </a:t>
            </a:r>
            <a:r>
              <a:rPr lang="ru-RU" sz="2100" dirty="0" err="1"/>
              <a:t>Java</a:t>
            </a:r>
            <a:r>
              <a:rPr lang="ru-RU" sz="2100" dirty="0"/>
              <a:t>, HTML, NET, </a:t>
            </a:r>
            <a:r>
              <a:rPr lang="ru-RU" sz="2100" dirty="0" err="1"/>
              <a:t>Windows</a:t>
            </a:r>
            <a:r>
              <a:rPr lang="ru-RU" sz="2100" dirty="0"/>
              <a:t>, SAP, </a:t>
            </a:r>
            <a:r>
              <a:rPr lang="ru-RU" sz="2100" dirty="0" err="1"/>
              <a:t>Visual</a:t>
            </a:r>
            <a:r>
              <a:rPr lang="ru-RU" sz="2100" dirty="0"/>
              <a:t> </a:t>
            </a:r>
            <a:r>
              <a:rPr lang="ru-RU" sz="2100" dirty="0" err="1"/>
              <a:t>Basic</a:t>
            </a:r>
            <a:r>
              <a:rPr lang="ru-RU" sz="2100" dirty="0"/>
              <a:t> и т. д.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Может записывать и воспроизводить действия по запросу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Он хорошо интегрируется с инструментами управления исходным кодом, такими как </a:t>
            </a:r>
            <a:r>
              <a:rPr lang="ru-RU" sz="2100" dirty="0" err="1"/>
              <a:t>Rational</a:t>
            </a:r>
            <a:r>
              <a:rPr lang="ru-RU" sz="2100" dirty="0"/>
              <a:t> </a:t>
            </a:r>
            <a:r>
              <a:rPr lang="ru-RU" sz="2100" dirty="0" err="1"/>
              <a:t>Clear</a:t>
            </a:r>
            <a:r>
              <a:rPr lang="ru-RU" sz="2100" dirty="0"/>
              <a:t> </a:t>
            </a:r>
            <a:r>
              <a:rPr lang="ru-RU" sz="2100" dirty="0" err="1"/>
              <a:t>Case</a:t>
            </a:r>
            <a:r>
              <a:rPr lang="ru-RU" sz="2100" dirty="0"/>
              <a:t> и </a:t>
            </a:r>
            <a:r>
              <a:rPr lang="ru-RU" sz="2100" dirty="0" err="1"/>
              <a:t>Rational</a:t>
            </a:r>
            <a:r>
              <a:rPr lang="ru-RU" sz="2100" dirty="0"/>
              <a:t> </a:t>
            </a:r>
            <a:r>
              <a:rPr lang="ru-RU" sz="2100" dirty="0" err="1"/>
              <a:t>Team</a:t>
            </a:r>
            <a:r>
              <a:rPr lang="ru-RU" sz="2100" dirty="0"/>
              <a:t> </a:t>
            </a:r>
            <a:r>
              <a:rPr lang="ru-RU" sz="2100" dirty="0" err="1"/>
              <a:t>Concert</a:t>
            </a:r>
            <a:r>
              <a:rPr lang="ru-RU" sz="2100" dirty="0"/>
              <a:t>. Он позволяет разработчикам создавать скрипт, связанный с ключевыми словами, чтобы его можно было использовать повторно. Редактор </a:t>
            </a:r>
            <a:r>
              <a:rPr lang="ru-RU" sz="2100" dirty="0" err="1"/>
              <a:t>Eclipse</a:t>
            </a:r>
            <a:r>
              <a:rPr lang="ru-RU" sz="2100" dirty="0"/>
              <a:t> </a:t>
            </a:r>
            <a:r>
              <a:rPr lang="ru-RU" sz="2100" dirty="0" err="1"/>
              <a:t>Java</a:t>
            </a:r>
            <a:r>
              <a:rPr lang="ru-RU" sz="2100" dirty="0"/>
              <a:t> </a:t>
            </a:r>
            <a:r>
              <a:rPr lang="ru-RU" sz="2100" dirty="0" err="1"/>
              <a:t>Developer</a:t>
            </a:r>
            <a:r>
              <a:rPr lang="ru-RU" sz="2100" dirty="0"/>
              <a:t> </a:t>
            </a:r>
            <a:r>
              <a:rPr lang="ru-RU" sz="2100" dirty="0" err="1"/>
              <a:t>Toolkit</a:t>
            </a:r>
            <a:endParaRPr lang="ru-RU" sz="2100" dirty="0"/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Помогает команде кодировать тестовые сценарии на </a:t>
            </a:r>
            <a:r>
              <a:rPr lang="ru-RU" sz="2100" dirty="0" err="1"/>
              <a:t>Java</a:t>
            </a:r>
            <a:r>
              <a:rPr lang="ru-RU" sz="2100" dirty="0"/>
              <a:t> с помощью </a:t>
            </a:r>
            <a:r>
              <a:rPr lang="ru-RU" sz="2100" dirty="0" err="1"/>
              <a:t>Eclipse</a:t>
            </a:r>
            <a:r>
              <a:rPr lang="ru-RU" sz="2100" dirty="0"/>
              <a:t>.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Поддерживает настраиваемые элементы управления через прокси SDK (</a:t>
            </a:r>
            <a:r>
              <a:rPr lang="ru-RU" sz="2100" dirty="0" err="1"/>
              <a:t>Java</a:t>
            </a:r>
            <a:r>
              <a:rPr lang="ru-RU" sz="2100" dirty="0"/>
              <a:t> / .</a:t>
            </a:r>
            <a:r>
              <a:rPr lang="ru-RU" sz="2100" dirty="0" err="1"/>
              <a:t>Net</a:t>
            </a:r>
            <a:r>
              <a:rPr lang="ru-RU" sz="2100" dirty="0"/>
              <a:t>)</a:t>
            </a:r>
          </a:p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100" dirty="0"/>
              <a:t>Поддерживает управление версиями, чтобы обеспечить параллельную разработку тестовых сценариев и одновременное использование географически распределенной командой</a:t>
            </a:r>
            <a:r>
              <a:rPr lang="ru-RU" sz="2100" dirty="0" smtClean="0"/>
              <a:t>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3713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Wat</a:t>
            </a:r>
            <a:r>
              <a:rPr lang="en-US" b="1" dirty="0" err="1"/>
              <a:t>i</a:t>
            </a:r>
            <a:r>
              <a:rPr lang="en-US" b="1" dirty="0" err="1" smtClean="0"/>
              <a:t>r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 smtClean="0"/>
              <a:t>Это </a:t>
            </a:r>
            <a:r>
              <a:rPr lang="ru-RU" sz="2000" dirty="0"/>
              <a:t>программное обеспечение с открытым исходным кодом для регрессионного тестирования. Это позволяет вам писать тесты, которые легко читать и поддерживать. </a:t>
            </a:r>
            <a:r>
              <a:rPr lang="ru-RU" sz="2000" dirty="0" err="1"/>
              <a:t>Watir</a:t>
            </a:r>
            <a:r>
              <a:rPr lang="ru-RU" sz="2000" dirty="0"/>
              <a:t> поддерживает только </a:t>
            </a:r>
            <a:r>
              <a:rPr lang="ru-RU" sz="2000" dirty="0" err="1"/>
              <a:t>Internet</a:t>
            </a:r>
            <a:r>
              <a:rPr lang="ru-RU" sz="2000" dirty="0"/>
              <a:t> </a:t>
            </a:r>
            <a:r>
              <a:rPr lang="ru-RU" sz="2000" dirty="0" err="1"/>
              <a:t>Explorer</a:t>
            </a:r>
            <a:r>
              <a:rPr lang="ru-RU" sz="2000" dirty="0"/>
              <a:t> в </a:t>
            </a:r>
            <a:r>
              <a:rPr lang="ru-RU" sz="2000" dirty="0" err="1"/>
              <a:t>Windows</a:t>
            </a:r>
            <a:r>
              <a:rPr lang="ru-RU" sz="2000" dirty="0"/>
              <a:t>, а веб-драйвер </a:t>
            </a:r>
            <a:r>
              <a:rPr lang="ru-RU" sz="2000" dirty="0" err="1"/>
              <a:t>Watir</a:t>
            </a:r>
            <a:r>
              <a:rPr lang="ru-RU" sz="2000" dirty="0"/>
              <a:t> поддерживает </a:t>
            </a:r>
            <a:r>
              <a:rPr lang="ru-RU" sz="2000" dirty="0" err="1"/>
              <a:t>Chrome</a:t>
            </a:r>
            <a:r>
              <a:rPr lang="ru-RU" sz="2000" dirty="0"/>
              <a:t>, </a:t>
            </a:r>
            <a:r>
              <a:rPr lang="ru-RU" sz="2000" dirty="0" err="1"/>
              <a:t>Firefox</a:t>
            </a:r>
            <a:r>
              <a:rPr lang="ru-RU" sz="2000" dirty="0"/>
              <a:t>, IE, </a:t>
            </a:r>
            <a:r>
              <a:rPr lang="ru-RU" sz="2000" dirty="0" err="1"/>
              <a:t>Opera</a:t>
            </a:r>
            <a:r>
              <a:rPr lang="ru-RU" sz="2000" dirty="0"/>
              <a:t> и т. д.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Особенности: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поддерживает несколько браузеров на разных платформах.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Вместо того, чтобы использовать собственный сценарий поставщика, он использует полнофункциональный современный язык сценариев </a:t>
            </a:r>
            <a:r>
              <a:rPr lang="ru-RU" sz="1900" dirty="0" err="1"/>
              <a:t>Ruby</a:t>
            </a:r>
            <a:r>
              <a:rPr lang="ru-RU" sz="1900" dirty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поддерживает ваше веб-приложение независимо от того, на чем оно разработано.</a:t>
            </a:r>
          </a:p>
        </p:txBody>
      </p:sp>
    </p:spTree>
    <p:extLst>
      <p:ext uri="{BB962C8B-B14F-4D97-AF65-F5344CB8AC3E}">
        <p14:creationId xmlns:p14="http://schemas.microsoft.com/office/powerpoint/2010/main" val="18530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Инструменты автоматизации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83" y="894748"/>
            <a:ext cx="10785389" cy="5720235"/>
          </a:xfrm>
        </p:spPr>
        <p:txBody>
          <a:bodyPr>
            <a:normAutofit/>
          </a:bodyPr>
          <a:lstStyle/>
          <a:p>
            <a:r>
              <a:rPr lang="en-US" b="1" dirty="0" smtClean="0"/>
              <a:t>SilkTest</a:t>
            </a:r>
            <a:endParaRPr lang="ru-RU" b="1" dirty="0" smtClean="0"/>
          </a:p>
          <a:p>
            <a:pPr marL="0" indent="0">
              <a:buNone/>
            </a:pPr>
            <a:r>
              <a:rPr lang="ru-RU" sz="2000" dirty="0" err="1"/>
              <a:t>Silk</a:t>
            </a:r>
            <a:r>
              <a:rPr lang="ru-RU" sz="2000" dirty="0"/>
              <a:t> </a:t>
            </a:r>
            <a:r>
              <a:rPr lang="ru-RU" sz="2000" dirty="0" err="1"/>
              <a:t>Test</a:t>
            </a:r>
            <a:r>
              <a:rPr lang="ru-RU" sz="2000" dirty="0"/>
              <a:t> предназначен для выполнения функционального и регрессионного тестирования. Для приложений электронного бизнеса шелковый тест является ведущим продуктом для функционального тестирования. Это продукт поглощения </a:t>
            </a:r>
            <a:r>
              <a:rPr lang="ru-RU" sz="2000" dirty="0" err="1"/>
              <a:t>Segue</a:t>
            </a:r>
            <a:r>
              <a:rPr lang="ru-RU" sz="2000" dirty="0"/>
              <a:t> </a:t>
            </a:r>
            <a:r>
              <a:rPr lang="ru-RU" sz="2000" dirty="0" err="1"/>
              <a:t>Software</a:t>
            </a:r>
            <a:r>
              <a:rPr lang="ru-RU" sz="2000" dirty="0"/>
              <a:t> компанией </a:t>
            </a:r>
            <a:r>
              <a:rPr lang="ru-RU" sz="2000" dirty="0" err="1"/>
              <a:t>Borland</a:t>
            </a:r>
            <a:r>
              <a:rPr lang="ru-RU" sz="2000" dirty="0"/>
              <a:t> в 2006 году. Это объектно-ориентированный язык, как и C ++. Он использует концепцию объекта, классов и наследования. Его основная особенность включает</a:t>
            </a:r>
            <a:endParaRPr lang="ru-RU" sz="2000" b="1" dirty="0" smtClean="0"/>
          </a:p>
          <a:p>
            <a:pPr marL="0" indent="0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Особенности: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 Он состоит из всех файлов исходных скриптов.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преобразует команды сценария в команды графического интерфейса. На одном компьютере команды могут выполняться на удаленном или хост-компьютере.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Чтобы идентифицировать движение мыши вместе с нажатиями клавиш, можно запустить </a:t>
            </a:r>
            <a:r>
              <a:rPr lang="ru-RU" sz="1900" dirty="0" err="1"/>
              <a:t>Silktest</a:t>
            </a:r>
            <a:r>
              <a:rPr lang="ru-RU" sz="1900" dirty="0"/>
              <a:t>. Он может использовать как методы воспроизведения и записи, так и методы описательного программирования для получения диалогов.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1900" dirty="0"/>
              <a:t>Он определяет все элементы управления и окна тестируемого приложения как объекты и определяет все атрибуты и свойства каждого окна.</a:t>
            </a:r>
          </a:p>
        </p:txBody>
      </p:sp>
    </p:spTree>
    <p:extLst>
      <p:ext uri="{BB962C8B-B14F-4D97-AF65-F5344CB8AC3E}">
        <p14:creationId xmlns:p14="http://schemas.microsoft.com/office/powerpoint/2010/main" val="18950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Вспомним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5106" y="1118973"/>
            <a:ext cx="7633951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i="0" dirty="0" smtClean="0">
                <a:solidFill>
                  <a:srgbClr val="222222"/>
                </a:solidFill>
                <a:effectLst/>
              </a:rPr>
              <a:t>Тестирование программного обеспечения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/>
              <a:t>Цель </a:t>
            </a:r>
            <a:r>
              <a:rPr lang="ru-RU" sz="2000" dirty="0" smtClean="0"/>
              <a:t>тестирования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Тест-кейс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Поля тест-кейса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Баг-репорт 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Поля баг-репорта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В чем отличия между тест-кейсом и баг- репортом? 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endParaRPr lang="ru-RU" sz="2000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00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Вспомним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1613" y="1184875"/>
            <a:ext cx="10814844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9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степени важности тестируемых функций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цели тестирования (</a:t>
            </a:r>
            <a:r>
              <a:rPr lang="ru-RU" sz="2400" dirty="0" err="1">
                <a:cs typeface="Arial"/>
              </a:rPr>
              <a:t>cвязанные</a:t>
            </a:r>
            <a:r>
              <a:rPr lang="ru-RU" sz="2400" dirty="0">
                <a:cs typeface="Arial"/>
              </a:rPr>
              <a:t> с изменениями)</a:t>
            </a: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объекту тестирования</a:t>
            </a: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доступу к коду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привлечению конечных пользователей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критерию позитивности сценариев</a:t>
            </a:r>
          </a:p>
          <a:p>
            <a:pPr marL="287020" indent="-274320">
              <a:lnSpc>
                <a:spcPts val="2735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степени изолированности тестируемых </a:t>
            </a:r>
            <a:r>
              <a:rPr lang="ru-RU" sz="2400" dirty="0" smtClean="0">
                <a:cs typeface="Arial"/>
              </a:rPr>
              <a:t>компонентов (</a:t>
            </a:r>
            <a:r>
              <a:rPr lang="ru-RU" sz="2400" dirty="0">
                <a:cs typeface="Arial"/>
              </a:rPr>
              <a:t>по уровню детализации)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степени </a:t>
            </a:r>
            <a:r>
              <a:rPr lang="ru-RU" sz="2400" dirty="0" err="1">
                <a:cs typeface="Arial"/>
              </a:rPr>
              <a:t>автоматизированности</a:t>
            </a:r>
            <a:r>
              <a:rPr lang="ru-RU" sz="2400" dirty="0">
                <a:cs typeface="Arial"/>
              </a:rPr>
              <a:t> тестирования</a:t>
            </a: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>
                <a:cs typeface="Arial"/>
              </a:rPr>
              <a:t>По степени подготовки к тестированию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chemeClr val="tx2"/>
              </a:buClr>
              <a:buSzPct val="91666"/>
              <a:buFont typeface="Carlito"/>
              <a:buChar char="●"/>
              <a:tabLst>
                <a:tab pos="287020" algn="l"/>
              </a:tabLst>
            </a:pPr>
            <a:r>
              <a:rPr lang="ru-RU" sz="2400" dirty="0" smtClean="0">
                <a:cs typeface="Arial"/>
              </a:rPr>
              <a:t>По </a:t>
            </a:r>
            <a:r>
              <a:rPr lang="ru-RU" sz="2400" dirty="0">
                <a:cs typeface="Arial"/>
              </a:rPr>
              <a:t>запуску кода на исполнение</a:t>
            </a:r>
            <a:endParaRPr lang="ru-RU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Вспомним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1614" y="1184875"/>
            <a:ext cx="7682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 smtClean="0"/>
              <a:t>Тест-дизайн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Tx/>
              <a:buChar char="•"/>
            </a:pPr>
            <a:r>
              <a:rPr lang="ru-RU" sz="2000" dirty="0"/>
              <a:t>Техники тест-дизайна</a:t>
            </a:r>
          </a:p>
        </p:txBody>
      </p:sp>
    </p:spTree>
    <p:extLst>
      <p:ext uri="{BB962C8B-B14F-4D97-AF65-F5344CB8AC3E}">
        <p14:creationId xmlns:p14="http://schemas.microsoft.com/office/powerpoint/2010/main" val="470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6726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Что такое автоматизированное тестирование?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84" y="1100695"/>
            <a:ext cx="954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Автоматизированное тестирование или автоматизация тестирования</a:t>
            </a:r>
            <a:r>
              <a:rPr lang="ru-RU" sz="2000" dirty="0"/>
              <a:t> - это метод тестирования программного обеспечения, который выполняется с использованием специальных программных средств, которые, в свою очередь необходимы для выполнения набора тестовых примеров. Напротив, ручное тестирование выполняется человеком, сидящим перед компьютером и тщательно выполняющим каждый шаг теста «руками</a:t>
            </a:r>
            <a:r>
              <a:rPr lang="ru-RU" sz="2000" dirty="0" smtClean="0"/>
              <a:t>».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Программное обеспечение для автоматизации тестирования также может вводить тестовые данные в тестовую среду, сравнивать ожидаемые и фактические результаты и создавать подробные отчеты о тестах. Как правило, автоматизация тестирования требует значительных вложений денег и ресурсов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Цель автоматизации </a:t>
            </a:r>
            <a:r>
              <a:rPr lang="ru-RU" sz="2000" dirty="0"/>
              <a:t>- уменьшить количество тестовых примеров, которые нужно запускать вручную, а не полностью исключить ручное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681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845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Какие тестовые случаи стоит автоматизировать</a:t>
            </a:r>
            <a:r>
              <a:rPr lang="ru-RU" b="1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987" y="1010076"/>
            <a:ext cx="10363197" cy="5596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Для увеличения рентабельности инвестиций в автоматизацию тестовые случаи для автоматизации можно выбрать по следующим критериям</a:t>
            </a:r>
            <a:r>
              <a:rPr lang="ru-RU" sz="2000" dirty="0" smtClean="0"/>
              <a:t>: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Высокие риски и сбои недопустимы - крайне актуально для банковской сферы.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Тестовые сценарии, которые регулярно повторяются.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Тестовые сценарии, которые очень сложны и утомительны для выполнения вручную.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Тестовые примеры, отнимающие много времени.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Следующая </a:t>
            </a:r>
            <a:r>
              <a:rPr lang="ru-RU" sz="2000" dirty="0"/>
              <a:t>категория тестовых случаев не подходит для автоматизации</a:t>
            </a:r>
            <a:r>
              <a:rPr lang="ru-RU" sz="2000" dirty="0" smtClean="0"/>
              <a:t>: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Новые тестовые примеры, которые не выполнялись вручную хотя бы один раз</a:t>
            </a:r>
            <a:r>
              <a:rPr lang="ru-RU" sz="2000" dirty="0" smtClean="0"/>
              <a:t>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 smtClean="0"/>
              <a:t>Сценарии </a:t>
            </a:r>
            <a:r>
              <a:rPr lang="ru-RU" sz="2000" dirty="0"/>
              <a:t>тестирования, требования к которым часто меняются.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•"/>
            </a:pPr>
            <a:r>
              <a:rPr lang="ru-RU" sz="2000" dirty="0"/>
              <a:t>Тестовые примеры, которые выполняются на разовой основе.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91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653"/>
            <a:ext cx="12192001" cy="631661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Что дает автоматизация тестирования</a:t>
            </a:r>
            <a:r>
              <a:rPr lang="ru-RU" sz="4800" b="1" dirty="0" smtClean="0">
                <a:solidFill>
                  <a:schemeClr val="bg1"/>
                </a:solidFill>
              </a:rPr>
              <a:t>?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Цели автоматизации тестир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04775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653"/>
            <a:ext cx="12192001" cy="631661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fontAlgn="base"/>
            <a:r>
              <a:rPr lang="ru-RU" sz="3300" b="1" dirty="0">
                <a:solidFill>
                  <a:schemeClr val="bg1"/>
                </a:solidFill>
              </a:rPr>
              <a:t>Подход </a:t>
            </a:r>
            <a:r>
              <a:rPr lang="ru-RU" sz="3300" b="1" dirty="0" smtClean="0">
                <a:solidFill>
                  <a:schemeClr val="bg1"/>
                </a:solidFill>
              </a:rPr>
              <a:t>к </a:t>
            </a:r>
            <a:r>
              <a:rPr lang="ru-RU" sz="3300" b="1" dirty="0">
                <a:solidFill>
                  <a:schemeClr val="bg1"/>
                </a:solidFill>
              </a:rPr>
              <a:t>автоматизации тестирования программного обеспечения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75313" y="1525318"/>
            <a:ext cx="63073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06738" y="811260"/>
            <a:ext cx="4004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0" i="0" dirty="0" smtClean="0">
                <a:effectLst/>
              </a:rPr>
              <a:t>Процесс работы включает 5 шагов: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4" y="1267960"/>
            <a:ext cx="8164173" cy="22297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65423" y="3481700"/>
            <a:ext cx="188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Основные роли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31" y="4004763"/>
            <a:ext cx="8436339" cy="24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1055</Words>
  <Application>Microsoft Office PowerPoint</Application>
  <PresentationFormat>Произвольный</PresentationFormat>
  <Paragraphs>184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Вспомним</vt:lpstr>
      <vt:lpstr>Вспомним</vt:lpstr>
      <vt:lpstr>Вспомним</vt:lpstr>
      <vt:lpstr>Вспомним</vt:lpstr>
      <vt:lpstr>Что такое автоматизированное тестирование?</vt:lpstr>
      <vt:lpstr>Какие тестовые случаи стоит автоматизировать?</vt:lpstr>
      <vt:lpstr>Что дает автоматизация тестирования?</vt:lpstr>
      <vt:lpstr>Подход к автоматизации тестирования программного обеспечения</vt:lpstr>
      <vt:lpstr>Преимущества автоматизации тестирования</vt:lpstr>
      <vt:lpstr>Преимущества автоматизации тестирования</vt:lpstr>
      <vt:lpstr>Недостатки автоматизации тестирования</vt:lpstr>
      <vt:lpstr>Недостатки автоматизации тестирования</vt:lpstr>
      <vt:lpstr>Типы автоматизированного тестирования</vt:lpstr>
      <vt:lpstr>Основное применения автоматизации</vt:lpstr>
      <vt:lpstr>Основное применения автоматизации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  <vt:lpstr>Инструменты автоматизации тестирования</vt:lpstr>
    </vt:vector>
  </TitlesOfParts>
  <Company>ПАО "МегаФон"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Podovalnaya Olga (FT)</dc:creator>
  <cp:lastModifiedBy>Пользователь Windows</cp:lastModifiedBy>
  <cp:revision>16</cp:revision>
  <dcterms:created xsi:type="dcterms:W3CDTF">2021-06-02T04:41:25Z</dcterms:created>
  <dcterms:modified xsi:type="dcterms:W3CDTF">2021-06-02T16:29:07Z</dcterms:modified>
</cp:coreProperties>
</file>