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6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14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47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97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6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8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0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7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96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4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249E-9B37-4864-BC1F-1C1170D533AF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BCB86-D89A-4F74-A600-BC81DFCD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8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endParaRPr lang="ru-RU" sz="1800" dirty="0">
              <a:latin typeface="Bahnschrift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59974" y="1861894"/>
            <a:ext cx="8573730" cy="1788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200" dirty="0">
                <a:solidFill>
                  <a:schemeClr val="tx1"/>
                </a:solidFill>
                <a:latin typeface="Bahnschrift" panose="020B0502040204020203" pitchFamily="34" charset="0"/>
              </a:rPr>
              <a:t>Тестирование</a:t>
            </a:r>
            <a:r>
              <a:rPr lang="en-US" sz="3200" dirty="0">
                <a:solidFill>
                  <a:schemeClr val="tx1"/>
                </a:solidFill>
                <a:latin typeface="Bahnschrift" panose="020B0502040204020203" pitchFamily="34" charset="0"/>
              </a:rPr>
              <a:t> Unit </a:t>
            </a:r>
            <a:r>
              <a:rPr lang="ru-RU" sz="3200" dirty="0">
                <a:solidFill>
                  <a:schemeClr val="tx1"/>
                </a:solidFill>
                <a:latin typeface="Bahnschrift" panose="020B0502040204020203" pitchFamily="34" charset="0"/>
              </a:rPr>
              <a:t>тестами</a:t>
            </a:r>
            <a:endParaRPr lang="ru-RU" sz="2800" dirty="0">
              <a:solidFill>
                <a:schemeClr val="tx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34874" y="4609825"/>
            <a:ext cx="323772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Разработал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.10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1 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Портнов М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2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Unit test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7911"/>
            <a:ext cx="10515600" cy="473905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" panose="020B0502040204020203" pitchFamily="34" charset="0"/>
              </a:rPr>
              <a:t>Unit </a:t>
            </a:r>
            <a:r>
              <a:rPr lang="ru-RU" sz="2400" dirty="0" err="1">
                <a:latin typeface="Bahnschrift" panose="020B0502040204020203" pitchFamily="34" charset="0"/>
              </a:rPr>
              <a:t>Testing</a:t>
            </a:r>
            <a:r>
              <a:rPr lang="ru-RU" sz="2400" dirty="0">
                <a:latin typeface="Bahnschrift" panose="020B0502040204020203" pitchFamily="34" charset="0"/>
              </a:rPr>
              <a:t> — это метод тестирования программного обеспечения, при котором отдельные модули программы проверяются на корректность работы. Цель таких тестов — изолировать каждый часть кода и показать, что отдельно она функционирует правильно. Это помогает в обнаружении ошибок на ранних этапах разработки, что значительно снижает затраты на исправление багов в будущем.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8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8090" y="365125"/>
            <a:ext cx="10515600" cy="1325563"/>
          </a:xfrm>
        </p:spPr>
        <p:txBody>
          <a:bodyPr/>
          <a:lstStyle/>
          <a:p>
            <a:r>
              <a:rPr lang="ru-RU" sz="4400" u="sng" dirty="0">
                <a:latin typeface="Bahnschrift" panose="020B0502040204020203" pitchFamily="34" charset="0"/>
              </a:rPr>
              <a:t>Как работает Unit </a:t>
            </a:r>
            <a:r>
              <a:rPr lang="ru-RU" sz="4400" u="sng" dirty="0" err="1">
                <a:latin typeface="Bahnschrift" panose="020B0502040204020203" pitchFamily="34" charset="0"/>
              </a:rPr>
              <a:t>Testing</a:t>
            </a:r>
            <a:br>
              <a:rPr lang="ru-RU" sz="4400" u="sng" dirty="0">
                <a:latin typeface="Bahnschrift" panose="020B0502040204020203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090" y="1825625"/>
            <a:ext cx="108121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u="sng" dirty="0">
                <a:latin typeface="Bahnschrift" panose="020B0502040204020203" pitchFamily="34" charset="0"/>
              </a:rPr>
              <a:t>Изоляция компонентов: Каждый модуль программы тестируется отдельно, без взаимодействия с другими частями системы. Это достигается за счёт использования заглушек (</a:t>
            </a:r>
            <a:r>
              <a:rPr lang="ru-RU" sz="2100" u="sng" dirty="0" err="1">
                <a:latin typeface="Bahnschrift" panose="020B0502040204020203" pitchFamily="34" charset="0"/>
              </a:rPr>
              <a:t>stubs</a:t>
            </a:r>
            <a:r>
              <a:rPr lang="ru-RU" sz="2100" u="sng" dirty="0">
                <a:latin typeface="Bahnschrift" panose="020B0502040204020203" pitchFamily="34" charset="0"/>
              </a:rPr>
              <a:t>) и макетов (</a:t>
            </a:r>
            <a:r>
              <a:rPr lang="ru-RU" sz="2100" u="sng" dirty="0" err="1">
                <a:latin typeface="Bahnschrift" panose="020B0502040204020203" pitchFamily="34" charset="0"/>
              </a:rPr>
              <a:t>mocks</a:t>
            </a:r>
            <a:r>
              <a:rPr lang="ru-RU" sz="2100" u="sng" dirty="0">
                <a:latin typeface="Bahnschrift" panose="020B0502040204020203" pitchFamily="34" charset="0"/>
              </a:rPr>
              <a:t>), которые имитируют поведение зависимостей модуля.</a:t>
            </a:r>
          </a:p>
          <a:p>
            <a:pPr marL="0" indent="0">
              <a:buNone/>
            </a:pPr>
            <a:endParaRPr lang="ru-RU" sz="2100" u="sng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100" u="sng" dirty="0">
                <a:latin typeface="Bahnschrift" panose="020B0502040204020203" pitchFamily="34" charset="0"/>
              </a:rPr>
              <a:t>Автоматизация: Тесты обычно автоматизированы и могут быть легко запущены в любое время, что обеспечивает постоянную обратную связь о состоянии кода по мере его изменения и дополнения.</a:t>
            </a:r>
          </a:p>
          <a:p>
            <a:pPr marL="0" indent="0">
              <a:buNone/>
            </a:pPr>
            <a:endParaRPr lang="ru-RU" sz="2100" u="sng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100" u="sng" dirty="0">
                <a:latin typeface="Bahnschrift" panose="020B0502040204020203" pitchFamily="34" charset="0"/>
              </a:rPr>
              <a:t>Повторяемость: Unit тесты должны быть повторяемыми и предсказуемыми. Тесты запускаются в контролируемой среде, что исключает случайные сбои и ошибки из-за внешних факторов.</a:t>
            </a:r>
          </a:p>
        </p:txBody>
      </p:sp>
    </p:spTree>
    <p:extLst>
      <p:ext uri="{BB962C8B-B14F-4D97-AF65-F5344CB8AC3E}">
        <p14:creationId xmlns:p14="http://schemas.microsoft.com/office/powerpoint/2010/main" val="390826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809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Примеры Unit Test-</a:t>
            </a:r>
            <a:r>
              <a:rPr lang="ru-RU" dirty="0" err="1">
                <a:latin typeface="Bahnschrift" panose="020B0502040204020203" pitchFamily="34" charset="0"/>
              </a:rPr>
              <a:t>ов</a:t>
            </a:r>
            <a:r>
              <a:rPr lang="ru-RU" dirty="0">
                <a:latin typeface="Bahnschrift" panose="020B0502040204020203" pitchFamily="34" charset="0"/>
              </a:rPr>
              <a:t> для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449" y="1567363"/>
            <a:ext cx="55453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u="sng" dirty="0">
                <a:latin typeface="Bahnschrift" panose="020B0502040204020203" pitchFamily="34" charset="0"/>
              </a:rPr>
              <a:t>TestLogin1: Проверка, что пользователь с определённым </a:t>
            </a:r>
            <a:r>
              <a:rPr lang="ru-RU" sz="2000" u="sng" dirty="0" err="1">
                <a:latin typeface="Bahnschrift" panose="020B0502040204020203" pitchFamily="34" charset="0"/>
              </a:rPr>
              <a:t>username</a:t>
            </a:r>
            <a:r>
              <a:rPr lang="ru-RU" sz="2000" u="sng" dirty="0">
                <a:latin typeface="Bahnschrift" panose="020B0502040204020203" pitchFamily="34" charset="0"/>
              </a:rPr>
              <a:t> и </a:t>
            </a:r>
            <a:r>
              <a:rPr lang="ru-RU" sz="2000" u="sng" dirty="0" err="1">
                <a:latin typeface="Bahnschrift" panose="020B0502040204020203" pitchFamily="34" charset="0"/>
              </a:rPr>
              <a:t>password</a:t>
            </a:r>
            <a:r>
              <a:rPr lang="ru-RU" sz="2000" u="sng" dirty="0">
                <a:latin typeface="Bahnschrift" panose="020B0502040204020203" pitchFamily="34" charset="0"/>
              </a:rPr>
              <a:t> успешно проходит аутентификацию как “</a:t>
            </a:r>
            <a:r>
              <a:rPr lang="en-US" sz="2000" u="sng" dirty="0">
                <a:latin typeface="Bahnschrift" panose="020B0502040204020203" pitchFamily="34" charset="0"/>
              </a:rPr>
              <a:t>user</a:t>
            </a:r>
            <a:r>
              <a:rPr lang="ru-RU" sz="2000" u="sng" dirty="0">
                <a:latin typeface="Bahnschrift" panose="020B0502040204020203" pitchFamily="34" charset="0"/>
              </a:rPr>
              <a:t>". Это основная функция логина, где предполагается, что ввод правильных данных должен приводить к успешному входу.</a:t>
            </a:r>
            <a:endParaRPr lang="en-US" sz="2000" u="sng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000" u="sng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100" dirty="0" err="1">
                <a:latin typeface="Bahnschrift" panose="020B0502040204020203" pitchFamily="34" charset="0"/>
              </a:rPr>
              <a:t>TestLogin</a:t>
            </a:r>
            <a:r>
              <a:rPr lang="en-US" sz="2100" dirty="0">
                <a:latin typeface="Bahnschrift" panose="020B0502040204020203" pitchFamily="34" charset="0"/>
              </a:rPr>
              <a:t>2</a:t>
            </a:r>
            <a:r>
              <a:rPr lang="ru-RU" sz="2100" dirty="0">
                <a:latin typeface="Bahnschrift" panose="020B0502040204020203" pitchFamily="34" charset="0"/>
              </a:rPr>
              <a:t>: Проверка, что пользователь с определённым </a:t>
            </a:r>
            <a:r>
              <a:rPr lang="ru-RU" sz="2100" dirty="0" err="1">
                <a:latin typeface="Bahnschrift" panose="020B0502040204020203" pitchFamily="34" charset="0"/>
              </a:rPr>
              <a:t>username</a:t>
            </a:r>
            <a:r>
              <a:rPr lang="ru-RU" sz="2100" dirty="0">
                <a:latin typeface="Bahnschrift" panose="020B0502040204020203" pitchFamily="34" charset="0"/>
              </a:rPr>
              <a:t> и </a:t>
            </a:r>
            <a:r>
              <a:rPr lang="ru-RU" sz="2100" dirty="0" err="1">
                <a:latin typeface="Bahnschrift" panose="020B0502040204020203" pitchFamily="34" charset="0"/>
              </a:rPr>
              <a:t>password</a:t>
            </a:r>
            <a:r>
              <a:rPr lang="ru-RU" sz="2100" dirty="0">
                <a:latin typeface="Bahnschrift" panose="020B0502040204020203" pitchFamily="34" charset="0"/>
              </a:rPr>
              <a:t> успешно проходит аутентификацию как "</a:t>
            </a:r>
            <a:r>
              <a:rPr lang="ru-RU" sz="2100" dirty="0" err="1">
                <a:latin typeface="Bahnschrift" panose="020B0502040204020203" pitchFamily="34" charset="0"/>
              </a:rPr>
              <a:t>admin</a:t>
            </a:r>
            <a:r>
              <a:rPr lang="ru-RU" sz="2100" dirty="0">
                <a:latin typeface="Bahnschrift" panose="020B0502040204020203" pitchFamily="34" charset="0"/>
              </a:rPr>
              <a:t>". Это основная функция логина, где предполагается, что ввод правильных данных должен приводить к успешному входу.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678AA6-02E6-4B54-2964-0A7BBE53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843" y="4129470"/>
            <a:ext cx="5351929" cy="236027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7087E3E-F0E1-348E-DBDA-42648E8A0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844" y="1492445"/>
            <a:ext cx="5193846" cy="23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3A35CD5-9420-F8AC-7981-5924EF9A5DE9}"/>
              </a:ext>
            </a:extLst>
          </p:cNvPr>
          <p:cNvSpPr txBox="1"/>
          <p:nvPr/>
        </p:nvSpPr>
        <p:spPr>
          <a:xfrm>
            <a:off x="6044767" y="125645"/>
            <a:ext cx="60971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Эти примеры демонстрируют, как можно тестировать различные аспекты приложения: от правильности аутентификации до корректности работы пользовательского интерфейса после входа в систему. Unit тесты способствуют разработке надёжных приложений, уменьшая количество ошибок и повышая качество продукта.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D90A2E-B59E-7FCB-BC3A-03AC8191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2" y="614257"/>
            <a:ext cx="5251719" cy="4994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FFA5F3-58AC-8B95-B1F7-3089DBE5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7320"/>
            <a:ext cx="5720235" cy="23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9AD79-DDEB-F8C8-677A-8F580759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90E8B-0B88-3074-D3B9-3EA71670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ru-RU" dirty="0" err="1"/>
              <a:t>nit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 — это важный инструмент для обеспечения качества и надежности программного обеспечения. Он позволяет разработчикам эффективно находить и исправлять ошибки на ранних этапах, что упрощает поддержку и обновление продукта в долгосрочной перспективе.</a:t>
            </a:r>
          </a:p>
        </p:txBody>
      </p:sp>
    </p:spTree>
    <p:extLst>
      <p:ext uri="{BB962C8B-B14F-4D97-AF65-F5344CB8AC3E}">
        <p14:creationId xmlns:p14="http://schemas.microsoft.com/office/powerpoint/2010/main" val="180593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endParaRPr lang="ru-RU" sz="1800" dirty="0">
              <a:latin typeface="Bahnschrift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59974" y="1861894"/>
            <a:ext cx="8573730" cy="1788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200" dirty="0">
                <a:solidFill>
                  <a:schemeClr val="tx1"/>
                </a:solidFill>
                <a:latin typeface="Bahnschrift" panose="020B0502040204020203" pitchFamily="34" charset="0"/>
              </a:rPr>
              <a:t>Тестирование</a:t>
            </a:r>
            <a:r>
              <a:rPr lang="en-US" sz="3200" dirty="0">
                <a:solidFill>
                  <a:schemeClr val="tx1"/>
                </a:solidFill>
                <a:latin typeface="Bahnschrift" panose="020B0502040204020203" pitchFamily="34" charset="0"/>
              </a:rPr>
              <a:t> Unit </a:t>
            </a:r>
            <a:r>
              <a:rPr lang="ru-RU" sz="3200" dirty="0">
                <a:solidFill>
                  <a:schemeClr val="tx1"/>
                </a:solidFill>
                <a:latin typeface="Bahnschrift" panose="020B0502040204020203" pitchFamily="34" charset="0"/>
              </a:rPr>
              <a:t>тестами</a:t>
            </a:r>
            <a:endParaRPr lang="ru-RU" sz="2800" dirty="0">
              <a:solidFill>
                <a:schemeClr val="tx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34874" y="4609825"/>
            <a:ext cx="323772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Разработал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.10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1 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Портнов М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9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379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Тема Office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Unit test</vt:lpstr>
      <vt:lpstr>Как работает Unit Testing </vt:lpstr>
      <vt:lpstr>Примеры Unit Test-ов для приложения</vt:lpstr>
      <vt:lpstr>Презентация PowerPoint</vt:lpstr>
      <vt:lpstr>Заключение</vt:lpstr>
      <vt:lpstr>Министерство образования Новосибирской области ГБПОУ НСО «Новосибирский авиационный технический колледж имени Б.С. Галущака»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ГБПОУ НСО «Новосибирский авиационный технический колледж имени Б.С. Галущака» </dc:title>
  <dc:creator>Диана Егорова</dc:creator>
  <cp:lastModifiedBy>JeKa P1chenka</cp:lastModifiedBy>
  <cp:revision>4</cp:revision>
  <dcterms:created xsi:type="dcterms:W3CDTF">2024-05-28T13:22:50Z</dcterms:created>
  <dcterms:modified xsi:type="dcterms:W3CDTF">2024-05-29T06:01:13Z</dcterms:modified>
</cp:coreProperties>
</file>