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0" r:id="rId6"/>
    <p:sldId id="320" r:id="rId7"/>
    <p:sldId id="321" r:id="rId8"/>
    <p:sldId id="312" r:id="rId9"/>
    <p:sldId id="319" r:id="rId10"/>
    <p:sldId id="322" r:id="rId11"/>
  </p:sldIdLst>
  <p:sldSz cx="12188825" cy="6858000"/>
  <p:notesSz cx="6858000" cy="9144000"/>
  <p:custDataLst>
    <p:tags r:id="rId14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660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ru-RU" b="1" i="0" dirty="0"/>
            <a:t>Подготовка:</a:t>
          </a:r>
          <a:r>
            <a:rPr lang="ru-RU" b="0" i="0" dirty="0"/>
            <a:t> 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 custT="1"/>
      <dgm:spPr/>
      <dgm:t>
        <a:bodyPr rtlCol="0"/>
        <a:lstStyle/>
        <a:p>
          <a:pPr marL="95250" indent="-95250" algn="l" rtl="0">
            <a:buNone/>
          </a:pPr>
          <a:r>
            <a:rPr lang="ru-RU" sz="1600" b="0" i="0" dirty="0"/>
            <a:t>  Определение требований и целей тестирования, выбор инструментов и методов.</a:t>
          </a:r>
          <a:endParaRPr lang="en-US" sz="1600" dirty="0"/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ru-RU" dirty="0"/>
            <a:t>Проведение тестирования: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>
            <a:buNone/>
          </a:pPr>
          <a:r>
            <a:rPr lang="ru-RU" dirty="0"/>
            <a:t>	Проверка всех элементов интерфейса на корректное отображение и работу. Этот этап может включать в себя ручное тестирование, автоматизированное тестирование и </a:t>
          </a:r>
          <a:r>
            <a:rPr lang="ru-RU" dirty="0" err="1"/>
            <a:t>кроссбраузерное</a:t>
          </a:r>
          <a:r>
            <a:rPr lang="ru-RU" dirty="0"/>
            <a:t> тестирование.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ru-RU" b="1" i="0" dirty="0"/>
            <a:t>Анализ результатов: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>
            <a:buNone/>
          </a:pPr>
          <a:r>
            <a:rPr lang="ru-RU" b="0" i="0" dirty="0"/>
            <a:t>	Сбор и анализ данных о выявленных проблемах, их описание и классификация.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LinFactNeighborX="638" custLinFactNeighborY="-10551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X="154316" custLinFactNeighborY="-1455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LinFactNeighborX="1582" custLinFactNeighborY="10546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614625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t" anchorCtr="0">
          <a:noAutofit/>
        </a:bodyPr>
        <a:lstStyle/>
        <a:p>
          <a:pPr marL="95250" lvl="1" indent="-952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600" b="0" i="0" kern="1200" dirty="0"/>
            <a:t>  Определение требований и целей тестирования, выбор инструментов и методов.</a:t>
          </a:r>
          <a:endParaRPr lang="en-US" sz="1600" kern="1200" dirty="0"/>
        </a:p>
      </dsp:txBody>
      <dsp:txXfrm>
        <a:off x="661025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901209" y="360056"/>
          <a:ext cx="3739965" cy="3739965"/>
        </a:xfrm>
        <a:prstGeom prst="leftCircularArrow">
          <a:avLst>
            <a:gd name="adj1" fmla="val 3255"/>
            <a:gd name="adj2" fmla="val 401503"/>
            <a:gd name="adj3" fmla="val 2143649"/>
            <a:gd name="adj4" fmla="val 8991125"/>
            <a:gd name="adj5" fmla="val 379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157861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/>
            <a:t>Подготовка:</a:t>
          </a:r>
          <a:r>
            <a:rPr lang="ru-RU" sz="2500" b="0" i="0" kern="1200" dirty="0"/>
            <a:t> </a:t>
          </a:r>
          <a:endParaRPr lang="en-US" sz="2500" kern="1200" dirty="0"/>
        </a:p>
      </dsp:txBody>
      <dsp:txXfrm>
        <a:off x="1183170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910469" y="1019937"/>
          <a:ext cx="3772349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600" kern="1200" dirty="0"/>
            <a:t>	Проверка всех элементов интерфейса на корректное отображение и работу. Этот этап может включать в себя ручное тестирование, автоматизированное тестирование и </a:t>
          </a:r>
          <a:r>
            <a:rPr lang="ru-RU" sz="1600" kern="1200" dirty="0" err="1"/>
            <a:t>кроссбраузерное</a:t>
          </a:r>
          <a:r>
            <a:rPr lang="ru-RU" sz="1600" kern="1200" dirty="0"/>
            <a:t> тестирование.</a:t>
          </a:r>
          <a:endParaRPr lang="en-US" sz="1600" kern="1200" dirty="0"/>
        </a:p>
      </dsp:txBody>
      <dsp:txXfrm>
        <a:off x="3956869" y="1498391"/>
        <a:ext cx="3679549" cy="1491398"/>
      </dsp:txXfrm>
    </dsp:sp>
    <dsp:sp modelId="{DC2A0ADB-DCE3-4BF4-9952-0394865777AC}">
      <dsp:nvSpPr>
        <dsp:cNvPr id="0" name=""/>
        <dsp:cNvSpPr/>
      </dsp:nvSpPr>
      <dsp:spPr>
        <a:xfrm>
          <a:off x="5904661" y="-12"/>
          <a:ext cx="3739801" cy="3739801"/>
        </a:xfrm>
        <a:prstGeom prst="circularArrow">
          <a:avLst>
            <a:gd name="adj1" fmla="val 3255"/>
            <a:gd name="adj2" fmla="val 401522"/>
            <a:gd name="adj3" fmla="val 19422968"/>
            <a:gd name="adj4" fmla="val 12575511"/>
            <a:gd name="adj5" fmla="val 3797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5117599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Проведение тестирования:</a:t>
          </a:r>
          <a:endParaRPr lang="en-US" sz="2500" kern="1200" dirty="0"/>
        </a:p>
      </dsp:txBody>
      <dsp:txXfrm>
        <a:off x="5142908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8262483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600" b="0" i="0" kern="1200" dirty="0"/>
            <a:t>	Сбор и анализ данных о выявленных проблемах, их описание и классификация.</a:t>
          </a:r>
          <a:endParaRPr lang="en-US" sz="1600" kern="1200" dirty="0"/>
        </a:p>
      </dsp:txBody>
      <dsp:txXfrm>
        <a:off x="8308883" y="1095674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8805719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/>
            <a:t>Анализ результатов:</a:t>
          </a:r>
          <a:endParaRPr lang="en-US" sz="2500" kern="1200" dirty="0"/>
        </a:p>
      </dsp:txBody>
      <dsp:txXfrm>
        <a:off x="8831028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24.05.2024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24.05.2024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24.05.2024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25052" y="2924944"/>
            <a:ext cx="8229600" cy="1151384"/>
          </a:xfrm>
        </p:spPr>
        <p:txBody>
          <a:bodyPr rtlCol="0"/>
          <a:lstStyle/>
          <a:p>
            <a:pPr algn="ctr" rtl="0"/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UI </a:t>
            </a:r>
            <a:r>
              <a:rPr lang="ru-RU" b="0" i="0" dirty="0">
                <a:solidFill>
                  <a:srgbClr val="ECECEC"/>
                </a:solidFill>
                <a:effectLst/>
                <a:latin typeface="ui-sans-serif"/>
              </a:rPr>
              <a:t>тестирование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pPr rtl="0"/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Васильев Д.В.</a:t>
            </a:r>
          </a:p>
          <a:p>
            <a:pPr rtl="0"/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ПР-21.101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/>
              <a:t>Разделы: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2122511"/>
            <a:ext cx="9134391" cy="4114801"/>
          </a:xfrm>
        </p:spPr>
        <p:txBody>
          <a:bodyPr rtlCol="0">
            <a:normAutofit/>
          </a:bodyPr>
          <a:lstStyle/>
          <a:p>
            <a:pPr algn="l"/>
            <a:r>
              <a:rPr lang="ru-RU" sz="3200" b="1" dirty="0">
                <a:solidFill>
                  <a:srgbClr val="ECECEC"/>
                </a:solidFill>
                <a:effectLst/>
                <a:latin typeface="ui-sans-serif"/>
              </a:rPr>
              <a:t>Что такое </a:t>
            </a:r>
            <a:r>
              <a:rPr lang="en-US" sz="3200" b="1" dirty="0">
                <a:solidFill>
                  <a:srgbClr val="ECECEC"/>
                </a:solidFill>
                <a:effectLst/>
                <a:latin typeface="ui-sans-serif"/>
              </a:rPr>
              <a:t>UI </a:t>
            </a:r>
            <a:r>
              <a:rPr lang="ru-RU" sz="3200" b="1" dirty="0">
                <a:solidFill>
                  <a:srgbClr val="ECECEC"/>
                </a:solidFill>
                <a:effectLst/>
                <a:latin typeface="ui-sans-serif"/>
              </a:rPr>
              <a:t>тестирование?</a:t>
            </a:r>
          </a:p>
          <a:p>
            <a:pPr algn="l"/>
            <a:r>
              <a:rPr lang="ru-RU" sz="3200" b="1" dirty="0">
                <a:solidFill>
                  <a:srgbClr val="ECECEC"/>
                </a:solidFill>
                <a:effectLst/>
                <a:latin typeface="ui-sans-serif"/>
              </a:rPr>
              <a:t>Зачем нужно </a:t>
            </a:r>
            <a:r>
              <a:rPr lang="en-US" sz="3200" b="1" dirty="0">
                <a:solidFill>
                  <a:srgbClr val="ECECEC"/>
                </a:solidFill>
                <a:effectLst/>
                <a:latin typeface="ui-sans-serif"/>
              </a:rPr>
              <a:t>UI </a:t>
            </a:r>
            <a:r>
              <a:rPr lang="ru-RU" sz="3200" b="1" dirty="0">
                <a:solidFill>
                  <a:srgbClr val="ECECEC"/>
                </a:solidFill>
                <a:effectLst/>
                <a:latin typeface="ui-sans-serif"/>
              </a:rPr>
              <a:t>тестирование?</a:t>
            </a:r>
            <a:endParaRPr lang="ru-RU" sz="3200" b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/>
            <a:r>
              <a:rPr lang="ru-RU" sz="3200" b="1" dirty="0">
                <a:solidFill>
                  <a:srgbClr val="ECECEC"/>
                </a:solidFill>
                <a:effectLst/>
                <a:latin typeface="ui-sans-serif"/>
              </a:rPr>
              <a:t>Этапы </a:t>
            </a:r>
            <a:r>
              <a:rPr lang="en-US" sz="3200" b="1" dirty="0">
                <a:solidFill>
                  <a:srgbClr val="ECECEC"/>
                </a:solidFill>
                <a:effectLst/>
                <a:latin typeface="ui-sans-serif"/>
              </a:rPr>
              <a:t>UI </a:t>
            </a:r>
            <a:r>
              <a:rPr lang="ru-RU" sz="3200" b="1" dirty="0">
                <a:solidFill>
                  <a:srgbClr val="ECECEC"/>
                </a:solidFill>
                <a:effectLst/>
                <a:latin typeface="ui-sans-serif"/>
              </a:rPr>
              <a:t>тестирования</a:t>
            </a:r>
            <a:endParaRPr lang="ru-RU" sz="3200" b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836" y="188640"/>
            <a:ext cx="8692399" cy="896888"/>
          </a:xfrm>
        </p:spPr>
        <p:txBody>
          <a:bodyPr rtlCol="0"/>
          <a:lstStyle/>
          <a:p>
            <a:r>
              <a:rPr lang="ru-RU" sz="4800" b="1" dirty="0">
                <a:solidFill>
                  <a:srgbClr val="ECECEC"/>
                </a:solidFill>
                <a:effectLst/>
                <a:latin typeface="ui-sans-serif"/>
              </a:rPr>
              <a:t>Что такое </a:t>
            </a:r>
            <a:r>
              <a:rPr lang="en-US" sz="4800" b="1" dirty="0">
                <a:solidFill>
                  <a:srgbClr val="ECECEC"/>
                </a:solidFill>
                <a:effectLst/>
                <a:latin typeface="ui-sans-serif"/>
              </a:rPr>
              <a:t>UI </a:t>
            </a:r>
            <a:r>
              <a:rPr lang="ru-RU" sz="4800" b="1" dirty="0">
                <a:solidFill>
                  <a:srgbClr val="ECECEC"/>
                </a:solidFill>
                <a:effectLst/>
                <a:latin typeface="ui-sans-serif"/>
              </a:rPr>
              <a:t>тестирование?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1764" y="1412776"/>
            <a:ext cx="11448006" cy="4752528"/>
          </a:xfrm>
        </p:spPr>
        <p:txBody>
          <a:bodyPr rtlCol="0">
            <a:normAutofit/>
          </a:bodyPr>
          <a:lstStyle/>
          <a:p>
            <a:pPr rtl="0"/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(User Interface) тестирование – это процесс проверки пользовательского интерфейса веб-сайта или приложения для обеспечения его корректной работы и соответствия требованиям дизайна. Целью UI тестирования является выявление проблем, связанных с отображением элементов, их взаимодействием и общей эстетикой интерфейса.</a:t>
            </a:r>
          </a:p>
          <a:p>
            <a:pPr rtl="0"/>
            <a:endParaRPr lang="ru-RU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аспекты, проверяемые в ходе UI тестирования:</a:t>
            </a:r>
          </a:p>
          <a:p>
            <a:pPr rtl="0"/>
            <a:endParaRPr lang="ru-RU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Правильное отображение всех элементов интерфейса;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Соответствие дизайна требованиям и макетам;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Корректная работа всех интерактивных элементов (кнопки, ссылки, формы);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 с различными устройствами и браузерами.</a:t>
            </a:r>
          </a:p>
        </p:txBody>
      </p:sp>
    </p:spTree>
    <p:extLst>
      <p:ext uri="{BB962C8B-B14F-4D97-AF65-F5344CB8AC3E}">
        <p14:creationId xmlns:p14="http://schemas.microsoft.com/office/powerpoint/2010/main" val="394331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836" y="188640"/>
            <a:ext cx="8692399" cy="896888"/>
          </a:xfrm>
        </p:spPr>
        <p:txBody>
          <a:bodyPr rtlCol="0">
            <a:normAutofit fontScale="90000"/>
          </a:bodyPr>
          <a:lstStyle/>
          <a:p>
            <a:r>
              <a:rPr lang="ru-RU" sz="4800" b="1" dirty="0">
                <a:solidFill>
                  <a:srgbClr val="ECECEC"/>
                </a:solidFill>
                <a:effectLst/>
                <a:latin typeface="ui-sans-serif"/>
              </a:rPr>
              <a:t>Зачем нужно </a:t>
            </a:r>
            <a:r>
              <a:rPr lang="en-US" sz="4800" b="1" dirty="0">
                <a:solidFill>
                  <a:srgbClr val="ECECEC"/>
                </a:solidFill>
                <a:effectLst/>
                <a:latin typeface="ui-sans-serif"/>
              </a:rPr>
              <a:t>UI </a:t>
            </a:r>
            <a:r>
              <a:rPr lang="ru-RU" sz="4800" b="1" dirty="0">
                <a:solidFill>
                  <a:srgbClr val="ECECEC"/>
                </a:solidFill>
                <a:effectLst/>
                <a:latin typeface="ui-sans-serif"/>
              </a:rPr>
              <a:t>тестирование?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1764" y="1412776"/>
            <a:ext cx="11448006" cy="4752528"/>
          </a:xfrm>
        </p:spPr>
        <p:txBody>
          <a:bodyPr rtlCol="0">
            <a:normAutofit/>
          </a:bodyPr>
          <a:lstStyle/>
          <a:p>
            <a:pPr rtl="0"/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тестирование необходимо для обеспечения высокого качества интерфейса и положительного восприятия пользователями. Вот несколько ключевых причин, почему оно важно:</a:t>
            </a:r>
          </a:p>
          <a:p>
            <a:pPr rtl="0"/>
            <a:endParaRPr lang="ru-RU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Эстетическое восприятие: Привлекательный и аккуратно оформленный интерфейс повышает доверие и удовлетворенность пользователей.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Корректная работа: UI тестирование помогает выявить и устранить ошибки в работе интерфейсных элементов, что улучшает общее качество продукта.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 использования: Проверка взаимодействия с элементами интерфейса позволяет убедиться в их интуитивности и удобстве.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Совместимость: Тестирование на различных устройствах и браузерах обеспечивает корректное отображение и работу интерфейса для всех пользователей.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Соответствие требованиям: Убедиться, что интерфейс соответствует дизайнерским требованиям и макетам.</a:t>
            </a:r>
          </a:p>
        </p:txBody>
      </p:sp>
    </p:spTree>
    <p:extLst>
      <p:ext uri="{BB962C8B-B14F-4D97-AF65-F5344CB8AC3E}">
        <p14:creationId xmlns:p14="http://schemas.microsoft.com/office/powerpoint/2010/main" val="106302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41884" y="404664"/>
            <a:ext cx="9144001" cy="699864"/>
          </a:xfrm>
        </p:spPr>
        <p:txBody>
          <a:bodyPr rtlCol="0">
            <a:normAutofit/>
          </a:bodyPr>
          <a:lstStyle/>
          <a:p>
            <a:pPr algn="l"/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Этапы 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UI </a:t>
            </a:r>
            <a:r>
              <a:rPr lang="ru-RU" b="1" i="0" dirty="0">
                <a:solidFill>
                  <a:srgbClr val="ECECEC"/>
                </a:solidFill>
                <a:effectLst/>
                <a:latin typeface="ui-sans-serif"/>
              </a:rPr>
              <a:t>тестирования:</a:t>
            </a:r>
            <a:endParaRPr lang="ru-RU" dirty="0"/>
          </a:p>
        </p:txBody>
      </p:sp>
      <p:graphicFrame>
        <p:nvGraphicFramePr>
          <p:cNvPr id="3" name="Объект 2" descr="Переменный поток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57373"/>
              </p:ext>
            </p:extLst>
          </p:nvPr>
        </p:nvGraphicFramePr>
        <p:xfrm>
          <a:off x="405780" y="1772816"/>
          <a:ext cx="1159328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49796" y="314536"/>
            <a:ext cx="3596607" cy="104732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Пример </a:t>
            </a:r>
            <a:r>
              <a:rPr lang="en-US" dirty="0"/>
              <a:t>UI </a:t>
            </a:r>
            <a:r>
              <a:rPr lang="ru-RU" dirty="0"/>
              <a:t>тестирования: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05780" y="1556792"/>
            <a:ext cx="5256584" cy="4986672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ru-RU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Правильное отображение элементов:</a:t>
            </a:r>
            <a:r>
              <a:rPr lang="ru-R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Проверка, что все элементы (кнопки, текстовые блоки, изображения) отображаются корректно и на своих местах. Например, проверка корректности отображения профиля пользователя, списка друзей и меню навигации.</a:t>
            </a:r>
          </a:p>
          <a:p>
            <a:pPr algn="l"/>
            <a:r>
              <a:rPr lang="ru-RU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Соответствие дизайна:</a:t>
            </a:r>
            <a:r>
              <a:rPr lang="ru-R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Сравнение текущего интерфейса с дизайнерскими макетами, чтобы убедиться в соответствии стилей, шрифтов, цветов и расстояний. Например, соответствие цветовой гаммы и шрифтов в профиле пользователя и меню.</a:t>
            </a:r>
          </a:p>
          <a:p>
            <a:pPr algn="l"/>
            <a:r>
              <a:rPr 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Корректная работа интерактивных элементов:</a:t>
            </a:r>
            <a:r>
              <a:rPr lang="ru-R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Проверка, что все кнопки и ссылки работают корректно, формы отправляются, а элементы интерфейса реагируют на действия пользователя. Например, проверка работы кнопок "Добавить в друзья", "Отправить сообщение" и других.</a:t>
            </a:r>
          </a:p>
          <a:p>
            <a:pPr marL="342900" indent="-342900" rtl="0">
              <a:buFont typeface="+mj-lt"/>
              <a:buAutoNum type="arabicParenR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7A6DEA-7BDA-445F-B6EF-D2425152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34" y="1556792"/>
            <a:ext cx="6397026" cy="3044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49796" y="314536"/>
            <a:ext cx="3596607" cy="104732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Пример </a:t>
            </a:r>
            <a:r>
              <a:rPr lang="en-US" dirty="0"/>
              <a:t>UI </a:t>
            </a:r>
            <a:r>
              <a:rPr lang="ru-RU" dirty="0"/>
              <a:t>тестирования: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05780" y="1556792"/>
            <a:ext cx="5040560" cy="4986672"/>
          </a:xfrm>
        </p:spPr>
        <p:txBody>
          <a:bodyPr rtlCol="0">
            <a:normAutofit/>
          </a:bodyPr>
          <a:lstStyle/>
          <a:p>
            <a:pPr algn="l"/>
            <a:r>
              <a:rPr lang="ru-RU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ru-RU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Совместимость:</a:t>
            </a:r>
            <a:r>
              <a:rPr lang="ru-R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Тестирование сайта на различных устройствах (компьютеры, планшеты, смартфоны) и в разных браузерах (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ru-R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Firefox, Safari, Edge) для обеспечения корректной работы и отображения.</a:t>
            </a:r>
          </a:p>
          <a:p>
            <a:pPr algn="l"/>
            <a:r>
              <a:rPr 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ru-RU" b="1" dirty="0">
                <a:solidFill>
                  <a:srgbClr val="ECE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Соответствие требованиям:</a:t>
            </a:r>
            <a:r>
              <a:rPr lang="ru-R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Убедиться, что интерфейс соответствует функциональным и нефункциональным требованиям проекта, таким как скорость загрузки страниц и удобство использования на различных устройствах.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47F10A-9825-4F1A-91C0-AD8E5BD7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34" y="1556792"/>
            <a:ext cx="6397026" cy="3044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28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туннелем (широкоэкранный формат)</Template>
  <TotalTime>40</TotalTime>
  <Words>481</Words>
  <Application>Microsoft Office PowerPoint</Application>
  <PresentationFormat>Произвольный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ui-sans-serif</vt:lpstr>
      <vt:lpstr>Синий цифровой тоннель (16 x 9)</vt:lpstr>
      <vt:lpstr>UI тестирование</vt:lpstr>
      <vt:lpstr>Разделы:</vt:lpstr>
      <vt:lpstr>Что такое UI тестирование?</vt:lpstr>
      <vt:lpstr>Зачем нужно UI тестирование?</vt:lpstr>
      <vt:lpstr>Этапы UI тестирования:</vt:lpstr>
      <vt:lpstr>Пример UI тестирования:</vt:lpstr>
      <vt:lpstr>Пример UI тестирования: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тестирование</dc:title>
  <dc:creator>Данил Васильев</dc:creator>
  <cp:lastModifiedBy>Данил Васильев</cp:lastModifiedBy>
  <cp:revision>4</cp:revision>
  <dcterms:created xsi:type="dcterms:W3CDTF">2024-05-24T03:56:36Z</dcterms:created>
  <dcterms:modified xsi:type="dcterms:W3CDTF">2024-05-24T04:36:40Z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