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68860" autoAdjust="0"/>
  </p:normalViewPr>
  <p:slideViewPr>
    <p:cSldViewPr snapToGrid="0">
      <p:cViewPr varScale="1">
        <p:scale>
          <a:sx n="78" d="100"/>
          <a:sy n="78" d="100"/>
        </p:scale>
        <p:origin x="1572" y="96"/>
      </p:cViewPr>
      <p:guideLst/>
    </p:cSldViewPr>
  </p:slideViewPr>
  <p:outlineViewPr>
    <p:cViewPr>
      <p:scale>
        <a:sx n="33" d="100"/>
        <a:sy n="33" d="100"/>
      </p:scale>
      <p:origin x="0" y="-936"/>
    </p:cViewPr>
  </p:outlineViewPr>
  <p:notesTextViewPr>
    <p:cViewPr>
      <p:scale>
        <a:sx n="1" d="1"/>
        <a:sy n="1" d="1"/>
      </p:scale>
      <p:origin x="0" y="-1776"/>
    </p:cViewPr>
  </p:notesTextViewPr>
  <p:sorterViewPr>
    <p:cViewPr>
      <p:scale>
        <a:sx n="125" d="100"/>
        <a:sy n="125"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97D29A-BF55-43CD-A994-C02A9C790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BD1A28E3-73C2-4737-834D-A549DE7A8A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C10BD-7C9E-46C5-9102-727B956F25FB}" type="datetimeFigureOut">
              <a:rPr lang="en-CA" smtClean="0"/>
              <a:t>2020-02-14</a:t>
            </a:fld>
            <a:endParaRPr lang="en-CA"/>
          </a:p>
        </p:txBody>
      </p:sp>
      <p:sp>
        <p:nvSpPr>
          <p:cNvPr id="4" name="Footer Placeholder 3">
            <a:extLst>
              <a:ext uri="{FF2B5EF4-FFF2-40B4-BE49-F238E27FC236}">
                <a16:creationId xmlns:a16="http://schemas.microsoft.com/office/drawing/2014/main" id="{6F0959EE-5060-49C6-BB96-D05A61BE1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B7444A8-9699-4699-8B09-D4E87E36E7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7F3F82-3226-4F58-9905-D118AFB8C0E5}" type="slidenum">
              <a:rPr lang="en-CA" smtClean="0"/>
              <a:t>‹#›</a:t>
            </a:fld>
            <a:endParaRPr lang="en-CA"/>
          </a:p>
        </p:txBody>
      </p:sp>
    </p:spTree>
    <p:extLst>
      <p:ext uri="{BB962C8B-B14F-4D97-AF65-F5344CB8AC3E}">
        <p14:creationId xmlns:p14="http://schemas.microsoft.com/office/powerpoint/2010/main" val="1784294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CBCC3-AD1C-4EA0-BB3D-6AB5A798E5EC}" type="datetimeFigureOut">
              <a:rPr lang="en-CA" smtClean="0"/>
              <a:t>2020-02-14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C8F81-2597-4D16-8D5F-FBEA10BC3950}" type="slidenum">
              <a:rPr lang="en-CA" smtClean="0"/>
              <a:t>‹#›</a:t>
            </a:fld>
            <a:endParaRPr lang="en-CA"/>
          </a:p>
        </p:txBody>
      </p:sp>
    </p:spTree>
    <p:extLst>
      <p:ext uri="{BB962C8B-B14F-4D97-AF65-F5344CB8AC3E}">
        <p14:creationId xmlns:p14="http://schemas.microsoft.com/office/powerpoint/2010/main" val="128127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Goal of the demo is to explain how to create the most basic node JS application and how our application is initially structured.</a:t>
            </a:r>
          </a:p>
          <a:p>
            <a:endParaRPr lang="en-CA" dirty="0"/>
          </a:p>
          <a:p>
            <a:r>
              <a:rPr lang="en-CA" dirty="0"/>
              <a:t>We have “defining imports and configuration”, then we “configure our route mapping (`</a:t>
            </a:r>
            <a:r>
              <a:rPr lang="en-CA" dirty="0" err="1"/>
              <a:t>app.get</a:t>
            </a:r>
            <a:r>
              <a:rPr lang="en-CA" dirty="0"/>
              <a:t>(…)`)” then, we “Start” our application by listening to a port. Once this has been properly understood, we can move to create an API.</a:t>
            </a:r>
          </a:p>
          <a:p>
            <a:endParaRPr lang="en-CA" dirty="0"/>
          </a:p>
          <a:p>
            <a:r>
              <a:rPr lang="en-CA" dirty="0"/>
              <a:t>Demo steps</a:t>
            </a:r>
          </a:p>
          <a:p>
            <a:endParaRPr lang="en-CA" dirty="0"/>
          </a:p>
          <a:p>
            <a:pPr marL="171450" indent="-171450">
              <a:buFont typeface="Arial" panose="020B0604020202020204" pitchFamily="34" charset="0"/>
              <a:buChar char="•"/>
            </a:pPr>
            <a:r>
              <a:rPr lang="en-CA" dirty="0"/>
              <a:t>Create a folder for our application</a:t>
            </a:r>
          </a:p>
          <a:p>
            <a:pPr marL="171450" indent="-171450">
              <a:buFont typeface="Arial" panose="020B0604020202020204" pitchFamily="34" charset="0"/>
              <a:buChar char="•"/>
            </a:pPr>
            <a:r>
              <a:rPr lang="en-CA" dirty="0"/>
              <a:t>Run `</a:t>
            </a:r>
            <a:r>
              <a:rPr lang="en-CA" dirty="0" err="1"/>
              <a:t>npm</a:t>
            </a:r>
            <a:r>
              <a:rPr lang="en-CA" dirty="0"/>
              <a:t> </a:t>
            </a:r>
            <a:r>
              <a:rPr lang="en-CA" dirty="0" err="1"/>
              <a:t>init</a:t>
            </a:r>
            <a:r>
              <a:rPr lang="en-CA" dirty="0"/>
              <a:t>` within that folder</a:t>
            </a:r>
          </a:p>
          <a:p>
            <a:pPr marL="628650" lvl="1" indent="-171450">
              <a:buFont typeface="Arial" panose="020B0604020202020204" pitchFamily="34" charset="0"/>
              <a:buChar char="•"/>
            </a:pPr>
            <a:r>
              <a:rPr lang="en-CA" dirty="0"/>
              <a:t>Default parameters everywhere. Change `index.js` as the </a:t>
            </a:r>
            <a:r>
              <a:rPr lang="en-CA" dirty="0" err="1"/>
              <a:t>entrypoint</a:t>
            </a:r>
            <a:r>
              <a:rPr lang="en-CA" dirty="0"/>
              <a:t> to `app.js`</a:t>
            </a:r>
          </a:p>
          <a:p>
            <a:pPr marL="171450" indent="-171450">
              <a:buFont typeface="Arial" panose="020B0604020202020204" pitchFamily="34" charset="0"/>
              <a:buChar char="•"/>
            </a:pPr>
            <a:r>
              <a:rPr lang="en-CA" dirty="0"/>
              <a:t>Run `</a:t>
            </a:r>
            <a:r>
              <a:rPr lang="en-CA" dirty="0" err="1"/>
              <a:t>npm</a:t>
            </a:r>
            <a:r>
              <a:rPr lang="en-CA" dirty="0"/>
              <a:t> install express --save` to install express</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Code:</a:t>
            </a:r>
          </a:p>
          <a:p>
            <a:pPr marL="0" indent="0">
              <a:buFont typeface="Arial" panose="020B0604020202020204" pitchFamily="34" charset="0"/>
              <a:buNone/>
            </a:pPr>
            <a:endParaRPr lang="en-CA" dirty="0"/>
          </a:p>
          <a:p>
            <a:r>
              <a:rPr lang="en-CA" sz="1200" b="0" kern="1200" dirty="0">
                <a:solidFill>
                  <a:schemeClr val="tx1"/>
                </a:solidFill>
                <a:effectLst/>
                <a:latin typeface="+mn-lt"/>
                <a:ea typeface="+mn-ea"/>
                <a:cs typeface="+mn-cs"/>
              </a:rPr>
              <a:t>const express = require('express')</a:t>
            </a:r>
          </a:p>
          <a:p>
            <a:r>
              <a:rPr lang="en-CA" sz="1200" b="0" kern="1200" dirty="0">
                <a:solidFill>
                  <a:schemeClr val="tx1"/>
                </a:solidFill>
                <a:effectLst/>
                <a:latin typeface="+mn-lt"/>
                <a:ea typeface="+mn-ea"/>
                <a:cs typeface="+mn-cs"/>
              </a:rPr>
              <a:t>const app = express()</a:t>
            </a:r>
          </a:p>
          <a:p>
            <a:r>
              <a:rPr lang="en-CA" sz="1200" b="0" kern="1200" dirty="0">
                <a:solidFill>
                  <a:schemeClr val="tx1"/>
                </a:solidFill>
                <a:effectLst/>
                <a:latin typeface="+mn-lt"/>
                <a:ea typeface="+mn-ea"/>
                <a:cs typeface="+mn-cs"/>
              </a:rPr>
              <a:t>const port = 3000</a:t>
            </a:r>
          </a:p>
          <a:p>
            <a:br>
              <a:rPr lang="en-CA" sz="1200" b="0" kern="1200" dirty="0">
                <a:solidFill>
                  <a:schemeClr val="tx1"/>
                </a:solidFill>
                <a:effectLst/>
                <a:latin typeface="+mn-lt"/>
                <a:ea typeface="+mn-ea"/>
                <a:cs typeface="+mn-cs"/>
              </a:rPr>
            </a:br>
            <a:r>
              <a:rPr lang="en-CA" sz="1200" b="0" kern="1200" dirty="0" err="1">
                <a:solidFill>
                  <a:schemeClr val="tx1"/>
                </a:solidFill>
                <a:effectLst/>
                <a:latin typeface="+mn-lt"/>
                <a:ea typeface="+mn-ea"/>
                <a:cs typeface="+mn-cs"/>
              </a:rPr>
              <a:t>app.get</a:t>
            </a:r>
            <a:r>
              <a:rPr lang="en-CA" sz="1200" b="0" kern="1200" dirty="0">
                <a:solidFill>
                  <a:schemeClr val="tx1"/>
                </a:solidFill>
                <a:effectLst/>
                <a:latin typeface="+mn-lt"/>
                <a:ea typeface="+mn-ea"/>
                <a:cs typeface="+mn-cs"/>
              </a:rPr>
              <a:t>('/', (req, res) =&gt; </a:t>
            </a:r>
            <a:r>
              <a:rPr lang="en-CA" sz="1200" b="0" kern="1200" dirty="0" err="1">
                <a:solidFill>
                  <a:schemeClr val="tx1"/>
                </a:solidFill>
                <a:effectLst/>
                <a:latin typeface="+mn-lt"/>
                <a:ea typeface="+mn-ea"/>
                <a:cs typeface="+mn-cs"/>
              </a:rPr>
              <a:t>res.send</a:t>
            </a:r>
            <a:r>
              <a:rPr lang="en-CA" sz="1200" b="0" kern="1200" dirty="0">
                <a:solidFill>
                  <a:schemeClr val="tx1"/>
                </a:solidFill>
                <a:effectLst/>
                <a:latin typeface="+mn-lt"/>
                <a:ea typeface="+mn-ea"/>
                <a:cs typeface="+mn-cs"/>
              </a:rPr>
              <a:t>('Hello World!'))</a:t>
            </a:r>
          </a:p>
          <a:p>
            <a:br>
              <a:rPr lang="en-CA" sz="1200" b="0" kern="1200" dirty="0">
                <a:solidFill>
                  <a:schemeClr val="tx1"/>
                </a:solidFill>
                <a:effectLst/>
                <a:latin typeface="+mn-lt"/>
                <a:ea typeface="+mn-ea"/>
                <a:cs typeface="+mn-cs"/>
              </a:rPr>
            </a:br>
            <a:r>
              <a:rPr lang="en-CA" sz="1200" b="0" kern="1200" dirty="0" err="1">
                <a:solidFill>
                  <a:schemeClr val="tx1"/>
                </a:solidFill>
                <a:effectLst/>
                <a:latin typeface="+mn-lt"/>
                <a:ea typeface="+mn-ea"/>
                <a:cs typeface="+mn-cs"/>
              </a:rPr>
              <a:t>app.listen</a:t>
            </a:r>
            <a:r>
              <a:rPr lang="en-CA" sz="1200" b="0" kern="1200" dirty="0">
                <a:solidFill>
                  <a:schemeClr val="tx1"/>
                </a:solidFill>
                <a:effectLst/>
                <a:latin typeface="+mn-lt"/>
                <a:ea typeface="+mn-ea"/>
                <a:cs typeface="+mn-cs"/>
              </a:rPr>
              <a:t>(port, () =&gt; console.log(`Example app listening on port ${port}!`))</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If within </a:t>
            </a:r>
            <a:r>
              <a:rPr lang="en-CA" dirty="0" err="1"/>
              <a:t>VSCode</a:t>
            </a:r>
            <a:r>
              <a:rPr lang="en-CA" dirty="0"/>
              <a:t>, hit F5 and open the browser to http://localhost:3000</a:t>
            </a:r>
          </a:p>
          <a:p>
            <a:pPr marL="0" indent="0">
              <a:buFont typeface="Arial" panose="020B0604020202020204" pitchFamily="34" charset="0"/>
              <a:buNone/>
            </a:pPr>
            <a:r>
              <a:rPr lang="en-CA" dirty="0"/>
              <a:t>If within the command line, run `node app.js`</a:t>
            </a:r>
          </a:p>
        </p:txBody>
      </p:sp>
      <p:sp>
        <p:nvSpPr>
          <p:cNvPr id="4" name="Slide Number Placeholder 3"/>
          <p:cNvSpPr>
            <a:spLocks noGrp="1"/>
          </p:cNvSpPr>
          <p:nvPr>
            <p:ph type="sldNum" sz="quarter" idx="5"/>
          </p:nvPr>
        </p:nvSpPr>
        <p:spPr/>
        <p:txBody>
          <a:bodyPr/>
          <a:lstStyle/>
          <a:p>
            <a:fld id="{607C8F81-2597-4D16-8D5F-FBEA10BC3950}" type="slidenum">
              <a:rPr lang="en-CA" smtClean="0"/>
              <a:t>5</a:t>
            </a:fld>
            <a:endParaRPr lang="en-CA"/>
          </a:p>
        </p:txBody>
      </p:sp>
    </p:spTree>
    <p:extLst>
      <p:ext uri="{BB962C8B-B14F-4D97-AF65-F5344CB8AC3E}">
        <p14:creationId xmlns:p14="http://schemas.microsoft.com/office/powerpoint/2010/main" val="73819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assume that the first code of the previous demo is set.</a:t>
            </a:r>
          </a:p>
          <a:p>
            <a:endParaRPr lang="en-CA" dirty="0"/>
          </a:p>
          <a:p>
            <a:r>
              <a:rPr lang="en-CA" dirty="0" err="1"/>
              <a:t>npm</a:t>
            </a:r>
            <a:r>
              <a:rPr lang="en-CA" dirty="0"/>
              <a:t> install -g express-generator</a:t>
            </a:r>
          </a:p>
          <a:p>
            <a:r>
              <a:rPr lang="en-CA" dirty="0"/>
              <a:t>express --no-view</a:t>
            </a:r>
          </a:p>
          <a:p>
            <a:r>
              <a:rPr lang="en-CA" dirty="0" err="1"/>
              <a:t>npm</a:t>
            </a:r>
            <a:r>
              <a:rPr lang="en-CA" dirty="0"/>
              <a:t> install</a:t>
            </a:r>
          </a:p>
          <a:p>
            <a:endParaRPr lang="en-CA" dirty="0"/>
          </a:p>
          <a:p>
            <a:r>
              <a:rPr lang="en-CA" dirty="0"/>
              <a:t>Run the code again with F5/`node app.js` and go to localhost:3000</a:t>
            </a:r>
          </a:p>
          <a:p>
            <a:endParaRPr lang="en-CA" dirty="0"/>
          </a:p>
          <a:p>
            <a:r>
              <a:rPr lang="en-CA" dirty="0"/>
              <a:t>Try `/` and `/users`. Look w/F12 (Chromium debugger tools) how the content of “/users/” is returned (text/plain within the headers).</a:t>
            </a:r>
          </a:p>
          <a:p>
            <a:endParaRPr lang="en-CA" dirty="0"/>
          </a:p>
          <a:p>
            <a:r>
              <a:rPr lang="en-CA" dirty="0"/>
              <a:t>Let’s go back to the code. Look at how the different routes are mapped together (</a:t>
            </a:r>
            <a:r>
              <a:rPr lang="en-CA" dirty="0" err="1"/>
              <a:t>indexRouter</a:t>
            </a:r>
            <a:r>
              <a:rPr lang="en-CA" dirty="0"/>
              <a:t> and </a:t>
            </a:r>
            <a:r>
              <a:rPr lang="en-CA" dirty="0" err="1"/>
              <a:t>app.use</a:t>
            </a:r>
            <a:r>
              <a:rPr lang="en-CA" dirty="0"/>
              <a:t>(‘…’, router) usage specifically).</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Let’s edit /routes/users.js as it will be our new API. At line 6, replace `</a:t>
            </a:r>
            <a:r>
              <a:rPr lang="en-CA" dirty="0" err="1"/>
              <a:t>res.send</a:t>
            </a:r>
            <a:r>
              <a:rPr lang="en-CA" dirty="0"/>
              <a:t>(….)` content with an actual object (</a:t>
            </a:r>
            <a:r>
              <a:rPr lang="en-CA" dirty="0" err="1"/>
              <a:t>eg</a:t>
            </a:r>
            <a:r>
              <a:rPr lang="en-CA" dirty="0"/>
              <a:t>: </a:t>
            </a:r>
            <a:r>
              <a:rPr lang="en-CA" sz="1200" b="0" kern="1200" dirty="0">
                <a:solidFill>
                  <a:schemeClr val="tx1"/>
                </a:solidFill>
                <a:effectLst/>
                <a:latin typeface="+mn-lt"/>
                <a:ea typeface="+mn-ea"/>
                <a:cs typeface="+mn-cs"/>
              </a:rPr>
              <a:t>{</a:t>
            </a:r>
            <a:r>
              <a:rPr lang="en-CA" sz="1200" b="0" kern="1200" dirty="0" err="1">
                <a:solidFill>
                  <a:schemeClr val="tx1"/>
                </a:solidFill>
                <a:effectLst/>
                <a:latin typeface="+mn-lt"/>
                <a:ea typeface="+mn-ea"/>
                <a:cs typeface="+mn-cs"/>
              </a:rPr>
              <a:t>name:’Hello</a:t>
            </a:r>
            <a:r>
              <a:rPr lang="en-CA" sz="1200" b="0" kern="1200" dirty="0">
                <a:solidFill>
                  <a:schemeClr val="tx1"/>
                </a:solidFill>
                <a:effectLst/>
                <a:latin typeface="+mn-lt"/>
                <a:ea typeface="+mn-ea"/>
                <a:cs typeface="+mn-cs"/>
              </a:rPr>
              <a:t> world’}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Restart the application and look again at the Content-Type header for `application/json`. We now have an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Whatever we do in that “get” controller to gather data, etc. will be accessible from /users/. It’s up to us to customize and add more routes to handle things.</a:t>
            </a:r>
          </a:p>
          <a:p>
            <a:endParaRPr lang="en-CA" dirty="0"/>
          </a:p>
          <a:p>
            <a:endParaRPr lang="en-CA" dirty="0"/>
          </a:p>
        </p:txBody>
      </p:sp>
      <p:sp>
        <p:nvSpPr>
          <p:cNvPr id="4" name="Slide Number Placeholder 3"/>
          <p:cNvSpPr>
            <a:spLocks noGrp="1"/>
          </p:cNvSpPr>
          <p:nvPr>
            <p:ph type="sldNum" sz="quarter" idx="5"/>
          </p:nvPr>
        </p:nvSpPr>
        <p:spPr/>
        <p:txBody>
          <a:bodyPr/>
          <a:lstStyle/>
          <a:p>
            <a:fld id="{607C8F81-2597-4D16-8D5F-FBEA10BC3950}" type="slidenum">
              <a:rPr lang="en-CA" smtClean="0"/>
              <a:t>7</a:t>
            </a:fld>
            <a:endParaRPr lang="en-CA"/>
          </a:p>
        </p:txBody>
      </p:sp>
    </p:spTree>
    <p:extLst>
      <p:ext uri="{BB962C8B-B14F-4D97-AF65-F5344CB8AC3E}">
        <p14:creationId xmlns:p14="http://schemas.microsoft.com/office/powerpoint/2010/main" val="221952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a list of available hosting options on Azure.</a:t>
            </a:r>
          </a:p>
          <a:p>
            <a:endParaRPr lang="en-CA" dirty="0"/>
          </a:p>
          <a:p>
            <a:r>
              <a:rPr lang="en-CA" dirty="0"/>
              <a:t>Blob Storage allow us to store files and is truly “static” content hosting. While AppService can do the same, it does allow you to run server-code as well.</a:t>
            </a:r>
          </a:p>
          <a:p>
            <a:endParaRPr lang="en-CA" dirty="0"/>
          </a:p>
          <a:p>
            <a:r>
              <a:rPr lang="en-CA" dirty="0"/>
              <a:t>On the Dynamic Site, the easiest to get started with is App Service as it allows applications to be deployed “as-is” without any kinds of change. Functions requires that you convert your application to the deployment model, containers require you to build a </a:t>
            </a:r>
            <a:r>
              <a:rPr lang="en-CA" dirty="0" err="1"/>
              <a:t>Dockerfile</a:t>
            </a:r>
            <a:r>
              <a:rPr lang="en-CA" dirty="0"/>
              <a:t> before deploying your application.</a:t>
            </a:r>
          </a:p>
          <a:p>
            <a:endParaRPr lang="en-CA" dirty="0"/>
          </a:p>
          <a:p>
            <a:r>
              <a:rPr lang="en-CA" dirty="0"/>
              <a:t>So for the next step, let’s focus on app service.</a:t>
            </a:r>
          </a:p>
        </p:txBody>
      </p:sp>
      <p:sp>
        <p:nvSpPr>
          <p:cNvPr id="4" name="Slide Number Placeholder 3"/>
          <p:cNvSpPr>
            <a:spLocks noGrp="1"/>
          </p:cNvSpPr>
          <p:nvPr>
            <p:ph type="sldNum" sz="quarter" idx="5"/>
          </p:nvPr>
        </p:nvSpPr>
        <p:spPr/>
        <p:txBody>
          <a:bodyPr/>
          <a:lstStyle/>
          <a:p>
            <a:fld id="{607C8F81-2597-4D16-8D5F-FBEA10BC3950}" type="slidenum">
              <a:rPr lang="en-CA" smtClean="0"/>
              <a:t>10</a:t>
            </a:fld>
            <a:endParaRPr lang="en-CA"/>
          </a:p>
        </p:txBody>
      </p:sp>
    </p:spTree>
    <p:extLst>
      <p:ext uri="{BB962C8B-B14F-4D97-AF65-F5344CB8AC3E}">
        <p14:creationId xmlns:p14="http://schemas.microsoft.com/office/powerpoint/2010/main" val="3581547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Open the CLI. We will need to have the Azure CLI installed on our local machine.</a:t>
            </a:r>
          </a:p>
          <a:p>
            <a:endParaRPr lang="en-CA" dirty="0"/>
          </a:p>
          <a:p>
            <a:r>
              <a:rPr lang="en-CA" dirty="0"/>
              <a:t>If the code has been pushed in a public github repository, it is also possible to do the operation from the Azure Cloud Shell.</a:t>
            </a:r>
          </a:p>
          <a:p>
            <a:endParaRPr lang="en-CA" dirty="0"/>
          </a:p>
          <a:p>
            <a:r>
              <a:rPr lang="en-CA" dirty="0"/>
              <a:t>FROM LOCAL CLI:</a:t>
            </a:r>
          </a:p>
          <a:p>
            <a:endParaRPr lang="en-CA" dirty="0"/>
          </a:p>
          <a:p>
            <a:r>
              <a:rPr lang="en-CA" dirty="0"/>
              <a:t>Make sure to run `</a:t>
            </a:r>
            <a:r>
              <a:rPr lang="en-CA" dirty="0" err="1"/>
              <a:t>az</a:t>
            </a:r>
            <a:r>
              <a:rPr lang="en-CA" dirty="0"/>
              <a:t> login` and to authenticate with your account.</a:t>
            </a:r>
          </a:p>
          <a:p>
            <a:endParaRPr lang="en-CA" dirty="0"/>
          </a:p>
          <a:p>
            <a:r>
              <a:rPr lang="en-CA" dirty="0"/>
              <a:t>Make to `cd` into the directory where the `</a:t>
            </a:r>
            <a:r>
              <a:rPr lang="en-CA" dirty="0" err="1"/>
              <a:t>package.json</a:t>
            </a:r>
            <a:r>
              <a:rPr lang="en-CA" dirty="0"/>
              <a:t>` is located.</a:t>
            </a:r>
          </a:p>
          <a:p>
            <a:endParaRPr lang="en-CA" dirty="0"/>
          </a:p>
          <a:p>
            <a:r>
              <a:rPr lang="en-CA" dirty="0"/>
              <a:t>You can then run the command `</a:t>
            </a:r>
            <a:r>
              <a:rPr lang="en-CA" dirty="0" err="1"/>
              <a:t>az</a:t>
            </a:r>
            <a:r>
              <a:rPr lang="en-CA" dirty="0"/>
              <a:t> </a:t>
            </a:r>
            <a:r>
              <a:rPr lang="en-CA" dirty="0" err="1"/>
              <a:t>webapp</a:t>
            </a:r>
            <a:r>
              <a:rPr lang="en-CA" dirty="0"/>
              <a:t> up -n MYAPP -l </a:t>
            </a:r>
            <a:r>
              <a:rPr lang="en-CA" dirty="0" err="1"/>
              <a:t>eastus</a:t>
            </a:r>
            <a:r>
              <a:rPr lang="en-CA" dirty="0"/>
              <a:t>` where you replace `MYAPP` for something unique. `</a:t>
            </a:r>
            <a:r>
              <a:rPr lang="en-CA" dirty="0" err="1"/>
              <a:t>eastus</a:t>
            </a:r>
            <a:r>
              <a:rPr lang="en-CA" dirty="0"/>
              <a:t>` can also be a region close to you.</a:t>
            </a:r>
          </a:p>
          <a:p>
            <a:endParaRPr lang="en-CA" dirty="0"/>
          </a:p>
          <a:p>
            <a:r>
              <a:rPr lang="en-CA" dirty="0"/>
              <a:t>This command will created the 3 basic components required to run an application on Azure.</a:t>
            </a:r>
          </a:p>
          <a:p>
            <a:pPr marL="228600" indent="-228600">
              <a:buAutoNum type="arabicPeriod"/>
            </a:pPr>
            <a:r>
              <a:rPr lang="en-CA" dirty="0"/>
              <a:t>A resource group to put those resources together</a:t>
            </a:r>
          </a:p>
          <a:p>
            <a:pPr marL="228600" indent="-228600">
              <a:buAutoNum type="arabicPeriod"/>
            </a:pPr>
            <a:r>
              <a:rPr lang="en-CA" dirty="0"/>
              <a:t>An </a:t>
            </a:r>
            <a:r>
              <a:rPr lang="en-CA" dirty="0" err="1"/>
              <a:t>AppServicePlan</a:t>
            </a:r>
            <a:r>
              <a:rPr lang="en-CA" dirty="0"/>
              <a:t> which represent the reserved resources that will be used to host your app</a:t>
            </a:r>
          </a:p>
          <a:p>
            <a:pPr marL="228600" indent="-228600">
              <a:buAutoNum type="arabicPeriod"/>
            </a:pPr>
            <a:r>
              <a:rPr lang="en-CA" dirty="0"/>
              <a:t>An AppService which represent the your application running on the previous plan.</a:t>
            </a:r>
          </a:p>
          <a:p>
            <a:pPr marL="228600" indent="-228600">
              <a:buAutoNum type="arabicPeriod"/>
            </a:pPr>
            <a:endParaRPr lang="en-CA" dirty="0"/>
          </a:p>
          <a:p>
            <a:pPr marL="228600" indent="-228600">
              <a:buAutoNum type="arabicPeriod"/>
            </a:pPr>
            <a:endParaRPr lang="en-CA" dirty="0"/>
          </a:p>
          <a:p>
            <a:pPr marL="0" indent="0">
              <a:buNone/>
            </a:pPr>
            <a:r>
              <a:rPr lang="en-CA" dirty="0"/>
              <a:t>Once everything is deployed, open up https://MYAPP.azurewebsites.net/ .</a:t>
            </a:r>
          </a:p>
          <a:p>
            <a:pPr marL="0" indent="0">
              <a:buNone/>
            </a:pPr>
            <a:endParaRPr lang="en-CA" dirty="0"/>
          </a:p>
          <a:p>
            <a:pPr marL="0" indent="0">
              <a:buNone/>
            </a:pPr>
            <a:r>
              <a:rPr lang="en-CA" dirty="0"/>
              <a:t>You should see “Express / Welcome to Express” message that is the default for newly created Express application.</a:t>
            </a:r>
          </a:p>
          <a:p>
            <a:pPr marL="0" indent="0">
              <a:buNone/>
            </a:pPr>
            <a:endParaRPr lang="en-CA" dirty="0"/>
          </a:p>
          <a:p>
            <a:pPr marL="0" indent="0">
              <a:buNone/>
            </a:pPr>
            <a:r>
              <a:rPr lang="en-CA" dirty="0"/>
              <a:t>Now, let’s go back to Azure Portal (portal.azure.com) to see what was created. </a:t>
            </a:r>
          </a:p>
          <a:p>
            <a:pPr marL="0" indent="0">
              <a:buNone/>
            </a:pPr>
            <a:r>
              <a:rPr lang="en-CA" dirty="0"/>
              <a:t>In the search bar look for MYAPP and click on it. You are taken to an AppService where your application is at. You can click on the URL to open up the app, the </a:t>
            </a:r>
            <a:r>
              <a:rPr lang="en-CA" dirty="0" err="1"/>
              <a:t>AppServicePlan</a:t>
            </a:r>
            <a:r>
              <a:rPr lang="en-CA" dirty="0"/>
              <a:t> to inspect the reserved resources.</a:t>
            </a:r>
          </a:p>
          <a:p>
            <a:pPr marL="0" indent="0">
              <a:buNone/>
            </a:pPr>
            <a:endParaRPr lang="en-CA" dirty="0"/>
          </a:p>
          <a:p>
            <a:pPr marL="0" indent="0">
              <a:buNone/>
            </a:pPr>
            <a:r>
              <a:rPr lang="en-CA" dirty="0"/>
              <a:t>Things that are important to go over:</a:t>
            </a:r>
          </a:p>
          <a:p>
            <a:pPr marL="0" indent="0">
              <a:buNone/>
            </a:pPr>
            <a:endParaRPr lang="en-CA" dirty="0"/>
          </a:p>
          <a:p>
            <a:pPr marL="228600" indent="-228600">
              <a:buAutoNum type="arabicPeriod"/>
            </a:pPr>
            <a:r>
              <a:rPr lang="en-CA" dirty="0"/>
              <a:t>Configuration -&gt; this is where you set environment variable for your deployed app only. If an app require specific configurations, they should be located there. Within Configuration, under the “General settings”, you can change your tech stack, platform settings, etc.</a:t>
            </a:r>
          </a:p>
          <a:p>
            <a:pPr marL="228600" indent="-228600">
              <a:buAutoNum type="arabicPeriod"/>
            </a:pPr>
            <a:r>
              <a:rPr lang="en-CA" dirty="0"/>
              <a:t>Scale up -&gt; this allows you to change the pricing tier of your app service. Important if you don’t want to spend too much</a:t>
            </a:r>
          </a:p>
          <a:p>
            <a:pPr marL="228600" indent="-228600">
              <a:buAutoNum type="arabicPeriod"/>
            </a:pPr>
            <a:r>
              <a:rPr lang="en-CA" dirty="0"/>
              <a:t>Development Tools | SSH -&gt; Allows you to get a CLI at the root of your deployed application within the </a:t>
            </a:r>
            <a:r>
              <a:rPr lang="en-CA"/>
              <a:t>reserved compute</a:t>
            </a:r>
            <a:endParaRPr lang="en-CA" dirty="0"/>
          </a:p>
        </p:txBody>
      </p:sp>
      <p:sp>
        <p:nvSpPr>
          <p:cNvPr id="4" name="Slide Number Placeholder 3"/>
          <p:cNvSpPr>
            <a:spLocks noGrp="1"/>
          </p:cNvSpPr>
          <p:nvPr>
            <p:ph type="sldNum" sz="quarter" idx="5"/>
          </p:nvPr>
        </p:nvSpPr>
        <p:spPr/>
        <p:txBody>
          <a:bodyPr/>
          <a:lstStyle/>
          <a:p>
            <a:fld id="{607C8F81-2597-4D16-8D5F-FBEA10BC3950}" type="slidenum">
              <a:rPr lang="en-CA" smtClean="0"/>
              <a:t>13</a:t>
            </a:fld>
            <a:endParaRPr lang="en-CA"/>
          </a:p>
        </p:txBody>
      </p:sp>
    </p:spTree>
    <p:extLst>
      <p:ext uri="{BB962C8B-B14F-4D97-AF65-F5344CB8AC3E}">
        <p14:creationId xmlns:p14="http://schemas.microsoft.com/office/powerpoint/2010/main" val="1968122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E8A-03D9-490A-9379-A4E9105DD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6257C8A-2FEC-4E03-9D3F-20A7B442F8FC}"/>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dirty="0"/>
              <a:t>Click here to add your name, title, and social handle</a:t>
            </a:r>
          </a:p>
        </p:txBody>
      </p:sp>
      <p:sp>
        <p:nvSpPr>
          <p:cNvPr id="8" name="Date Placeholder 7">
            <a:extLst>
              <a:ext uri="{FF2B5EF4-FFF2-40B4-BE49-F238E27FC236}">
                <a16:creationId xmlns:a16="http://schemas.microsoft.com/office/drawing/2014/main" id="{FCC38B0D-E5A1-4605-A345-CB8B0EE177AB}"/>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9" name="Footer Placeholder 8">
            <a:extLst>
              <a:ext uri="{FF2B5EF4-FFF2-40B4-BE49-F238E27FC236}">
                <a16:creationId xmlns:a16="http://schemas.microsoft.com/office/drawing/2014/main" id="{D7D86199-37A4-4E06-B5DD-B2E1A653F17C}"/>
              </a:ext>
            </a:extLst>
          </p:cNvPr>
          <p:cNvSpPr>
            <a:spLocks noGrp="1"/>
          </p:cNvSpPr>
          <p:nvPr>
            <p:ph type="ftr" sz="quarter" idx="11"/>
          </p:nvPr>
        </p:nvSpPr>
        <p:spPr/>
        <p:txBody>
          <a:bodyPr/>
          <a:lstStyle/>
          <a:p>
            <a:endParaRPr lang="en-CA"/>
          </a:p>
        </p:txBody>
      </p:sp>
      <p:sp>
        <p:nvSpPr>
          <p:cNvPr id="10" name="Slide Number Placeholder 9">
            <a:extLst>
              <a:ext uri="{FF2B5EF4-FFF2-40B4-BE49-F238E27FC236}">
                <a16:creationId xmlns:a16="http://schemas.microsoft.com/office/drawing/2014/main" id="{EC04BB86-8D0D-4D6C-AC33-5842A5CA0BAC}"/>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179350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29B0-3322-4609-8C67-62F6A510DDD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EC747B-447F-4AE4-B5F2-D508017F4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90A1DE-EB19-43EA-A852-D238564CE582}"/>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5" name="Footer Placeholder 4">
            <a:extLst>
              <a:ext uri="{FF2B5EF4-FFF2-40B4-BE49-F238E27FC236}">
                <a16:creationId xmlns:a16="http://schemas.microsoft.com/office/drawing/2014/main" id="{3743C8A1-6E11-4F16-94B5-7060CCF29B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8F3ACA-9737-43A4-8DAE-93E683D3B060}"/>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393257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67211-E9F1-4AD3-B0AD-19C718B390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64C1A5F-989C-41DE-A437-32CF01A156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A33CAA-D1B0-4FB8-8EFE-39B8F39157C0}"/>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5" name="Footer Placeholder 4">
            <a:extLst>
              <a:ext uri="{FF2B5EF4-FFF2-40B4-BE49-F238E27FC236}">
                <a16:creationId xmlns:a16="http://schemas.microsoft.com/office/drawing/2014/main" id="{03E4E9F0-2F37-46A9-8959-AD6B792772B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A73F49-1C80-4E23-B2D5-84E8AA90B1AA}"/>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96485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F196-FCAA-43D7-BAE9-95B6243C4E2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02AF77D-3D1F-4892-9EF1-F3B40E3042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717386-E10F-4D41-AABD-3154416A5476}"/>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5" name="Footer Placeholder 4">
            <a:extLst>
              <a:ext uri="{FF2B5EF4-FFF2-40B4-BE49-F238E27FC236}">
                <a16:creationId xmlns:a16="http://schemas.microsoft.com/office/drawing/2014/main" id="{C2A7FFFD-1425-4CB4-8D49-F92124803C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4D1974-676A-47F3-AFB3-315039B96E72}"/>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169082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7086-18F0-43FE-B6AD-9F85CCCE1618}"/>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6A999088-C1E2-46CC-9366-15963DA7C5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B5F798-9922-4BAB-9943-514B26844FB0}"/>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5" name="Footer Placeholder 4">
            <a:extLst>
              <a:ext uri="{FF2B5EF4-FFF2-40B4-BE49-F238E27FC236}">
                <a16:creationId xmlns:a16="http://schemas.microsoft.com/office/drawing/2014/main" id="{E9FDDCBA-DB61-488D-B391-74F1AE7A3D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EFFDD9-0D79-4C6A-9DA1-6FEE6E8311EA}"/>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396872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5313-04CF-4096-BA80-336D9C8A4A3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4570F8B-694F-4632-81AA-A6B6D9B33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0314C2D-BE0D-4BF3-AC79-C470B2E7D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B1EE208-E82D-4210-B018-20B6AA1C9A1A}"/>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6" name="Footer Placeholder 5">
            <a:extLst>
              <a:ext uri="{FF2B5EF4-FFF2-40B4-BE49-F238E27FC236}">
                <a16:creationId xmlns:a16="http://schemas.microsoft.com/office/drawing/2014/main" id="{C2586728-E599-421C-B812-61DD9BDEA93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397F3CE-D73F-4B18-8583-9DF06A9B42B6}"/>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166636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9AF3-13F0-4977-9A56-1A3C84DA78F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4CB1C40-1D18-41A0-9FD3-4244185A0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9BC63-0C8D-4388-B2D4-401F082BAA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5C33FF-36C7-48CC-83CA-90849099E6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2280C-CD6F-4785-8FBB-23DBA5993F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E2F6E09-F1E7-4F22-84AB-466656E31031}"/>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8" name="Footer Placeholder 7">
            <a:extLst>
              <a:ext uri="{FF2B5EF4-FFF2-40B4-BE49-F238E27FC236}">
                <a16:creationId xmlns:a16="http://schemas.microsoft.com/office/drawing/2014/main" id="{61594C65-7725-484C-8E6A-58099AA8F94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4175E75-01F4-4D77-954A-FC03792AA4A8}"/>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71059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7644-AE60-4205-BD49-3B5F93B4829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308F72C-C1AC-411B-A615-4CA9714C4629}"/>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4" name="Footer Placeholder 3">
            <a:extLst>
              <a:ext uri="{FF2B5EF4-FFF2-40B4-BE49-F238E27FC236}">
                <a16:creationId xmlns:a16="http://schemas.microsoft.com/office/drawing/2014/main" id="{161283EC-B915-4500-B300-4FD2F13A4D0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28FE69-F225-4861-B1DA-891DFCF34E6C}"/>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188807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1DE4F-7725-4E63-808D-26E62C59E6B7}"/>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3" name="Footer Placeholder 2">
            <a:extLst>
              <a:ext uri="{FF2B5EF4-FFF2-40B4-BE49-F238E27FC236}">
                <a16:creationId xmlns:a16="http://schemas.microsoft.com/office/drawing/2014/main" id="{C09E6E0D-008E-4009-A849-4B950151162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909352F-E578-48D5-BF86-C84CBDAB1994}"/>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395582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D72A-7334-4546-B7AB-0CC2FD77C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98B51FD-A23C-48A1-B24B-32A880ED8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B64F4DF-0B00-4861-9484-7DA18A20D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551DB-5CCD-4BD9-A7CC-535E55D56BF8}"/>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6" name="Footer Placeholder 5">
            <a:extLst>
              <a:ext uri="{FF2B5EF4-FFF2-40B4-BE49-F238E27FC236}">
                <a16:creationId xmlns:a16="http://schemas.microsoft.com/office/drawing/2014/main" id="{5FBD2C6F-EA2C-4995-A795-9608A39E8E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0763C09-6641-4FE3-9873-FDF0C5E7001B}"/>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2427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7B2D-29D3-469B-8A27-B971AB2EA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C2498DB-9CF2-4176-B4F2-9C0A44A25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8FADE07-E91A-4D0B-914F-C3CAE8FDE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BC733-20E9-4865-BDD4-1895DA7F0A80}"/>
              </a:ext>
            </a:extLst>
          </p:cNvPr>
          <p:cNvSpPr>
            <a:spLocks noGrp="1"/>
          </p:cNvSpPr>
          <p:nvPr>
            <p:ph type="dt" sz="half" idx="10"/>
          </p:nvPr>
        </p:nvSpPr>
        <p:spPr/>
        <p:txBody>
          <a:bodyPr/>
          <a:lstStyle/>
          <a:p>
            <a:fld id="{1091BDF2-65DB-43D2-9A99-05268E2F156E}" type="datetimeFigureOut">
              <a:rPr lang="en-CA" smtClean="0"/>
              <a:t>2020-02-14</a:t>
            </a:fld>
            <a:endParaRPr lang="en-CA"/>
          </a:p>
        </p:txBody>
      </p:sp>
      <p:sp>
        <p:nvSpPr>
          <p:cNvPr id="6" name="Footer Placeholder 5">
            <a:extLst>
              <a:ext uri="{FF2B5EF4-FFF2-40B4-BE49-F238E27FC236}">
                <a16:creationId xmlns:a16="http://schemas.microsoft.com/office/drawing/2014/main" id="{01ACD2F7-9E10-4553-8BDE-1AD34FCEE4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16AAF63-8B75-4AAE-986E-F9E3D74456E8}"/>
              </a:ext>
            </a:extLst>
          </p:cNvPr>
          <p:cNvSpPr>
            <a:spLocks noGrp="1"/>
          </p:cNvSpPr>
          <p:nvPr>
            <p:ph type="sldNum" sz="quarter" idx="12"/>
          </p:nvPr>
        </p:nvSpPr>
        <p:spPr/>
        <p:txBody>
          <a:bodyPr/>
          <a:lstStyle/>
          <a:p>
            <a:fld id="{CD711A1C-81DD-4CBC-A06D-89A4514FBC9F}" type="slidenum">
              <a:rPr lang="en-CA" smtClean="0"/>
              <a:t>‹#›</a:t>
            </a:fld>
            <a:endParaRPr lang="en-CA"/>
          </a:p>
        </p:txBody>
      </p:sp>
    </p:spTree>
    <p:extLst>
      <p:ext uri="{BB962C8B-B14F-4D97-AF65-F5344CB8AC3E}">
        <p14:creationId xmlns:p14="http://schemas.microsoft.com/office/powerpoint/2010/main" val="373763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2982AF-63DC-4779-9321-0A55AE7F4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653495-0B31-4047-9354-6413FC893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B1C332-A633-4D06-96CB-167DB2C05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1BDF2-65DB-43D2-9A99-05268E2F156E}" type="datetimeFigureOut">
              <a:rPr lang="en-CA" smtClean="0"/>
              <a:t>2020-02-14</a:t>
            </a:fld>
            <a:endParaRPr lang="en-CA"/>
          </a:p>
        </p:txBody>
      </p:sp>
      <p:sp>
        <p:nvSpPr>
          <p:cNvPr id="5" name="Footer Placeholder 4">
            <a:extLst>
              <a:ext uri="{FF2B5EF4-FFF2-40B4-BE49-F238E27FC236}">
                <a16:creationId xmlns:a16="http://schemas.microsoft.com/office/drawing/2014/main" id="{CBA665C3-4C4A-45A2-9C8F-C73CC030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0673E54-79FA-4547-9852-CAD814D990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11A1C-81DD-4CBC-A06D-89A4514FBC9F}" type="slidenum">
              <a:rPr lang="en-CA" smtClean="0"/>
              <a:t>‹#›</a:t>
            </a:fld>
            <a:endParaRPr lang="en-CA"/>
          </a:p>
        </p:txBody>
      </p:sp>
    </p:spTree>
    <p:extLst>
      <p:ext uri="{BB962C8B-B14F-4D97-AF65-F5344CB8AC3E}">
        <p14:creationId xmlns:p14="http://schemas.microsoft.com/office/powerpoint/2010/main" val="409522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DEF3-383A-4BB8-AAF2-1EDECE5F3CBC}"/>
              </a:ext>
            </a:extLst>
          </p:cNvPr>
          <p:cNvSpPr>
            <a:spLocks noGrp="1"/>
          </p:cNvSpPr>
          <p:nvPr>
            <p:ph type="ctrTitle"/>
          </p:nvPr>
        </p:nvSpPr>
        <p:spPr/>
        <p:txBody>
          <a:bodyPr/>
          <a:lstStyle/>
          <a:p>
            <a:r>
              <a:rPr lang="en-US" dirty="0"/>
              <a:t>How to host a NodeJS API</a:t>
            </a:r>
            <a:br>
              <a:rPr lang="en-US" dirty="0"/>
            </a:br>
            <a:r>
              <a:rPr lang="en-US" dirty="0"/>
              <a:t>on Azure</a:t>
            </a:r>
            <a:endParaRPr lang="en-CA" dirty="0"/>
          </a:p>
        </p:txBody>
      </p:sp>
      <p:sp>
        <p:nvSpPr>
          <p:cNvPr id="3" name="Subtitle 2">
            <a:extLst>
              <a:ext uri="{FF2B5EF4-FFF2-40B4-BE49-F238E27FC236}">
                <a16:creationId xmlns:a16="http://schemas.microsoft.com/office/drawing/2014/main" id="{C4096D3A-19BE-427B-B1B9-6E7F5CF91AA3}"/>
              </a:ext>
              <a:ext uri="{C183D7F6-B498-43B3-948B-1728B52AA6E4}">
                <adec:decorative xmlns:adec="http://schemas.microsoft.com/office/drawing/2017/decorative" val="0"/>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14385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0F4E1D-8089-4CF9-9CA2-D25BE915952B}"/>
              </a:ext>
            </a:extLst>
          </p:cNvPr>
          <p:cNvSpPr>
            <a:spLocks noGrp="1"/>
          </p:cNvSpPr>
          <p:nvPr>
            <p:ph type="title"/>
          </p:nvPr>
        </p:nvSpPr>
        <p:spPr/>
        <p:txBody>
          <a:bodyPr/>
          <a:lstStyle/>
          <a:p>
            <a:r>
              <a:rPr lang="en-CA" dirty="0"/>
              <a:t>Static and dynamic hosting options</a:t>
            </a:r>
          </a:p>
        </p:txBody>
      </p:sp>
      <p:sp>
        <p:nvSpPr>
          <p:cNvPr id="6" name="Text Placeholder 5">
            <a:extLst>
              <a:ext uri="{FF2B5EF4-FFF2-40B4-BE49-F238E27FC236}">
                <a16:creationId xmlns:a16="http://schemas.microsoft.com/office/drawing/2014/main" id="{73B3C891-3079-43E3-8198-EBAC496A1960}"/>
              </a:ext>
            </a:extLst>
          </p:cNvPr>
          <p:cNvSpPr>
            <a:spLocks noGrp="1"/>
          </p:cNvSpPr>
          <p:nvPr>
            <p:ph type="body" idx="1"/>
          </p:nvPr>
        </p:nvSpPr>
        <p:spPr/>
        <p:txBody>
          <a:bodyPr/>
          <a:lstStyle/>
          <a:p>
            <a:r>
              <a:rPr lang="en-CA" dirty="0"/>
              <a:t>Static</a:t>
            </a:r>
          </a:p>
        </p:txBody>
      </p:sp>
      <p:sp>
        <p:nvSpPr>
          <p:cNvPr id="7" name="Content Placeholder 6">
            <a:extLst>
              <a:ext uri="{FF2B5EF4-FFF2-40B4-BE49-F238E27FC236}">
                <a16:creationId xmlns:a16="http://schemas.microsoft.com/office/drawing/2014/main" id="{9BF521DC-8C0A-4C45-9630-CD1AF332E333}"/>
              </a:ext>
            </a:extLst>
          </p:cNvPr>
          <p:cNvSpPr>
            <a:spLocks noGrp="1"/>
          </p:cNvSpPr>
          <p:nvPr>
            <p:ph sz="half" idx="2"/>
          </p:nvPr>
        </p:nvSpPr>
        <p:spPr/>
        <p:txBody>
          <a:bodyPr/>
          <a:lstStyle/>
          <a:p>
            <a:r>
              <a:rPr lang="en-CA" dirty="0"/>
              <a:t>Blob Storage</a:t>
            </a:r>
          </a:p>
          <a:p>
            <a:r>
              <a:rPr lang="en-CA" b="1" dirty="0"/>
              <a:t>App Service</a:t>
            </a:r>
          </a:p>
          <a:p>
            <a:r>
              <a:rPr lang="en-CA" dirty="0"/>
              <a:t>Anything else.</a:t>
            </a:r>
          </a:p>
        </p:txBody>
      </p:sp>
      <p:sp>
        <p:nvSpPr>
          <p:cNvPr id="8" name="Text Placeholder 7">
            <a:extLst>
              <a:ext uri="{FF2B5EF4-FFF2-40B4-BE49-F238E27FC236}">
                <a16:creationId xmlns:a16="http://schemas.microsoft.com/office/drawing/2014/main" id="{05354374-0AFA-40AD-896C-20F546C79A7B}"/>
              </a:ext>
            </a:extLst>
          </p:cNvPr>
          <p:cNvSpPr>
            <a:spLocks noGrp="1"/>
          </p:cNvSpPr>
          <p:nvPr>
            <p:ph type="body" sz="quarter" idx="3"/>
          </p:nvPr>
        </p:nvSpPr>
        <p:spPr/>
        <p:txBody>
          <a:bodyPr/>
          <a:lstStyle/>
          <a:p>
            <a:r>
              <a:rPr lang="en-CA" dirty="0"/>
              <a:t>Dynamic</a:t>
            </a:r>
          </a:p>
        </p:txBody>
      </p:sp>
      <p:sp>
        <p:nvSpPr>
          <p:cNvPr id="9" name="Content Placeholder 8">
            <a:extLst>
              <a:ext uri="{FF2B5EF4-FFF2-40B4-BE49-F238E27FC236}">
                <a16:creationId xmlns:a16="http://schemas.microsoft.com/office/drawing/2014/main" id="{545214A8-AB1C-4082-AA50-E74CB0D93AB6}"/>
              </a:ext>
            </a:extLst>
          </p:cNvPr>
          <p:cNvSpPr>
            <a:spLocks noGrp="1"/>
          </p:cNvSpPr>
          <p:nvPr>
            <p:ph sz="quarter" idx="4"/>
          </p:nvPr>
        </p:nvSpPr>
        <p:spPr/>
        <p:txBody>
          <a:bodyPr/>
          <a:lstStyle/>
          <a:p>
            <a:r>
              <a:rPr lang="en-CA" b="1" dirty="0"/>
              <a:t>App Service</a:t>
            </a:r>
          </a:p>
          <a:p>
            <a:r>
              <a:rPr lang="en-CA" dirty="0"/>
              <a:t>Azure Functions (serverless)</a:t>
            </a:r>
          </a:p>
          <a:p>
            <a:r>
              <a:rPr lang="en-CA" dirty="0"/>
              <a:t>Containers (K8S, AppService, Azure Container Instance, etc.)</a:t>
            </a:r>
          </a:p>
        </p:txBody>
      </p:sp>
      <p:sp>
        <p:nvSpPr>
          <p:cNvPr id="2" name="TextBox 1">
            <a:extLst>
              <a:ext uri="{FF2B5EF4-FFF2-40B4-BE49-F238E27FC236}">
                <a16:creationId xmlns:a16="http://schemas.microsoft.com/office/drawing/2014/main" id="{38942801-A6AE-475F-834D-26EC8C8EE75F}"/>
              </a:ext>
            </a:extLst>
          </p:cNvPr>
          <p:cNvSpPr txBox="1"/>
          <p:nvPr/>
        </p:nvSpPr>
        <p:spPr>
          <a:xfrm>
            <a:off x="2829697" y="6189663"/>
            <a:ext cx="5572898" cy="369332"/>
          </a:xfrm>
          <a:prstGeom prst="rect">
            <a:avLst/>
          </a:prstGeom>
          <a:noFill/>
        </p:spPr>
        <p:txBody>
          <a:bodyPr wrap="square" rtlCol="0">
            <a:spAutoFit/>
          </a:bodyPr>
          <a:lstStyle/>
          <a:p>
            <a:pPr algn="ctr"/>
            <a:r>
              <a:rPr lang="en-CA" i="1" dirty="0"/>
              <a:t>Bold = What we focus on</a:t>
            </a:r>
          </a:p>
        </p:txBody>
      </p:sp>
    </p:spTree>
    <p:extLst>
      <p:ext uri="{BB962C8B-B14F-4D97-AF65-F5344CB8AC3E}">
        <p14:creationId xmlns:p14="http://schemas.microsoft.com/office/powerpoint/2010/main" val="218770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D24850-0061-493C-9443-912395B03D75}"/>
              </a:ext>
            </a:extLst>
          </p:cNvPr>
          <p:cNvSpPr>
            <a:spLocks noGrp="1"/>
          </p:cNvSpPr>
          <p:nvPr>
            <p:ph type="title"/>
          </p:nvPr>
        </p:nvSpPr>
        <p:spPr/>
        <p:txBody>
          <a:bodyPr/>
          <a:lstStyle/>
          <a:p>
            <a:r>
              <a:rPr lang="en-CA" dirty="0"/>
              <a:t>App Service – Web Hosting</a:t>
            </a:r>
          </a:p>
        </p:txBody>
      </p:sp>
      <p:sp>
        <p:nvSpPr>
          <p:cNvPr id="8" name="Text Placeholder 7">
            <a:extLst>
              <a:ext uri="{FF2B5EF4-FFF2-40B4-BE49-F238E27FC236}">
                <a16:creationId xmlns:a16="http://schemas.microsoft.com/office/drawing/2014/main" id="{1BD09507-FD53-4502-8F05-B3793BB1D69D}"/>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72766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C7907-FCAF-424A-B4D6-88E867FF3972}"/>
              </a:ext>
            </a:extLst>
          </p:cNvPr>
          <p:cNvSpPr>
            <a:spLocks noGrp="1"/>
          </p:cNvSpPr>
          <p:nvPr>
            <p:ph type="title"/>
          </p:nvPr>
        </p:nvSpPr>
        <p:spPr/>
        <p:txBody>
          <a:bodyPr/>
          <a:lstStyle/>
          <a:p>
            <a:r>
              <a:rPr lang="en-CA" dirty="0"/>
              <a:t>What is AppService?</a:t>
            </a:r>
          </a:p>
        </p:txBody>
      </p:sp>
      <p:sp>
        <p:nvSpPr>
          <p:cNvPr id="5" name="Content Placeholder 4">
            <a:extLst>
              <a:ext uri="{FF2B5EF4-FFF2-40B4-BE49-F238E27FC236}">
                <a16:creationId xmlns:a16="http://schemas.microsoft.com/office/drawing/2014/main" id="{4087DCE6-4AA6-47FC-8397-BB4A9FEC63AD}"/>
              </a:ext>
            </a:extLst>
          </p:cNvPr>
          <p:cNvSpPr>
            <a:spLocks noGrp="1"/>
          </p:cNvSpPr>
          <p:nvPr>
            <p:ph idx="1"/>
          </p:nvPr>
        </p:nvSpPr>
        <p:spPr/>
        <p:txBody>
          <a:bodyPr/>
          <a:lstStyle/>
          <a:p>
            <a:r>
              <a:rPr lang="en-CA" dirty="0"/>
              <a:t>HTTP based service to host web applications (web app, APIs, mobile backend, etc.)</a:t>
            </a:r>
          </a:p>
          <a:p>
            <a:r>
              <a:rPr lang="en-CA" dirty="0"/>
              <a:t>Multiple languages: .NET/.NET Core, Java, Ruby, Node.js, PHP, Python</a:t>
            </a:r>
          </a:p>
          <a:p>
            <a:r>
              <a:rPr lang="en-CA" dirty="0"/>
              <a:t>Multiple OS: Windows/Linux</a:t>
            </a:r>
          </a:p>
          <a:p>
            <a:endParaRPr lang="en-CA" dirty="0"/>
          </a:p>
        </p:txBody>
      </p:sp>
    </p:spTree>
    <p:extLst>
      <p:ext uri="{BB962C8B-B14F-4D97-AF65-F5344CB8AC3E}">
        <p14:creationId xmlns:p14="http://schemas.microsoft.com/office/powerpoint/2010/main" val="311034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544690-4E6D-4194-8F74-6250419E639F}"/>
              </a:ext>
            </a:extLst>
          </p:cNvPr>
          <p:cNvSpPr>
            <a:spLocks noGrp="1"/>
          </p:cNvSpPr>
          <p:nvPr>
            <p:ph type="title"/>
          </p:nvPr>
        </p:nvSpPr>
        <p:spPr/>
        <p:txBody>
          <a:bodyPr/>
          <a:lstStyle/>
          <a:p>
            <a:r>
              <a:rPr lang="en-CA" dirty="0"/>
              <a:t>Demo: Creating our </a:t>
            </a:r>
            <a:r>
              <a:rPr lang="en-CA"/>
              <a:t>first AppService</a:t>
            </a:r>
          </a:p>
        </p:txBody>
      </p:sp>
      <p:sp>
        <p:nvSpPr>
          <p:cNvPr id="5" name="Text Placeholder 4">
            <a:extLst>
              <a:ext uri="{FF2B5EF4-FFF2-40B4-BE49-F238E27FC236}">
                <a16:creationId xmlns:a16="http://schemas.microsoft.com/office/drawing/2014/main" id="{889BA682-1BFB-461B-8685-AF72B9FA9F49}"/>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5588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61B-E015-4EA8-A099-88B9DC236507}"/>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D4BA42D5-27C2-4D0E-A36C-B84B1A271627}"/>
              </a:ext>
            </a:extLst>
          </p:cNvPr>
          <p:cNvSpPr>
            <a:spLocks noGrp="1"/>
          </p:cNvSpPr>
          <p:nvPr>
            <p:ph idx="1"/>
          </p:nvPr>
        </p:nvSpPr>
        <p:spPr/>
        <p:txBody>
          <a:bodyPr/>
          <a:lstStyle/>
          <a:p>
            <a:r>
              <a:rPr lang="en-CA" dirty="0"/>
              <a:t>Setting up the prerequisite</a:t>
            </a:r>
          </a:p>
          <a:p>
            <a:r>
              <a:rPr lang="en-CA" dirty="0"/>
              <a:t>Creating our Node API</a:t>
            </a:r>
          </a:p>
          <a:p>
            <a:r>
              <a:rPr lang="en-CA" dirty="0"/>
              <a:t>Azure hosting options</a:t>
            </a:r>
          </a:p>
          <a:p>
            <a:r>
              <a:rPr lang="en-CA" dirty="0"/>
              <a:t>Deploying our API to Azure</a:t>
            </a:r>
          </a:p>
          <a:p>
            <a:endParaRPr lang="en-CA" dirty="0"/>
          </a:p>
        </p:txBody>
      </p:sp>
    </p:spTree>
    <p:extLst>
      <p:ext uri="{BB962C8B-B14F-4D97-AF65-F5344CB8AC3E}">
        <p14:creationId xmlns:p14="http://schemas.microsoft.com/office/powerpoint/2010/main" val="391656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0A94-1FA9-485B-9EB2-2914CDEC7388}"/>
              </a:ext>
            </a:extLst>
          </p:cNvPr>
          <p:cNvSpPr>
            <a:spLocks noGrp="1"/>
          </p:cNvSpPr>
          <p:nvPr>
            <p:ph type="title"/>
          </p:nvPr>
        </p:nvSpPr>
        <p:spPr/>
        <p:txBody>
          <a:bodyPr/>
          <a:lstStyle/>
          <a:p>
            <a:r>
              <a:rPr lang="en-CA" dirty="0"/>
              <a:t>Prerequisites</a:t>
            </a:r>
          </a:p>
        </p:txBody>
      </p:sp>
      <p:sp>
        <p:nvSpPr>
          <p:cNvPr id="4" name="Text Placeholder 3">
            <a:extLst>
              <a:ext uri="{FF2B5EF4-FFF2-40B4-BE49-F238E27FC236}">
                <a16:creationId xmlns:a16="http://schemas.microsoft.com/office/drawing/2014/main" id="{1A2BA27B-7C13-4BD2-905E-94F72F247232}"/>
              </a:ext>
            </a:extLst>
          </p:cNvPr>
          <p:cNvSpPr>
            <a:spLocks noGrp="1"/>
          </p:cNvSpPr>
          <p:nvPr>
            <p:ph type="body" idx="1"/>
          </p:nvPr>
        </p:nvSpPr>
        <p:spPr/>
        <p:txBody>
          <a:bodyPr/>
          <a:lstStyle/>
          <a:p>
            <a:r>
              <a:rPr lang="en-CA" dirty="0"/>
              <a:t>Node Development</a:t>
            </a:r>
          </a:p>
        </p:txBody>
      </p:sp>
      <p:sp>
        <p:nvSpPr>
          <p:cNvPr id="5" name="Content Placeholder 4">
            <a:extLst>
              <a:ext uri="{FF2B5EF4-FFF2-40B4-BE49-F238E27FC236}">
                <a16:creationId xmlns:a16="http://schemas.microsoft.com/office/drawing/2014/main" id="{407FF481-6101-4D80-B147-E1ADF9774488}"/>
              </a:ext>
            </a:extLst>
          </p:cNvPr>
          <p:cNvSpPr>
            <a:spLocks noGrp="1"/>
          </p:cNvSpPr>
          <p:nvPr>
            <p:ph sz="half" idx="2"/>
          </p:nvPr>
        </p:nvSpPr>
        <p:spPr/>
        <p:txBody>
          <a:bodyPr/>
          <a:lstStyle/>
          <a:p>
            <a:r>
              <a:rPr lang="en-CA" dirty="0"/>
              <a:t>Node v12+</a:t>
            </a:r>
          </a:p>
          <a:p>
            <a:r>
              <a:rPr lang="en-CA" dirty="0"/>
              <a:t>NPM 6+</a:t>
            </a:r>
          </a:p>
          <a:p>
            <a:r>
              <a:rPr lang="en-CA" dirty="0"/>
              <a:t>Visual Studio Code</a:t>
            </a:r>
          </a:p>
          <a:p>
            <a:pPr lvl="1"/>
            <a:r>
              <a:rPr lang="en-CA" dirty="0"/>
              <a:t>Extensions</a:t>
            </a:r>
          </a:p>
          <a:p>
            <a:pPr lvl="2"/>
            <a:r>
              <a:rPr lang="en-CA" dirty="0"/>
              <a:t>eg2.vscode-npm-script</a:t>
            </a:r>
          </a:p>
          <a:p>
            <a:pPr lvl="2"/>
            <a:r>
              <a:rPr lang="en-CA" dirty="0" err="1"/>
              <a:t>christian-kohler.npm-intellisense</a:t>
            </a:r>
            <a:endParaRPr lang="en-CA" dirty="0"/>
          </a:p>
          <a:p>
            <a:pPr lvl="2"/>
            <a:r>
              <a:rPr lang="en-CA" dirty="0" err="1"/>
              <a:t>dbaeumer.vscode-eslint</a:t>
            </a:r>
            <a:endParaRPr lang="en-CA" dirty="0"/>
          </a:p>
        </p:txBody>
      </p:sp>
      <p:sp>
        <p:nvSpPr>
          <p:cNvPr id="6" name="Text Placeholder 5">
            <a:extLst>
              <a:ext uri="{FF2B5EF4-FFF2-40B4-BE49-F238E27FC236}">
                <a16:creationId xmlns:a16="http://schemas.microsoft.com/office/drawing/2014/main" id="{A00F6FE1-9802-4FB0-B55D-5EBB33D6897D}"/>
              </a:ext>
            </a:extLst>
          </p:cNvPr>
          <p:cNvSpPr>
            <a:spLocks noGrp="1"/>
          </p:cNvSpPr>
          <p:nvPr>
            <p:ph type="body" sz="quarter" idx="3"/>
          </p:nvPr>
        </p:nvSpPr>
        <p:spPr/>
        <p:txBody>
          <a:bodyPr/>
          <a:lstStyle/>
          <a:p>
            <a:r>
              <a:rPr lang="en-CA" dirty="0"/>
              <a:t>Azure</a:t>
            </a:r>
          </a:p>
        </p:txBody>
      </p:sp>
      <p:sp>
        <p:nvSpPr>
          <p:cNvPr id="7" name="Content Placeholder 6">
            <a:extLst>
              <a:ext uri="{FF2B5EF4-FFF2-40B4-BE49-F238E27FC236}">
                <a16:creationId xmlns:a16="http://schemas.microsoft.com/office/drawing/2014/main" id="{8AC5283E-8957-47C5-92F0-1CF95833697E}"/>
              </a:ext>
            </a:extLst>
          </p:cNvPr>
          <p:cNvSpPr>
            <a:spLocks noGrp="1"/>
          </p:cNvSpPr>
          <p:nvPr>
            <p:ph sz="quarter" idx="4"/>
          </p:nvPr>
        </p:nvSpPr>
        <p:spPr/>
        <p:txBody>
          <a:bodyPr/>
          <a:lstStyle/>
          <a:p>
            <a:r>
              <a:rPr lang="en-CA" dirty="0"/>
              <a:t>Azure Account (free trial works)</a:t>
            </a:r>
          </a:p>
          <a:p>
            <a:r>
              <a:rPr lang="en-CA" dirty="0"/>
              <a:t>Azure CLI</a:t>
            </a:r>
          </a:p>
        </p:txBody>
      </p:sp>
    </p:spTree>
    <p:extLst>
      <p:ext uri="{BB962C8B-B14F-4D97-AF65-F5344CB8AC3E}">
        <p14:creationId xmlns:p14="http://schemas.microsoft.com/office/powerpoint/2010/main" val="351592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4BE0D-35C5-4025-876D-ECCE22E1780F}"/>
              </a:ext>
            </a:extLst>
          </p:cNvPr>
          <p:cNvSpPr>
            <a:spLocks noGrp="1"/>
          </p:cNvSpPr>
          <p:nvPr>
            <p:ph type="title"/>
          </p:nvPr>
        </p:nvSpPr>
        <p:spPr/>
        <p:txBody>
          <a:bodyPr/>
          <a:lstStyle/>
          <a:p>
            <a:r>
              <a:rPr lang="en-CA" dirty="0"/>
              <a:t>NodeJS Hello World</a:t>
            </a:r>
          </a:p>
        </p:txBody>
      </p:sp>
      <p:sp>
        <p:nvSpPr>
          <p:cNvPr id="8" name="Text Placeholder 7">
            <a:extLst>
              <a:ext uri="{FF2B5EF4-FFF2-40B4-BE49-F238E27FC236}">
                <a16:creationId xmlns:a16="http://schemas.microsoft.com/office/drawing/2014/main" id="{87E1F8E1-F912-4D13-AF1C-CCA8D9175ADF}"/>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4426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BD5302-E052-49B1-94A7-20D4434338AE}"/>
              </a:ext>
            </a:extLst>
          </p:cNvPr>
          <p:cNvSpPr txBox="1"/>
          <p:nvPr/>
        </p:nvSpPr>
        <p:spPr>
          <a:xfrm>
            <a:off x="3080084" y="3107174"/>
            <a:ext cx="6073541" cy="369332"/>
          </a:xfrm>
          <a:prstGeom prst="rect">
            <a:avLst/>
          </a:prstGeom>
          <a:noFill/>
        </p:spPr>
        <p:txBody>
          <a:bodyPr wrap="square" rtlCol="0" anchor="ctr">
            <a:spAutoFit/>
          </a:bodyPr>
          <a:lstStyle/>
          <a:p>
            <a:pPr algn="ctr"/>
            <a:r>
              <a:rPr lang="en-CA" dirty="0"/>
              <a:t>Insert Demo Video Here</a:t>
            </a:r>
          </a:p>
        </p:txBody>
      </p:sp>
    </p:spTree>
    <p:extLst>
      <p:ext uri="{BB962C8B-B14F-4D97-AF65-F5344CB8AC3E}">
        <p14:creationId xmlns:p14="http://schemas.microsoft.com/office/powerpoint/2010/main" val="311396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4BE0D-35C5-4025-876D-ECCE22E1780F}"/>
              </a:ext>
            </a:extLst>
          </p:cNvPr>
          <p:cNvSpPr>
            <a:spLocks noGrp="1"/>
          </p:cNvSpPr>
          <p:nvPr>
            <p:ph type="title"/>
          </p:nvPr>
        </p:nvSpPr>
        <p:spPr/>
        <p:txBody>
          <a:bodyPr/>
          <a:lstStyle/>
          <a:p>
            <a:r>
              <a:rPr lang="en-CA" dirty="0"/>
              <a:t>My first Node JS API</a:t>
            </a:r>
          </a:p>
        </p:txBody>
      </p:sp>
      <p:sp>
        <p:nvSpPr>
          <p:cNvPr id="8" name="Text Placeholder 7">
            <a:extLst>
              <a:ext uri="{FF2B5EF4-FFF2-40B4-BE49-F238E27FC236}">
                <a16:creationId xmlns:a16="http://schemas.microsoft.com/office/drawing/2014/main" id="{87E1F8E1-F912-4D13-AF1C-CCA8D9175ADF}"/>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53030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BD5302-E052-49B1-94A7-20D4434338AE}"/>
              </a:ext>
            </a:extLst>
          </p:cNvPr>
          <p:cNvSpPr txBox="1"/>
          <p:nvPr/>
        </p:nvSpPr>
        <p:spPr>
          <a:xfrm>
            <a:off x="3080084" y="3107174"/>
            <a:ext cx="6073541" cy="369332"/>
          </a:xfrm>
          <a:prstGeom prst="rect">
            <a:avLst/>
          </a:prstGeom>
          <a:noFill/>
        </p:spPr>
        <p:txBody>
          <a:bodyPr wrap="square" rtlCol="0" anchor="ctr">
            <a:spAutoFit/>
          </a:bodyPr>
          <a:lstStyle/>
          <a:p>
            <a:pPr algn="ctr"/>
            <a:r>
              <a:rPr lang="en-CA" dirty="0"/>
              <a:t>Insert Demo Video Here</a:t>
            </a:r>
          </a:p>
        </p:txBody>
      </p:sp>
    </p:spTree>
    <p:extLst>
      <p:ext uri="{BB962C8B-B14F-4D97-AF65-F5344CB8AC3E}">
        <p14:creationId xmlns:p14="http://schemas.microsoft.com/office/powerpoint/2010/main" val="403665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29BF-5C3C-4BA4-AD67-A2197BD6E7A2}"/>
              </a:ext>
            </a:extLst>
          </p:cNvPr>
          <p:cNvSpPr>
            <a:spLocks noGrp="1"/>
          </p:cNvSpPr>
          <p:nvPr>
            <p:ph type="title"/>
          </p:nvPr>
        </p:nvSpPr>
        <p:spPr/>
        <p:txBody>
          <a:bodyPr/>
          <a:lstStyle/>
          <a:p>
            <a:r>
              <a:rPr lang="en-CA" dirty="0"/>
              <a:t>Azure and hosting</a:t>
            </a:r>
          </a:p>
        </p:txBody>
      </p:sp>
      <p:sp>
        <p:nvSpPr>
          <p:cNvPr id="4" name="Text Placeholder 3">
            <a:extLst>
              <a:ext uri="{FF2B5EF4-FFF2-40B4-BE49-F238E27FC236}">
                <a16:creationId xmlns:a16="http://schemas.microsoft.com/office/drawing/2014/main" id="{4C6E3E25-1923-4024-85BE-06E3AC377299}"/>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26921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0F4E1D-8089-4CF9-9CA2-D25BE915952B}"/>
              </a:ext>
            </a:extLst>
          </p:cNvPr>
          <p:cNvSpPr>
            <a:spLocks noGrp="1"/>
          </p:cNvSpPr>
          <p:nvPr>
            <p:ph type="title"/>
          </p:nvPr>
        </p:nvSpPr>
        <p:spPr/>
        <p:txBody>
          <a:bodyPr/>
          <a:lstStyle/>
          <a:p>
            <a:r>
              <a:rPr lang="en-CA" dirty="0"/>
              <a:t>Static and dynamic sites attributes</a:t>
            </a:r>
          </a:p>
        </p:txBody>
      </p:sp>
      <p:sp>
        <p:nvSpPr>
          <p:cNvPr id="6" name="Text Placeholder 5">
            <a:extLst>
              <a:ext uri="{FF2B5EF4-FFF2-40B4-BE49-F238E27FC236}">
                <a16:creationId xmlns:a16="http://schemas.microsoft.com/office/drawing/2014/main" id="{73B3C891-3079-43E3-8198-EBAC496A1960}"/>
              </a:ext>
            </a:extLst>
          </p:cNvPr>
          <p:cNvSpPr>
            <a:spLocks noGrp="1"/>
          </p:cNvSpPr>
          <p:nvPr>
            <p:ph type="body" idx="1"/>
          </p:nvPr>
        </p:nvSpPr>
        <p:spPr/>
        <p:txBody>
          <a:bodyPr/>
          <a:lstStyle/>
          <a:p>
            <a:r>
              <a:rPr lang="en-CA" dirty="0"/>
              <a:t>Static</a:t>
            </a:r>
          </a:p>
        </p:txBody>
      </p:sp>
      <p:sp>
        <p:nvSpPr>
          <p:cNvPr id="7" name="Content Placeholder 6">
            <a:extLst>
              <a:ext uri="{FF2B5EF4-FFF2-40B4-BE49-F238E27FC236}">
                <a16:creationId xmlns:a16="http://schemas.microsoft.com/office/drawing/2014/main" id="{9BF521DC-8C0A-4C45-9630-CD1AF332E333}"/>
              </a:ext>
            </a:extLst>
          </p:cNvPr>
          <p:cNvSpPr>
            <a:spLocks noGrp="1"/>
          </p:cNvSpPr>
          <p:nvPr>
            <p:ph sz="half" idx="2"/>
          </p:nvPr>
        </p:nvSpPr>
        <p:spPr/>
        <p:txBody>
          <a:bodyPr/>
          <a:lstStyle/>
          <a:p>
            <a:r>
              <a:rPr lang="en-CA" dirty="0"/>
              <a:t>Host everywhere</a:t>
            </a:r>
          </a:p>
          <a:p>
            <a:r>
              <a:rPr lang="en-CA" dirty="0"/>
              <a:t>Fast to load</a:t>
            </a:r>
          </a:p>
          <a:p>
            <a:r>
              <a:rPr lang="en-CA" dirty="0"/>
              <a:t>Easy to deploy</a:t>
            </a:r>
          </a:p>
          <a:p>
            <a:r>
              <a:rPr lang="en-CA" dirty="0"/>
              <a:t>Quick to develop</a:t>
            </a:r>
          </a:p>
          <a:p>
            <a:r>
              <a:rPr lang="en-CA" dirty="0"/>
              <a:t>Perfect for Single Page Application (Angular, Vue, React)</a:t>
            </a:r>
          </a:p>
        </p:txBody>
      </p:sp>
      <p:sp>
        <p:nvSpPr>
          <p:cNvPr id="8" name="Text Placeholder 7">
            <a:extLst>
              <a:ext uri="{FF2B5EF4-FFF2-40B4-BE49-F238E27FC236}">
                <a16:creationId xmlns:a16="http://schemas.microsoft.com/office/drawing/2014/main" id="{05354374-0AFA-40AD-896C-20F546C79A7B}"/>
              </a:ext>
            </a:extLst>
          </p:cNvPr>
          <p:cNvSpPr>
            <a:spLocks noGrp="1"/>
          </p:cNvSpPr>
          <p:nvPr>
            <p:ph type="body" sz="quarter" idx="3"/>
          </p:nvPr>
        </p:nvSpPr>
        <p:spPr/>
        <p:txBody>
          <a:bodyPr/>
          <a:lstStyle/>
          <a:p>
            <a:r>
              <a:rPr lang="en-CA" dirty="0"/>
              <a:t>Dynamic</a:t>
            </a:r>
          </a:p>
        </p:txBody>
      </p:sp>
      <p:sp>
        <p:nvSpPr>
          <p:cNvPr id="9" name="Content Placeholder 8">
            <a:extLst>
              <a:ext uri="{FF2B5EF4-FFF2-40B4-BE49-F238E27FC236}">
                <a16:creationId xmlns:a16="http://schemas.microsoft.com/office/drawing/2014/main" id="{545214A8-AB1C-4082-AA50-E74CB0D93AB6}"/>
              </a:ext>
            </a:extLst>
          </p:cNvPr>
          <p:cNvSpPr>
            <a:spLocks noGrp="1"/>
          </p:cNvSpPr>
          <p:nvPr>
            <p:ph sz="quarter" idx="4"/>
          </p:nvPr>
        </p:nvSpPr>
        <p:spPr/>
        <p:txBody>
          <a:bodyPr/>
          <a:lstStyle/>
          <a:p>
            <a:r>
              <a:rPr lang="en-CA" dirty="0"/>
              <a:t>Perfect for APIs and Database access</a:t>
            </a:r>
          </a:p>
          <a:p>
            <a:r>
              <a:rPr lang="en-CA" dirty="0"/>
              <a:t>Multiple languages possible</a:t>
            </a:r>
          </a:p>
          <a:p>
            <a:r>
              <a:rPr lang="en-CA" dirty="0"/>
              <a:t>Easy to deploy</a:t>
            </a:r>
          </a:p>
          <a:p>
            <a:r>
              <a:rPr lang="en-CA" dirty="0"/>
              <a:t>Host everywhere</a:t>
            </a:r>
          </a:p>
        </p:txBody>
      </p:sp>
    </p:spTree>
    <p:extLst>
      <p:ext uri="{BB962C8B-B14F-4D97-AF65-F5344CB8AC3E}">
        <p14:creationId xmlns:p14="http://schemas.microsoft.com/office/powerpoint/2010/main" val="3798566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8862</TotalTime>
  <Words>1116</Words>
  <Application>Microsoft Office PowerPoint</Application>
  <PresentationFormat>Widescreen</PresentationFormat>
  <Paragraphs>131</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How to host a NodeJS API on Azure</vt:lpstr>
      <vt:lpstr>Agenda</vt:lpstr>
      <vt:lpstr>Prerequisites</vt:lpstr>
      <vt:lpstr>NodeJS Hello World</vt:lpstr>
      <vt:lpstr>PowerPoint Presentation</vt:lpstr>
      <vt:lpstr>My first Node JS API</vt:lpstr>
      <vt:lpstr>PowerPoint Presentation</vt:lpstr>
      <vt:lpstr>Azure and hosting</vt:lpstr>
      <vt:lpstr>Static and dynamic sites attributes</vt:lpstr>
      <vt:lpstr>Static and dynamic hosting options</vt:lpstr>
      <vt:lpstr>App Service – Web Hosting</vt:lpstr>
      <vt:lpstr>What is AppService?</vt:lpstr>
      <vt:lpstr>Demo: Creating our first AppService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Maxime Rouiller</dc:creator>
  <cp:lastModifiedBy>Maxime Rouiller</cp:lastModifiedBy>
  <cp:revision>46</cp:revision>
  <dcterms:created xsi:type="dcterms:W3CDTF">2020-01-23T16:10:58Z</dcterms:created>
  <dcterms:modified xsi:type="dcterms:W3CDTF">2020-02-14T21:01:25Z</dcterms:modified>
</cp:coreProperties>
</file>