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6B8_9D51BD9B.xml" ContentType="application/vnd.ms-powerpoint.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1720" r:id="rId5"/>
    <p:sldId id="2051" r:id="rId6"/>
    <p:sldId id="1716" r:id="rId7"/>
    <p:sldId id="2061" r:id="rId8"/>
    <p:sldId id="2062" r:id="rId9"/>
    <p:sldId id="2073" r:id="rId10"/>
    <p:sldId id="2063" r:id="rId11"/>
    <p:sldId id="2064" r:id="rId12"/>
    <p:sldId id="2065" r:id="rId13"/>
    <p:sldId id="1548" r:id="rId14"/>
    <p:sldId id="1527" r:id="rId15"/>
    <p:sldId id="2075" r:id="rId16"/>
    <p:sldId id="2066" r:id="rId17"/>
    <p:sldId id="2070" r:id="rId18"/>
    <p:sldId id="2055" r:id="rId19"/>
    <p:sldId id="2068" r:id="rId20"/>
    <p:sldId id="2069" r:id="rId21"/>
    <p:sldId id="2071" r:id="rId22"/>
    <p:sldId id="2072" r:id="rId23"/>
    <p:sldId id="2076" r:id="rId24"/>
  </p:sldIdLst>
  <p:sldSz cx="12192000" cy="6858000"/>
  <p:notesSz cx="6858000" cy="181927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51"/>
            <p14:sldId id="1716"/>
            <p14:sldId id="2061"/>
            <p14:sldId id="2062"/>
            <p14:sldId id="2073"/>
            <p14:sldId id="2063"/>
            <p14:sldId id="2064"/>
            <p14:sldId id="2065"/>
            <p14:sldId id="1548"/>
            <p14:sldId id="1527"/>
            <p14:sldId id="2075"/>
            <p14:sldId id="2066"/>
            <p14:sldId id="2070"/>
            <p14:sldId id="2055"/>
            <p14:sldId id="2068"/>
            <p14:sldId id="2069"/>
            <p14:sldId id="2071"/>
            <p14:sldId id="2072"/>
            <p14:sldId id="20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28A70C-660C-C5A7-0964-7C037CD52D94}" name="Martin Bald" initials="MB" userId="S::mbald@microsoft.com::13371056-a06b-4666-9638-3ec61b7d7b51" providerId="AD"/>
  <p188:author id="{FF5EA815-8B1D-0AF2-2675-6912D1CF5487}" name="April Speight" initials="AS" userId="S::apspeigh@microsoft.com::79fa9167-877c-485e-83b5-1ab20c4acbd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BF00B"/>
    <a:srgbClr val="30E5D0"/>
    <a:srgbClr val="50E6FF"/>
    <a:srgbClr val="0069BA"/>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76B76-4D32-4EB2-B65B-9D0F1E823C2D}" v="1" dt="2020-04-23T17:28:02.101"/>
    <p1510:client id="{18269EDA-054A-4310-BBC8-4EFDE4C71BD5}" v="1" dt="2020-04-23T21:15:13.050"/>
    <p1510:client id="{886B242B-3D70-428A-A99E-38EAA50F5BD8}" v="1" dt="2020-04-23T22:11:13.975"/>
    <p1510:client id="{E2409F41-92B7-40F6-BBFB-C56CD843DE54}" v="52" dt="2020-04-23T20:04:51.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7037" autoAdjust="0"/>
  </p:normalViewPr>
  <p:slideViewPr>
    <p:cSldViewPr snapToGrid="0">
      <p:cViewPr varScale="1">
        <p:scale>
          <a:sx n="45" d="100"/>
          <a:sy n="45" d="100"/>
        </p:scale>
        <p:origin x="3078" y="5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Speight" userId="79fa9167-877c-485e-83b5-1ab20c4acbdc" providerId="ADAL" clId="{886B242B-3D70-428A-A99E-38EAA50F5BD8}"/>
    <pc:docChg chg="modSld">
      <pc:chgData name="April Speight" userId="79fa9167-877c-485e-83b5-1ab20c4acbdc" providerId="ADAL" clId="{886B242B-3D70-428A-A99E-38EAA50F5BD8}" dt="2020-04-24T17:04:59.809" v="22" actId="20577"/>
      <pc:docMkLst>
        <pc:docMk/>
      </pc:docMkLst>
      <pc:sldChg chg="modNotesTx">
        <pc:chgData name="April Speight" userId="79fa9167-877c-485e-83b5-1ab20c4acbdc" providerId="ADAL" clId="{886B242B-3D70-428A-A99E-38EAA50F5BD8}" dt="2020-04-23T22:11:13.787" v="1" actId="20577"/>
        <pc:sldMkLst>
          <pc:docMk/>
          <pc:sldMk cId="203203085" sldId="1527"/>
        </pc:sldMkLst>
      </pc:sldChg>
      <pc:sldChg chg="modNotesTx">
        <pc:chgData name="April Speight" userId="79fa9167-877c-485e-83b5-1ab20c4acbdc" providerId="ADAL" clId="{886B242B-3D70-428A-A99E-38EAA50F5BD8}" dt="2020-04-24T17:04:51.717" v="8" actId="20577"/>
        <pc:sldMkLst>
          <pc:docMk/>
          <pc:sldMk cId="3240134716" sldId="2061"/>
        </pc:sldMkLst>
      </pc:sldChg>
      <pc:sldChg chg="modNotesTx">
        <pc:chgData name="April Speight" userId="79fa9167-877c-485e-83b5-1ab20c4acbdc" providerId="ADAL" clId="{886B242B-3D70-428A-A99E-38EAA50F5BD8}" dt="2020-04-24T01:09:54.200" v="7" actId="20577"/>
        <pc:sldMkLst>
          <pc:docMk/>
          <pc:sldMk cId="1441311457" sldId="2069"/>
        </pc:sldMkLst>
      </pc:sldChg>
      <pc:sldChg chg="modNotesTx">
        <pc:chgData name="April Speight" userId="79fa9167-877c-485e-83b5-1ab20c4acbdc" providerId="ADAL" clId="{886B242B-3D70-428A-A99E-38EAA50F5BD8}" dt="2020-04-24T17:04:59.809" v="22" actId="20577"/>
        <pc:sldMkLst>
          <pc:docMk/>
          <pc:sldMk cId="3157390655" sldId="2070"/>
        </pc:sldMkLst>
      </pc:sldChg>
    </pc:docChg>
  </pc:docChgLst>
</pc:chgInfo>
</file>

<file path=ppt/comments/modernComment_6B8_9D51BD9B.xml><?xml version="1.0" encoding="utf-8"?>
<p188:cmLst xmlns:a="http://schemas.openxmlformats.org/drawingml/2006/main" xmlns:r="http://schemas.openxmlformats.org/officeDocument/2006/relationships" xmlns:p188="http://schemas.microsoft.com/office/powerpoint/2018/8/main">
  <p188:cm id="{9B915806-2698-4B45-9C54-19D90EE80482}" authorId="{8428A70C-660C-C5A7-0964-7C037CD52D94}" created="2020-04-03T22:51:40.614">
    <pc:sldMkLst xmlns:pc="http://schemas.microsoft.com/office/powerpoint/2013/main/command">
      <pc:docMk/>
      <pc:sldMk cId="2639379867" sldId="1720"/>
    </pc:sldMkLst>
    <p188:replyLst>
      <p188:reply id="{A666081F-D6C2-456B-AA3A-DA5CB68DECC8}" authorId="{FF5EA815-8B1D-0AF2-2675-6912D1CF5487}" created="2020-04-16T22:40:09.745">
        <p188:txBody>
          <a:bodyPr/>
          <a:lstStyle/>
          <a:p>
            <a:r>
              <a:rPr lang="en-US"/>
              <a:t>updated</a:t>
            </a:r>
          </a:p>
        </p188:txBody>
      </p188:reply>
    </p188:replyLst>
    <p188:txBody>
      <a:bodyPr/>
      <a:lstStyle/>
      <a:p>
        <a:r>
          <a:rPr lang="en-US"/>
          <a:t>can you pivot the session to a Train The Trainer style. like Today we are going to cvoer Azure Functions and how to deliver this content in your own sessions.</a:t>
        </a:r>
      </a:p>
    </p188:txBody>
  </p188:cm>
</p188:cmLst>
</file>

<file path=ppt/comments/modernComment_80D_C120883C.xml><?xml version="1.0" encoding="utf-8"?>
<p188:cmLst xmlns:a="http://schemas.openxmlformats.org/drawingml/2006/main" xmlns:r="http://schemas.openxmlformats.org/officeDocument/2006/relationships" xmlns:p188="http://schemas.microsoft.com/office/powerpoint/2018/8/main">
  <p188:cm id="{109C25C7-758F-45C5-B178-36639A698657}" authorId="{8428A70C-660C-C5A7-0964-7C037CD52D94}" created="2020-04-03T22:42:02.984">
    <pc:sldMkLst xmlns:pc="http://schemas.microsoft.com/office/powerpoint/2013/main/command">
      <pc:docMk/>
      <pc:sldMk cId="3240134716" sldId="2061"/>
    </pc:sldMkLst>
    <p188:replyLst>
      <p188:reply id="{E5990876-B386-43A7-94AE-B1D43DEC6CB3}" authorId="{FF5EA815-8B1D-0AF2-2675-6912D1CF5487}" created="2020-04-16T22:40:18.542">
        <p188:txBody>
          <a:bodyPr/>
          <a:lstStyle/>
          <a:p>
            <a:r>
              <a:rPr lang="en-US"/>
              <a:t>updated</a:t>
            </a:r>
          </a:p>
        </p188:txBody>
      </p188:reply>
    </p188:replyLst>
    <p188:txBody>
      <a:bodyPr/>
      <a:lstStyle/>
      <a:p>
        <a:r>
          <a:rPr lang="en-US"/>
          <a:t>would it help to mention where they would use an Azure Function. i.e. What is the real world application/use of Azure Functions over an alternative</a:t>
        </a:r>
      </a:p>
    </p188:txBody>
  </p188:cm>
</p188:cmLst>
</file>

<file path=ppt/comments/modernComment_814_174B5E5D.xml><?xml version="1.0" encoding="utf-8"?>
<p188:cmLst xmlns:a="http://schemas.openxmlformats.org/drawingml/2006/main" xmlns:r="http://schemas.openxmlformats.org/officeDocument/2006/relationships" xmlns:p188="http://schemas.microsoft.com/office/powerpoint/2018/8/main">
  <p188:cm id="{F4BE1EDF-4FE3-42CC-98B9-F65850DFD2FD}" authorId="{8428A70C-660C-C5A7-0964-7C037CD52D94}" created="2020-04-03T22:46:55.537">
    <pc:sldMkLst xmlns:pc="http://schemas.microsoft.com/office/powerpoint/2013/main/command">
      <pc:docMk/>
      <pc:sldMk cId="390815325" sldId="2068"/>
    </pc:sldMkLst>
    <p188:replyLst>
      <p188:reply id="{53F92133-9741-4DAF-A11F-B4839628D5D7}" authorId="{FF5EA815-8B1D-0AF2-2675-6912D1CF5487}" created="2020-04-16T22:40:27.026">
        <p188:txBody>
          <a:bodyPr/>
          <a:lstStyle/>
          <a:p>
            <a:r>
              <a:rPr lang="en-US"/>
              <a:t>included</a:t>
            </a:r>
          </a:p>
        </p188:txBody>
      </p188:reply>
    </p188:replyLst>
    <p188:txBody>
      <a:bodyPr/>
      <a:lstStyle/>
      <a:p>
        <a:r>
          <a:rPr lang="en-US"/>
          <a:t>in the slide can you put in the link to Twillio in the sldie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4/24/2020 10:04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4/24/2020 10:04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we’ll learn how to schedule a SMS message using Azure Functions Timer Trigger and Twilio Programmable SMS. We’ll be setting this up in Visual Studio Code using the Azure Functions Core Tools extension.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a:cs typeface="Segoe UI"/>
              </a:rPr>
              <a:t>So when might you use an Azure Function with a Timer Trigger? Consider the possibility of scheduling a weekly e-newsletter! In this scenario, Madison maintains a website where she publishes articles rather frequently on a weekly basis. She wants to set up a way to automate sending the newsletter to subscribers every Monday at 9AM Pacific to avoid the need to manually do so every week. Madison could accomplish this by using the Azure Function Timer trigger and Send Grid (an email marketing platform) as an output binding. </a:t>
            </a:r>
            <a:endParaRPr lang="en-US" sz="850" b="1">
              <a:latin typeface="Segoe UI"/>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942578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Let’s now switch over to Visual Studio Code to use Azure Functions Core Tools to create a new project.</a:t>
            </a:r>
          </a:p>
          <a:p>
            <a:endParaRPr lang="en-US" sz="850" dirty="0">
              <a:latin typeface="Segoe UI"/>
              <a:cs typeface="Segoe UI"/>
            </a:endParaRPr>
          </a:p>
          <a:p>
            <a:r>
              <a:rPr lang="en-US" sz="850" dirty="0">
                <a:latin typeface="Segoe UI"/>
                <a:cs typeface="Segoe UI"/>
              </a:rPr>
              <a:t>I want to first point out that I've already created a folder to hold all the files for this project. This will come in handy in a bit over in Visual Studio Code.</a:t>
            </a:r>
          </a:p>
          <a:p>
            <a:endParaRPr lang="en-US" sz="850" dirty="0">
              <a:latin typeface="Segoe UI"/>
              <a:cs typeface="Segoe UI"/>
            </a:endParaRPr>
          </a:p>
          <a:p>
            <a:r>
              <a:rPr lang="en-US" sz="850" dirty="0">
                <a:latin typeface="Segoe UI"/>
                <a:cs typeface="Segoe UI"/>
              </a:rPr>
              <a:t>So let's talk about Azure Functions Core Tools for a moment. Azure Functions Core Tools lets you develop and test your functions on your local computer from the command prompt or terminal. Your local functions can connect to live Azure services, and you can debug your functions on your local computer using the full Functions runtime. This tool will also enable you to deploy a function app to your Azure subscription.</a:t>
            </a:r>
          </a:p>
          <a:p>
            <a:endParaRPr lang="en-US" sz="850" dirty="0">
              <a:latin typeface="Segoe UI"/>
              <a:cs typeface="Segoe UI"/>
            </a:endParaRPr>
          </a:p>
          <a:p>
            <a:r>
              <a:rPr lang="en-US" sz="850" dirty="0">
                <a:latin typeface="Segoe UI"/>
                <a:cs typeface="Segoe UI"/>
              </a:rPr>
              <a:t>Before you use Azure Functions Core tools, first, sign in to Azure in Visual Studio code by clicking the Azure logo and selecting 'Sign in to Azure'. A window in your browser will open and request you to sign in to Azure. Enter the credentials for your Azure account. After you’ve signed in successfully, the webpage will prompt you to close the window. In Visual Studio Code, verify that the email address of your Azure account appears in the </a:t>
            </a:r>
            <a:r>
              <a:rPr lang="en-US" sz="850" b="1" dirty="0">
                <a:latin typeface="Segoe UI"/>
                <a:cs typeface="Segoe UI"/>
              </a:rPr>
              <a:t>Status</a:t>
            </a:r>
            <a:r>
              <a:rPr lang="en-US" sz="850" dirty="0">
                <a:latin typeface="Segoe UI"/>
                <a:cs typeface="Segoe UI"/>
              </a:rPr>
              <a:t> </a:t>
            </a:r>
            <a:r>
              <a:rPr lang="en-US" sz="850" b="1" dirty="0">
                <a:latin typeface="Segoe UI"/>
                <a:cs typeface="Segoe UI"/>
              </a:rPr>
              <a:t>Bar</a:t>
            </a:r>
            <a:r>
              <a:rPr lang="en-US" sz="850" dirty="0">
                <a:latin typeface="Segoe UI"/>
                <a:cs typeface="Segoe UI"/>
              </a:rPr>
              <a:t>. The </a:t>
            </a:r>
            <a:r>
              <a:rPr lang="en-US" sz="850" b="1" dirty="0">
                <a:latin typeface="Segoe UI"/>
                <a:cs typeface="Segoe UI"/>
              </a:rPr>
              <a:t>Status Bar</a:t>
            </a:r>
            <a:r>
              <a:rPr lang="en-US" sz="850" dirty="0">
                <a:latin typeface="Segoe UI"/>
                <a:cs typeface="Segoe UI"/>
              </a:rPr>
              <a:t> is located at the bottom of Visual Studio Code.</a:t>
            </a:r>
          </a:p>
          <a:p>
            <a:br>
              <a:rPr lang="en-US" sz="850" dirty="0">
                <a:latin typeface="Segoe UI"/>
                <a:cs typeface="Segoe UI"/>
              </a:rPr>
            </a:br>
            <a:r>
              <a:rPr lang="en-US" sz="850" dirty="0">
                <a:latin typeface="Segoe UI"/>
                <a:cs typeface="Segoe UI"/>
              </a:rPr>
              <a:t>Now that we're signed in, we can create a new project. In the Azure menu, click “Create New Project</a:t>
            </a:r>
            <a:r>
              <a:rPr lang="en-US" sz="850" b="1" dirty="0">
                <a:latin typeface="Segoe UI"/>
                <a:cs typeface="Segoe UI"/>
              </a:rPr>
              <a:t>”. </a:t>
            </a:r>
            <a:r>
              <a:rPr lang="en-US" sz="850" dirty="0">
                <a:latin typeface="Segoe UI"/>
                <a:cs typeface="Segoe UI"/>
              </a:rPr>
              <a:t>In the Visual Studio Code command palette, select the folder that you created earlier at the start of this tutorial. This folder is where the Azure Function files will be created. If the folder is not listed, click “Browse” to open the file explorer. Visual Studio Code will guide you through the instructions for creating a new function – we'll walk through those right now!</a:t>
            </a:r>
          </a:p>
          <a:p>
            <a:endParaRPr lang="en-US" sz="850" dirty="0">
              <a:latin typeface="Segoe UI"/>
              <a:cs typeface="Segoe UI"/>
            </a:endParaRPr>
          </a:p>
          <a:p>
            <a:r>
              <a:rPr lang="en-US" sz="850" dirty="0">
                <a:latin typeface="Segoe UI"/>
                <a:cs typeface="Segoe UI"/>
              </a:rPr>
              <a:t>First, select “Python</a:t>
            </a:r>
            <a:r>
              <a:rPr lang="en-US" sz="850" b="1" dirty="0">
                <a:latin typeface="Segoe UI"/>
                <a:cs typeface="Segoe UI"/>
              </a:rPr>
              <a:t>” </a:t>
            </a:r>
            <a:r>
              <a:rPr lang="en-US" sz="850" dirty="0">
                <a:latin typeface="Segoe UI"/>
                <a:cs typeface="Segoe UI"/>
              </a:rPr>
              <a:t>as the language. Next, select a supported version of Python to create a virtual environment. To use Azure Functions Timer Trigger with Python, only Python 3.6x 64-bit and 3.7x 64-bit are supported. </a:t>
            </a:r>
          </a:p>
          <a:p>
            <a:endParaRPr lang="en-US" sz="850" dirty="0">
              <a:latin typeface="Segoe UI"/>
              <a:cs typeface="Segoe UI"/>
            </a:endParaRPr>
          </a:p>
          <a:p>
            <a:r>
              <a:rPr lang="en-US" sz="850" dirty="0">
                <a:latin typeface="Segoe UI"/>
                <a:cs typeface="Segoe UI"/>
              </a:rPr>
              <a:t>Next, select “Timer trigger</a:t>
            </a:r>
            <a:r>
              <a:rPr lang="en-US" sz="850" b="1" dirty="0">
                <a:latin typeface="Segoe UI"/>
                <a:cs typeface="Segoe UI"/>
              </a:rPr>
              <a:t>”</a:t>
            </a:r>
            <a:r>
              <a:rPr lang="en-US" sz="850" dirty="0">
                <a:latin typeface="Segoe UI"/>
                <a:cs typeface="Segoe UI"/>
              </a:rPr>
              <a:t> as the template. You will then be asked to provide a name for your function. Replace “</a:t>
            </a:r>
            <a:r>
              <a:rPr lang="en-US" sz="850" dirty="0" err="1">
                <a:latin typeface="Segoe UI"/>
                <a:cs typeface="Segoe UI"/>
              </a:rPr>
              <a:t>TimerTrigger</a:t>
            </a:r>
            <a:r>
              <a:rPr lang="en-US" sz="850" dirty="0">
                <a:latin typeface="Segoe UI"/>
                <a:cs typeface="Segoe UI"/>
              </a:rPr>
              <a:t>” with your function’s name. We'll keep the CRON expression as-is  and update that later. Azure will now begin to work it's magic to create the function - you can check the progress in the status bar at the bottom of Visual Studio Code.</a:t>
            </a:r>
          </a:p>
          <a:p>
            <a:endParaRPr lang="en-US" sz="850" dirty="0">
              <a:cs typeface="Segoe UI"/>
            </a:endParaRPr>
          </a:p>
          <a:p>
            <a:r>
              <a:rPr lang="en-US" sz="850" dirty="0">
                <a:latin typeface="Segoe UI"/>
                <a:cs typeface="Segoe UI"/>
              </a:rPr>
              <a:t>Once Azure is done, the </a:t>
            </a:r>
            <a:r>
              <a:rPr lang="en-US" sz="850" i="1" dirty="0">
                <a:latin typeface="Segoe UI"/>
                <a:cs typeface="Segoe UI"/>
              </a:rPr>
              <a:t>__init__.py</a:t>
            </a:r>
            <a:r>
              <a:rPr lang="en-US" sz="850" dirty="0">
                <a:latin typeface="Segoe UI"/>
                <a:cs typeface="Segoe UI"/>
              </a:rPr>
              <a:t> file will open. The </a:t>
            </a:r>
            <a:r>
              <a:rPr lang="en-US" sz="850" i="1" dirty="0">
                <a:latin typeface="Segoe UI"/>
                <a:cs typeface="Segoe UI"/>
              </a:rPr>
              <a:t>__init__.py</a:t>
            </a:r>
            <a:r>
              <a:rPr lang="en-US" sz="850" dirty="0">
                <a:latin typeface="Segoe UI"/>
                <a:cs typeface="Segoe UI"/>
              </a:rPr>
              <a:t> file contains a template for a </a:t>
            </a:r>
            <a:r>
              <a:rPr lang="en-US" sz="850" dirty="0" err="1">
                <a:latin typeface="Segoe UI"/>
                <a:cs typeface="Segoe UI"/>
              </a:rPr>
              <a:t>TimerTrigger</a:t>
            </a:r>
            <a:r>
              <a:rPr lang="en-US" sz="850" dirty="0">
                <a:latin typeface="Segoe UI"/>
                <a:cs typeface="Segoe UI"/>
              </a:rPr>
              <a:t>. You can remove everything inside the main function and we'll place the logic for our timer inside there in a bit.</a:t>
            </a:r>
          </a:p>
          <a:p>
            <a:endParaRPr lang="en-US" sz="850" dirty="0">
              <a:cs typeface="Segoe UI"/>
            </a:endParaRPr>
          </a:p>
          <a:p>
            <a:r>
              <a:rPr lang="en-US" sz="850" dirty="0">
                <a:latin typeface="Segoe UI"/>
                <a:cs typeface="Segoe UI"/>
              </a:rPr>
              <a:t>A virtual environment is created alongside the project. Before we activate the virtual environment, ensure VS Code is set with the appropriate interpreter. In my case, this should be 3.7.7. I'm going to select the one with the virtual environment. If </a:t>
            </a:r>
            <a:r>
              <a:rPr lang="en-US" sz="850" dirty="0" err="1">
                <a:latin typeface="Segoe UI"/>
                <a:cs typeface="Segoe UI"/>
              </a:rPr>
              <a:t>pylint</a:t>
            </a:r>
            <a:r>
              <a:rPr lang="en-US" sz="850" dirty="0">
                <a:latin typeface="Segoe UI"/>
                <a:cs typeface="Segoe UI"/>
              </a:rPr>
              <a:t> isn't installed, install before moving forward.</a:t>
            </a:r>
            <a:endParaRPr lang="en-US" sz="850" dirty="0">
              <a:cs typeface="Segoe UI"/>
            </a:endParaRPr>
          </a:p>
          <a:p>
            <a:endParaRPr lang="en-US" sz="850" dirty="0">
              <a:latin typeface="Segoe UI"/>
              <a:cs typeface="Segoe UI"/>
            </a:endParaRPr>
          </a:p>
          <a:p>
            <a:r>
              <a:rPr lang="en-US" sz="850" dirty="0">
                <a:latin typeface="Segoe UI"/>
                <a:cs typeface="Segoe UI"/>
              </a:rPr>
              <a:t>Now that I have a virtual environment created, I'll install core tools. The instructions for installation will vary depending on your operating system. I'll share a link with instructions at the end of the demo. However, since I'm on Windows, I can use </a:t>
            </a:r>
            <a:r>
              <a:rPr lang="en-US" sz="850" dirty="0" err="1">
                <a:latin typeface="Segoe UI"/>
                <a:cs typeface="Segoe UI"/>
              </a:rPr>
              <a:t>npm</a:t>
            </a:r>
            <a:r>
              <a:rPr lang="en-US" sz="850" dirty="0">
                <a:latin typeface="Segoe UI"/>
                <a:cs typeface="Segoe UI"/>
              </a:rPr>
              <a:t> to install the core tools package. This may take a moment so while that downloads, let's learn more about the API we'll be using for this project.</a:t>
            </a:r>
          </a:p>
          <a:p>
            <a:endParaRPr lang="en-US" sz="850" dirty="0">
              <a:latin typeface="Segoe UI"/>
              <a:cs typeface="Segoe UI"/>
            </a:endParaRPr>
          </a:p>
          <a:p>
            <a:r>
              <a:rPr lang="en-US" sz="882" b="0" i="0" kern="1200" dirty="0" err="1">
                <a:solidFill>
                  <a:schemeClr val="tx1"/>
                </a:solidFill>
                <a:effectLst/>
                <a:latin typeface="Segoe UI" panose="020B0502040204020203" pitchFamily="34" charset="0"/>
                <a:ea typeface="+mn-ea"/>
                <a:cs typeface="+mn-cs"/>
              </a:rPr>
              <a:t>npm</a:t>
            </a:r>
            <a:r>
              <a:rPr lang="en-US" sz="882" b="0" i="0" kern="1200" dirty="0">
                <a:solidFill>
                  <a:schemeClr val="tx1"/>
                </a:solidFill>
                <a:effectLst/>
                <a:latin typeface="Segoe UI" panose="020B0502040204020203" pitchFamily="34" charset="0"/>
                <a:ea typeface="+mn-ea"/>
                <a:cs typeface="+mn-cs"/>
              </a:rPr>
              <a:t> install -g azure-functions-core-tools</a:t>
            </a:r>
            <a:endParaRPr lang="en-US" sz="850" dirty="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1192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As a reminder, we'll setup a GET request using the COVID-19 API.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162379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The COVID-19 API is a free API for data on the Coronavirus. This API was created in response to the COVID-19 pandemic and uses data sourced from the Johns Hopkins University Center for Systems Science and Engineering.</a:t>
            </a:r>
          </a:p>
          <a:p>
            <a:r>
              <a:rPr lang="en-US" sz="882" kern="1200">
                <a:solidFill>
                  <a:schemeClr val="tx1"/>
                </a:solidFill>
                <a:effectLst/>
                <a:latin typeface="Segoe UI" panose="020B0502040204020203" pitchFamily="34" charset="0"/>
                <a:ea typeface="+mn-ea"/>
                <a:cs typeface="+mn-cs"/>
              </a:rPr>
              <a:t> </a:t>
            </a:r>
          </a:p>
          <a:p>
            <a:r>
              <a:rPr lang="en-US" sz="882" kern="1200">
                <a:solidFill>
                  <a:schemeClr val="tx1"/>
                </a:solidFill>
                <a:effectLst/>
                <a:latin typeface="Segoe UI" panose="020B0502040204020203" pitchFamily="34" charset="0"/>
                <a:ea typeface="+mn-ea"/>
                <a:cs typeface="+mn-cs"/>
              </a:rPr>
              <a:t>For this project, we'll create a daily SMS which sends the total number of confirmed cases and total deaths for any country of choice. We'll use the United States for this project, however, feel free to use any country you'd prefer.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526711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Let’s head over to the COVID-19 API to take a look at the </a:t>
            </a:r>
            <a:r>
              <a:rPr lang="en-US" sz="850">
                <a:latin typeface="Segoe UI"/>
                <a:cs typeface="Segoe UI"/>
              </a:rPr>
              <a:t>API documentation. </a:t>
            </a:r>
            <a:r>
              <a:rPr lang="en-US" sz="850" dirty="0">
                <a:latin typeface="Segoe UI"/>
                <a:cs typeface="Segoe UI"/>
              </a:rPr>
              <a:t>There are various endpoints to choose from, however, we'll be using Summary for our SMS message. Here on the COVID-19 API website, we can find an example response. We'll need to use the values for </a:t>
            </a:r>
            <a:r>
              <a:rPr lang="en-US" sz="850" dirty="0" err="1">
                <a:latin typeface="Segoe UI"/>
                <a:cs typeface="Segoe UI"/>
              </a:rPr>
              <a:t>TotalConfirmed</a:t>
            </a:r>
            <a:r>
              <a:rPr lang="en-US" sz="850" dirty="0">
                <a:latin typeface="Segoe UI"/>
                <a:cs typeface="Segoe UI"/>
              </a:rPr>
              <a:t> and </a:t>
            </a:r>
            <a:r>
              <a:rPr lang="en-US" sz="850" dirty="0" err="1">
                <a:latin typeface="Segoe UI"/>
                <a:cs typeface="Segoe UI"/>
              </a:rPr>
              <a:t>TotalDeaths</a:t>
            </a:r>
            <a:r>
              <a:rPr lang="en-US" sz="850" dirty="0">
                <a:latin typeface="Segoe UI"/>
                <a:cs typeface="Segoe UI"/>
              </a:rPr>
              <a:t> from the json response.</a:t>
            </a:r>
            <a:endParaRPr lang="en-US" sz="850" dirty="0">
              <a:cs typeface="Segoe UI" panose="020B0502040204020203" pitchFamily="34" charset="0"/>
            </a:endParaRPr>
          </a:p>
          <a:p>
            <a:endParaRPr lang="en-US" sz="850" dirty="0">
              <a:latin typeface="Segoe UI"/>
              <a:cs typeface="Segoe UI"/>
            </a:endParaRPr>
          </a:p>
          <a:p>
            <a:r>
              <a:rPr lang="en-US" sz="850" dirty="0">
                <a:latin typeface="Segoe UI"/>
                <a:cs typeface="Segoe UI"/>
              </a:rPr>
              <a:t>Back over in Visual Studio Code, let's first install and import requests. Next, inside the main function, we'll first create a </a:t>
            </a:r>
            <a:r>
              <a:rPr lang="en-US" sz="850" b="1" dirty="0">
                <a:latin typeface="Segoe UI"/>
                <a:cs typeface="Segoe UI"/>
              </a:rPr>
              <a:t>response</a:t>
            </a:r>
            <a:r>
              <a:rPr lang="en-US" sz="850" dirty="0">
                <a:latin typeface="Segoe UI"/>
                <a:cs typeface="Segoe UI"/>
              </a:rPr>
              <a:t> variable that stores the GET request for the API. Be sure to get the JSON response as well! You can store that in the variable </a:t>
            </a:r>
            <a:r>
              <a:rPr lang="en-US" sz="850" b="1" dirty="0" err="1">
                <a:latin typeface="Segoe UI"/>
                <a:cs typeface="Segoe UI"/>
              </a:rPr>
              <a:t>response_json</a:t>
            </a:r>
            <a:r>
              <a:rPr lang="en-US" sz="850" dirty="0">
                <a:latin typeface="Segoe UI"/>
                <a:cs typeface="Segoe UI"/>
              </a:rPr>
              <a:t>.</a:t>
            </a:r>
          </a:p>
          <a:p>
            <a:endParaRPr lang="en-US" sz="850" dirty="0">
              <a:latin typeface="Segoe UI"/>
              <a:cs typeface="Segoe UI"/>
            </a:endParaRPr>
          </a:p>
          <a:p>
            <a:r>
              <a:rPr lang="en-US" sz="850" dirty="0">
                <a:latin typeface="Segoe UI"/>
                <a:cs typeface="Segoe UI"/>
              </a:rPr>
              <a:t>Next, let's create two variables: </a:t>
            </a:r>
            <a:r>
              <a:rPr lang="en-US" sz="850" dirty="0" err="1">
                <a:latin typeface="Segoe UI"/>
                <a:cs typeface="Segoe UI"/>
              </a:rPr>
              <a:t>total_confirmed</a:t>
            </a:r>
            <a:r>
              <a:rPr lang="en-US" sz="850" dirty="0">
                <a:latin typeface="Segoe UI"/>
                <a:cs typeface="Segoe UI"/>
              </a:rPr>
              <a:t> and </a:t>
            </a:r>
            <a:r>
              <a:rPr lang="en-US" sz="850" dirty="0" err="1">
                <a:latin typeface="Segoe UI"/>
                <a:cs typeface="Segoe UI"/>
              </a:rPr>
              <a:t>total_deaths</a:t>
            </a:r>
            <a:r>
              <a:rPr lang="en-US" sz="850" dirty="0">
                <a:latin typeface="Segoe UI"/>
                <a:cs typeface="Segoe UI"/>
              </a:rPr>
              <a:t>. We'll assign the respective values from the json response to each variable.</a:t>
            </a:r>
          </a:p>
          <a:p>
            <a:endParaRPr lang="en-US" sz="850" dirty="0">
              <a:cs typeface="Segoe UI"/>
            </a:endParaRPr>
          </a:p>
          <a:p>
            <a:r>
              <a:rPr lang="en-US" sz="850" dirty="0">
                <a:latin typeface="Segoe UI"/>
                <a:cs typeface="Segoe UI"/>
              </a:rPr>
              <a:t>We'll use these variables when we later create the message body for the SMS message.</a:t>
            </a:r>
            <a:endParaRPr lang="en-US" sz="850" dirty="0">
              <a:cs typeface="Segoe UI"/>
            </a:endParaRPr>
          </a:p>
          <a:p>
            <a:endParaRPr lang="en-US" sz="850" dirty="0">
              <a:cs typeface="Segoe UI"/>
            </a:endParaRPr>
          </a:p>
          <a:p>
            <a:endParaRPr lang="en-US" sz="850" dirty="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78924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product we’ll be using the send the text message is Twilio Programmable SMS.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33782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Twilio is a cloud communications platform that you can use to add messaging, voice and video in your web and mobile applications. You can get started with Twilio by signing up for a free trial which includes $20 in credit to buy a phone number and try out any Twilio product! </a:t>
            </a:r>
          </a:p>
          <a:p>
            <a:endParaRPr lang="en-US" sz="882" kern="1200">
              <a:solidFill>
                <a:schemeClr val="tx1"/>
              </a:solidFill>
              <a:effectLst/>
              <a:latin typeface="Segoe UI" panose="020B0502040204020203" pitchFamily="34" charset="0"/>
              <a:ea typeface="+mn-ea"/>
              <a:cs typeface="+mn-cs"/>
            </a:endParaRPr>
          </a:p>
          <a:p>
            <a:r>
              <a:rPr lang="en-US" sz="882" kern="1200">
                <a:solidFill>
                  <a:schemeClr val="tx1"/>
                </a:solidFill>
                <a:effectLst/>
                <a:latin typeface="Segoe UI" panose="020B0502040204020203" pitchFamily="34" charset="0"/>
                <a:ea typeface="+mn-ea"/>
                <a:cs typeface="+mn-cs"/>
              </a:rPr>
              <a:t>The product that we’ll be using from Twilio is Programmable SMS. This REST API enables you to send and receive text messages globally, track the delivery of sent messages and retrieve and modify message history. </a:t>
            </a:r>
          </a:p>
          <a:p>
            <a:endParaRPr lang="en-US" sz="882" kern="1200">
              <a:solidFill>
                <a:schemeClr val="tx1"/>
              </a:solidFill>
              <a:effectLst/>
              <a:latin typeface="Segoe UI" panose="020B0502040204020203" pitchFamily="34" charset="0"/>
              <a:ea typeface="+mn-ea"/>
              <a:cs typeface="+mn-cs"/>
            </a:endParaRPr>
          </a:p>
          <a:p>
            <a:r>
              <a:rPr lang="en-US" sz="882" kern="1200">
                <a:solidFill>
                  <a:schemeClr val="tx1"/>
                </a:solidFill>
                <a:effectLst/>
                <a:latin typeface="Segoe UI" panose="020B0502040204020203" pitchFamily="34" charset="0"/>
                <a:ea typeface="+mn-ea"/>
                <a:cs typeface="+mn-cs"/>
              </a:rPr>
              <a:t>So how does Programmable SMS work with Azure Functions? When the function is triggered, </a:t>
            </a:r>
            <a:r>
              <a:rPr lang="en-US" sz="882" b="0" i="0" kern="1200" err="1">
                <a:solidFill>
                  <a:schemeClr val="tx1"/>
                </a:solidFill>
                <a:effectLst/>
                <a:latin typeface="Segoe UI" panose="020B0502040204020203" pitchFamily="34" charset="0"/>
                <a:ea typeface="+mn-ea"/>
                <a:cs typeface="+mn-cs"/>
              </a:rPr>
              <a:t>Twillio</a:t>
            </a:r>
            <a:r>
              <a:rPr lang="en-US" sz="882" b="0" i="0" kern="1200">
                <a:solidFill>
                  <a:schemeClr val="tx1"/>
                </a:solidFill>
                <a:effectLst/>
                <a:latin typeface="Segoe UI" panose="020B0502040204020203" pitchFamily="34" charset="0"/>
                <a:ea typeface="+mn-ea"/>
                <a:cs typeface="+mn-cs"/>
              </a:rPr>
              <a:t> calls a webhook which sends a message to the receiver’s phone using </a:t>
            </a:r>
            <a:r>
              <a:rPr lang="en-US" sz="882" b="0" i="0" kern="1200" err="1">
                <a:solidFill>
                  <a:schemeClr val="tx1"/>
                </a:solidFill>
                <a:effectLst/>
                <a:latin typeface="Segoe UI" panose="020B0502040204020203" pitchFamily="34" charset="0"/>
                <a:ea typeface="+mn-ea"/>
                <a:cs typeface="+mn-cs"/>
              </a:rPr>
              <a:t>TwiML</a:t>
            </a:r>
            <a:r>
              <a:rPr lang="en-US" sz="882" b="0" i="0" kern="1200">
                <a:solidFill>
                  <a:schemeClr val="tx1"/>
                </a:solidFill>
                <a:effectLst/>
                <a:latin typeface="Segoe UI" panose="020B0502040204020203" pitchFamily="34" charset="0"/>
                <a:ea typeface="+mn-ea"/>
                <a:cs typeface="+mn-cs"/>
              </a:rPr>
              <a:t>. </a:t>
            </a:r>
            <a:r>
              <a:rPr lang="en-US" sz="882" b="0" i="0" kern="1200" err="1">
                <a:solidFill>
                  <a:schemeClr val="tx1"/>
                </a:solidFill>
                <a:effectLst/>
                <a:latin typeface="Segoe UI" panose="020B0502040204020203" pitchFamily="34" charset="0"/>
                <a:ea typeface="+mn-ea"/>
                <a:cs typeface="+mn-cs"/>
              </a:rPr>
              <a:t>TwiML</a:t>
            </a:r>
            <a:r>
              <a:rPr lang="en-US" sz="882" b="0" i="0" kern="1200">
                <a:solidFill>
                  <a:schemeClr val="tx1"/>
                </a:solidFill>
                <a:effectLst/>
                <a:latin typeface="Segoe UI" panose="020B0502040204020203" pitchFamily="34" charset="0"/>
                <a:ea typeface="+mn-ea"/>
                <a:cs typeface="+mn-cs"/>
              </a:rPr>
              <a:t> is the Twilio Markup Language – essentially an XML document with special tags defined by Twilio to help you build your SMS and voice applications. We’ll be using </a:t>
            </a:r>
            <a:r>
              <a:rPr lang="en-US" sz="882" b="0" i="0" kern="1200" err="1">
                <a:solidFill>
                  <a:schemeClr val="tx1"/>
                </a:solidFill>
                <a:effectLst/>
                <a:latin typeface="Segoe UI" panose="020B0502040204020203" pitchFamily="34" charset="0"/>
                <a:ea typeface="+mn-ea"/>
                <a:cs typeface="+mn-cs"/>
              </a:rPr>
              <a:t>TwiML</a:t>
            </a:r>
            <a:r>
              <a:rPr lang="en-US" sz="882" b="0" i="0" kern="1200">
                <a:solidFill>
                  <a:schemeClr val="tx1"/>
                </a:solidFill>
                <a:effectLst/>
                <a:latin typeface="Segoe UI" panose="020B0502040204020203" pitchFamily="34" charset="0"/>
                <a:ea typeface="+mn-ea"/>
                <a:cs typeface="+mn-cs"/>
              </a:rPr>
              <a:t> to create the message that’ll include the current stats for COVID-19 confirmed cases.</a:t>
            </a:r>
          </a:p>
          <a:p>
            <a:endParaRPr lang="en-US" sz="882" b="0" i="0" kern="1200">
              <a:solidFill>
                <a:schemeClr val="tx1"/>
              </a:solidFill>
              <a:effectLst/>
              <a:latin typeface="Segoe UI" panose="020B0502040204020203" pitchFamily="34" charset="0"/>
              <a:ea typeface="+mn-ea"/>
              <a:cs typeface="+mn-cs"/>
            </a:endParaRPr>
          </a:p>
          <a:p>
            <a:r>
              <a:rPr lang="en-US" sz="882" b="0" i="0" kern="1200">
                <a:solidFill>
                  <a:schemeClr val="tx1"/>
                </a:solidFill>
                <a:effectLst/>
                <a:latin typeface="Segoe UI" panose="020B0502040204020203" pitchFamily="34" charset="0"/>
                <a:ea typeface="+mn-ea"/>
                <a:cs typeface="+mn-cs"/>
              </a:rPr>
              <a:t>Although you could generate raw XML yourself, Twilio provides a Python helper library to make it easier to interact with the Twilio API from your Python application. We’ll use the Twilio Python Helper library to generate the </a:t>
            </a:r>
            <a:r>
              <a:rPr lang="en-US" sz="882" b="0" i="0" kern="1200" err="1">
                <a:solidFill>
                  <a:schemeClr val="tx1"/>
                </a:solidFill>
                <a:effectLst/>
                <a:latin typeface="Segoe UI" panose="020B0502040204020203" pitchFamily="34" charset="0"/>
                <a:ea typeface="+mn-ea"/>
                <a:cs typeface="+mn-cs"/>
              </a:rPr>
              <a:t>TwiML</a:t>
            </a:r>
            <a:r>
              <a:rPr lang="en-US" sz="882" b="0" i="0" kern="1200">
                <a:solidFill>
                  <a:schemeClr val="tx1"/>
                </a:solidFill>
                <a:effectLst/>
                <a:latin typeface="Segoe UI" panose="020B0502040204020203" pitchFamily="34" charset="0"/>
                <a:ea typeface="+mn-ea"/>
                <a:cs typeface="+mn-cs"/>
              </a:rPr>
              <a:t> we’ll need to send the message.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10462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Let’s head back over to Visual Studio Code to create the Twilio message!</a:t>
            </a:r>
          </a:p>
          <a:p>
            <a:endParaRPr lang="en-US" sz="850" dirty="0">
              <a:cs typeface="Segoe UI"/>
            </a:endParaRPr>
          </a:p>
          <a:p>
            <a:r>
              <a:rPr lang="en-US" sz="850" dirty="0">
                <a:latin typeface="Segoe UI"/>
                <a:cs typeface="Segoe UI"/>
              </a:rPr>
              <a:t>I've already created environment variables for my Twilio Account SID, Auth Token, Twilio phone number and the receiver's phone number. I have these stored at the root of my project folder in an .env file. If you're taking this approach to creating environment variables, be sure to install the python-</a:t>
            </a:r>
            <a:r>
              <a:rPr lang="en-US" sz="850" dirty="0" err="1">
                <a:latin typeface="Segoe UI"/>
                <a:cs typeface="Segoe UI"/>
              </a:rPr>
              <a:t>dotenv</a:t>
            </a:r>
            <a:r>
              <a:rPr lang="en-US" sz="850" dirty="0">
                <a:latin typeface="Segoe UI"/>
                <a:cs typeface="Segoe UI"/>
              </a:rPr>
              <a:t> module and import </a:t>
            </a:r>
            <a:r>
              <a:rPr lang="en-US" sz="850" dirty="0" err="1">
                <a:latin typeface="Segoe UI"/>
                <a:cs typeface="Segoe UI"/>
              </a:rPr>
              <a:t>load_dotenv</a:t>
            </a:r>
            <a:r>
              <a:rPr lang="en-US" sz="850" dirty="0">
                <a:latin typeface="Segoe UI"/>
                <a:cs typeface="Segoe UI"/>
              </a:rPr>
              <a:t> from </a:t>
            </a:r>
            <a:r>
              <a:rPr lang="en-US" sz="850" dirty="0" err="1">
                <a:latin typeface="Segoe UI"/>
                <a:cs typeface="Segoe UI"/>
              </a:rPr>
              <a:t>dotenv</a:t>
            </a:r>
            <a:r>
              <a:rPr lang="en-US" sz="850" dirty="0">
                <a:latin typeface="Segoe UI"/>
                <a:cs typeface="Segoe UI"/>
              </a:rPr>
              <a:t> in the __init__.py file. In addition, call </a:t>
            </a:r>
            <a:r>
              <a:rPr lang="en-US" sz="850" dirty="0" err="1">
                <a:latin typeface="Segoe UI"/>
                <a:cs typeface="Segoe UI"/>
              </a:rPr>
              <a:t>load_dotenv</a:t>
            </a:r>
            <a:r>
              <a:rPr lang="en-US" sz="850" dirty="0">
                <a:latin typeface="Segoe UI"/>
                <a:cs typeface="Segoe UI"/>
              </a:rPr>
              <a:t>() and import </a:t>
            </a:r>
            <a:r>
              <a:rPr lang="en-US" sz="850" dirty="0" err="1">
                <a:latin typeface="Segoe UI"/>
                <a:cs typeface="Segoe UI"/>
              </a:rPr>
              <a:t>os</a:t>
            </a:r>
            <a:r>
              <a:rPr lang="en-US" sz="850" dirty="0">
                <a:latin typeface="Segoe UI"/>
                <a:cs typeface="Segoe UI"/>
              </a:rPr>
              <a:t> to use the </a:t>
            </a:r>
            <a:r>
              <a:rPr lang="en-US" sz="850" dirty="0" err="1">
                <a:latin typeface="Segoe UI"/>
                <a:cs typeface="Segoe UI"/>
              </a:rPr>
              <a:t>os.getenv</a:t>
            </a:r>
            <a:r>
              <a:rPr lang="en-US" sz="850" dirty="0">
                <a:latin typeface="Segoe UI"/>
                <a:cs typeface="Segoe UI"/>
              </a:rPr>
              <a:t> class to access the environment variables.</a:t>
            </a:r>
            <a:endParaRPr lang="en-US" sz="850" dirty="0">
              <a:cs typeface="Segoe UI"/>
            </a:endParaRPr>
          </a:p>
          <a:p>
            <a:endParaRPr lang="en-US" sz="850" dirty="0">
              <a:cs typeface="Segoe UI"/>
            </a:endParaRPr>
          </a:p>
          <a:p>
            <a:r>
              <a:rPr lang="en-US" sz="850" dirty="0">
                <a:latin typeface="Segoe UI"/>
                <a:cs typeface="Segoe UI"/>
              </a:rPr>
              <a:t>You'll also need to import the Twilio Python Helper Library as well which makes it easy to interact with the Twilio API from the Python app. You can install the Twilio Python Helper Library using pip install </a:t>
            </a:r>
            <a:r>
              <a:rPr lang="en-US" sz="850" dirty="0" err="1">
                <a:latin typeface="Segoe UI"/>
                <a:cs typeface="Segoe UI"/>
              </a:rPr>
              <a:t>twilio</a:t>
            </a:r>
            <a:r>
              <a:rPr lang="en-US" sz="850" dirty="0">
                <a:latin typeface="Segoe UI"/>
                <a:cs typeface="Segoe UI"/>
              </a:rPr>
              <a:t> in the terminal here in Visual Studio Code. After the module is installed, import Client from </a:t>
            </a:r>
            <a:r>
              <a:rPr lang="en-US" sz="850" dirty="0" err="1">
                <a:latin typeface="Segoe UI"/>
                <a:cs typeface="Segoe UI"/>
              </a:rPr>
              <a:t>twilio.rest</a:t>
            </a:r>
            <a:r>
              <a:rPr lang="en-US" sz="850" dirty="0">
                <a:latin typeface="Segoe UI"/>
                <a:cs typeface="Segoe UI"/>
              </a:rPr>
              <a:t>.</a:t>
            </a:r>
          </a:p>
          <a:p>
            <a:endParaRPr lang="en-US" sz="850" dirty="0">
              <a:cs typeface="Segoe UI"/>
            </a:endParaRPr>
          </a:p>
          <a:p>
            <a:r>
              <a:rPr lang="en-US" sz="850" dirty="0">
                <a:latin typeface="Segoe UI"/>
                <a:cs typeface="Segoe UI"/>
              </a:rPr>
              <a:t>Now it's time for some Twilio fun! Twilio provides a template that you can use - which is a huge time saver. You can grab it from the Twilio Programmable SMS Python documentation. I'll copy and paste into the __init__.py file inside the main function below the setup we did earlier for the GET request. </a:t>
            </a:r>
          </a:p>
          <a:p>
            <a:endParaRPr lang="en-US" sz="850" dirty="0">
              <a:latin typeface="Segoe UI"/>
              <a:cs typeface="Segoe UI"/>
            </a:endParaRPr>
          </a:p>
          <a:p>
            <a:r>
              <a:rPr lang="en-US" sz="850" dirty="0">
                <a:latin typeface="Segoe UI"/>
                <a:cs typeface="Segoe UI"/>
              </a:rPr>
              <a:t>Let's walk through the template. The client variable class looks for your Twilio credentials by default in TWILIO_ACCOUNT_SID and TWILIO_AUTH_TOKEN environment variables.</a:t>
            </a:r>
            <a:endParaRPr lang="en-US" dirty="0"/>
          </a:p>
          <a:p>
            <a:endParaRPr lang="en-US" sz="850" dirty="0">
              <a:latin typeface="Segoe UI"/>
              <a:cs typeface="Segoe UI"/>
            </a:endParaRPr>
          </a:p>
          <a:p>
            <a:r>
              <a:rPr lang="en-US" sz="850" dirty="0">
                <a:latin typeface="Segoe UI"/>
                <a:cs typeface="Segoe UI"/>
              </a:rPr>
              <a:t>Next, we'll create the message. Using the variables we created earlier for data from the COVID-19 API, use f-strings to create a message. I'll create the message: As of today, there are {</a:t>
            </a:r>
            <a:r>
              <a:rPr lang="en-US" sz="850" dirty="0" err="1">
                <a:latin typeface="Segoe UI"/>
                <a:cs typeface="Segoe UI"/>
              </a:rPr>
              <a:t>total_confirmed</a:t>
            </a:r>
            <a:r>
              <a:rPr lang="en-US" sz="850" dirty="0">
                <a:latin typeface="Segoe UI"/>
                <a:cs typeface="Segoe UI"/>
              </a:rPr>
              <a:t>} confirmed cases and {</a:t>
            </a:r>
            <a:r>
              <a:rPr lang="en-US" sz="850" dirty="0" err="1">
                <a:latin typeface="Segoe UI"/>
                <a:cs typeface="Segoe UI"/>
              </a:rPr>
              <a:t>total_deaths</a:t>
            </a:r>
            <a:r>
              <a:rPr lang="en-US" sz="850" dirty="0">
                <a:latin typeface="Segoe UI"/>
                <a:cs typeface="Segoe UI"/>
              </a:rPr>
              <a:t>} deaths for the United States.</a:t>
            </a:r>
          </a:p>
          <a:p>
            <a:endParaRPr lang="en-US" sz="850" dirty="0">
              <a:cs typeface="Segoe UI"/>
            </a:endParaRPr>
          </a:p>
          <a:p>
            <a:r>
              <a:rPr lang="en-US" sz="850" dirty="0">
                <a:latin typeface="Segoe UI"/>
                <a:cs typeface="Segoe UI"/>
              </a:rPr>
              <a:t>Now that the message is created, we can prepare for testing the function. However, we first need to update two additional files within the project. Let's first save this file and then open the requirements.txt file. In this file, we need to reflect the modules that we installed earlier. Here I'll add requests, </a:t>
            </a:r>
            <a:r>
              <a:rPr lang="en-US" sz="850" dirty="0" err="1">
                <a:latin typeface="Segoe UI"/>
                <a:cs typeface="Segoe UI"/>
              </a:rPr>
              <a:t>twilio</a:t>
            </a:r>
            <a:r>
              <a:rPr lang="en-US" sz="850" dirty="0">
                <a:latin typeface="Segoe UI"/>
                <a:cs typeface="Segoe UI"/>
              </a:rPr>
              <a:t> and python-</a:t>
            </a:r>
            <a:r>
              <a:rPr lang="en-US" sz="850" dirty="0" err="1">
                <a:latin typeface="Segoe UI"/>
                <a:cs typeface="Segoe UI"/>
              </a:rPr>
              <a:t>dotenv</a:t>
            </a:r>
            <a:r>
              <a:rPr lang="en-US" sz="850" dirty="0">
                <a:latin typeface="Segoe UI"/>
                <a:cs typeface="Segoe UI"/>
              </a:rPr>
              <a:t>. The next file we need to update is the </a:t>
            </a:r>
            <a:r>
              <a:rPr lang="en-US" sz="850" dirty="0" err="1">
                <a:latin typeface="Segoe UI"/>
                <a:cs typeface="Segoe UI"/>
              </a:rPr>
              <a:t>functions.json</a:t>
            </a:r>
            <a:r>
              <a:rPr lang="en-US" sz="850" dirty="0">
                <a:latin typeface="Segoe UI"/>
                <a:cs typeface="Segoe UI"/>
              </a:rPr>
              <a:t> file. If you recall, when we created the project, we left the CRON expression set at the default value to trigger once every 5 mins. Rather than wait 5 minutes between triggers, we're going to adjust the CRON expression so that the function triggers once every minute. Save the requirements.txt file and open the </a:t>
            </a:r>
            <a:r>
              <a:rPr lang="en-US" sz="850" dirty="0" err="1">
                <a:latin typeface="Segoe UI"/>
                <a:cs typeface="Segoe UI"/>
              </a:rPr>
              <a:t>function.json</a:t>
            </a:r>
            <a:r>
              <a:rPr lang="en-US" sz="850" dirty="0">
                <a:latin typeface="Segoe UI"/>
                <a:cs typeface="Segoe UI"/>
              </a:rPr>
              <a:t> file. In the </a:t>
            </a:r>
            <a:r>
              <a:rPr lang="en-US" sz="850" dirty="0" err="1">
                <a:latin typeface="Segoe UI"/>
                <a:cs typeface="Segoe UI"/>
              </a:rPr>
              <a:t>function.json</a:t>
            </a:r>
            <a:r>
              <a:rPr lang="en-US" sz="850" dirty="0">
                <a:latin typeface="Segoe UI"/>
                <a:cs typeface="Segoe UI"/>
              </a:rPr>
              <a:t> file, change 5 to 1 and </a:t>
            </a:r>
            <a:r>
              <a:rPr lang="en-US" sz="850">
                <a:latin typeface="Segoe UI"/>
                <a:cs typeface="Segoe UI"/>
              </a:rPr>
              <a:t>save.  </a:t>
            </a:r>
            <a:endParaRPr lang="en-US" sz="850" dirty="0">
              <a:latin typeface="Segoe UI"/>
              <a:cs typeface="Segoe UI"/>
            </a:endParaRPr>
          </a:p>
          <a:p>
            <a:endParaRPr lang="en-US" sz="850" dirty="0">
              <a:cs typeface="Segoe UI"/>
            </a:endParaRPr>
          </a:p>
          <a:p>
            <a:r>
              <a:rPr lang="en-US" sz="850" dirty="0">
                <a:latin typeface="Segoe UI"/>
                <a:cs typeface="Segoe UI"/>
              </a:rPr>
              <a:t>We're now all set and ready to test the function. Let's head back over to the __init__.py file.</a:t>
            </a:r>
            <a:endParaRPr lang="en-US" sz="850" dirty="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50798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our function is created, we’ll use the Visual Studio Code Debugger to test the function.</a:t>
            </a:r>
          </a:p>
          <a:p>
            <a:endParaRPr lang="en-US" sz="850">
              <a:cs typeface="Segoe UI"/>
            </a:endParaRPr>
          </a:p>
          <a:p>
            <a:r>
              <a:rPr lang="en-US" sz="850">
                <a:latin typeface="Segoe UI"/>
                <a:cs typeface="Segoe UI"/>
              </a:rPr>
              <a:t>Before we deploy the function to Azure, we'll test everything by running the debugger. To start the Debugger, click “Run” &gt; “Start Debugging”. Visual Studio Code will first prompt you to select a “Storage Account”. Click “Select storage account”. Next, either select an existing Storage Account or click “+ Create new storage account”. Then provide a name for the storage account. Next, either select an existing “Resource Group” or click “+ Create new resource group”. I have an existing resource group, however, if you choose to create one, you'll be prompted to provide a new name for the resource group. After you create or select an existing resource group, select a location for the resources. After the resource location is selected, Visual Studio Code will work it’s magic to create the storage account. You can check the status at the bottom right of the Visual Studio Code window.</a:t>
            </a:r>
          </a:p>
          <a:p>
            <a:endParaRPr lang="en-US" sz="850">
              <a:cs typeface="Segoe UI"/>
            </a:endParaRPr>
          </a:p>
          <a:p>
            <a:r>
              <a:rPr lang="en-US" sz="850">
                <a:latin typeface="Segoe UI"/>
                <a:cs typeface="Segoe UI"/>
              </a:rPr>
              <a:t>Once the storage account is created, you're ready to test the function! If the process fails the first time you debug, press “Ctrl” + “C” on your keyboard to shut down the debugger. Once everything is shut down, head to the terminal and enter the command </a:t>
            </a:r>
            <a:r>
              <a:rPr lang="en-US" sz="850" err="1">
                <a:latin typeface="Segoe UI"/>
                <a:cs typeface="Segoe UI"/>
              </a:rPr>
              <a:t>func</a:t>
            </a:r>
            <a:r>
              <a:rPr lang="en-US" sz="850">
                <a:latin typeface="Segoe UI"/>
                <a:cs typeface="Segoe UI"/>
              </a:rPr>
              <a:t> host start. This command is an alternative way to start the debugger.</a:t>
            </a:r>
          </a:p>
          <a:p>
            <a:endParaRPr lang="en-US" sz="850">
              <a:latin typeface="Segoe UI"/>
              <a:cs typeface="Segoe UI"/>
            </a:endParaRPr>
          </a:p>
          <a:p>
            <a:r>
              <a:rPr lang="en-US" sz="850">
                <a:latin typeface="Segoe UI"/>
                <a:cs typeface="Segoe UI"/>
              </a:rPr>
              <a:t>Since our CRON expression is set to trigger once every minute, we can expect to receive a message every minute!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469024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you’re satisfied with your function, you can deploy to Azure directly from Visual Studio Code. Let’s head back over to Visual Studio Code to deploy the function.</a:t>
            </a:r>
          </a:p>
          <a:p>
            <a:endParaRPr lang="en-US" sz="850">
              <a:cs typeface="Segoe UI"/>
            </a:endParaRPr>
          </a:p>
          <a:p>
            <a:r>
              <a:rPr lang="en-US" sz="850">
                <a:latin typeface="Segoe UI"/>
                <a:cs typeface="Segoe UI"/>
              </a:rPr>
              <a:t>Before you deploy to Azure, adjust the CRON expression in the </a:t>
            </a:r>
            <a:r>
              <a:rPr lang="en-US" sz="850" i="1" err="1">
                <a:latin typeface="Segoe UI"/>
                <a:cs typeface="Segoe UI"/>
              </a:rPr>
              <a:t>function.json</a:t>
            </a:r>
            <a:r>
              <a:rPr lang="en-US" sz="850">
                <a:latin typeface="Segoe UI"/>
                <a:cs typeface="Segoe UI"/>
              </a:rPr>
              <a:t> file. By default, the Azure function uses the UTC time zone. Therefore, you need to set a time in that time zone that equates to your preferred time in your specific time zone. For example, since I'm in California, I follow Pacific Time. Therefore, my CRON expression for everyday at 9AM would be: 0 * 17 * * *. If I were on the East Coast, the CRON expression would be: 0 * 14 * * *.</a:t>
            </a:r>
          </a:p>
          <a:p>
            <a:endParaRPr lang="en-US" sz="850">
              <a:latin typeface="Segoe UI"/>
              <a:cs typeface="Segoe UI"/>
            </a:endParaRPr>
          </a:p>
          <a:p>
            <a:r>
              <a:rPr lang="en-US" sz="850">
                <a:latin typeface="Segoe UI"/>
                <a:cs typeface="Segoe UI"/>
              </a:rPr>
              <a:t>If you need help converting time zones, I'd recommend taking a look at the Time Zone Converter on timeanddate.com. (show website)</a:t>
            </a:r>
          </a:p>
          <a:p>
            <a:endParaRPr lang="en-US" sz="850">
              <a:cs typeface="Segoe UI"/>
            </a:endParaRPr>
          </a:p>
          <a:p>
            <a:r>
              <a:rPr lang="en-US" sz="850">
                <a:latin typeface="Segoe UI"/>
                <a:cs typeface="Segoe UI"/>
              </a:rPr>
              <a:t>After you update the CRON expression in the </a:t>
            </a:r>
            <a:r>
              <a:rPr lang="en-US" sz="850" err="1">
                <a:latin typeface="Segoe UI"/>
                <a:cs typeface="Segoe UI"/>
              </a:rPr>
              <a:t>function.json</a:t>
            </a:r>
            <a:r>
              <a:rPr lang="en-US" sz="850">
                <a:latin typeface="Segoe UI"/>
                <a:cs typeface="Segoe UI"/>
              </a:rPr>
              <a:t> file, save and head back to the __init__.py file.</a:t>
            </a:r>
            <a:endParaRPr lang="en-US" sz="850">
              <a:cs typeface="Segoe UI"/>
            </a:endParaRPr>
          </a:p>
          <a:p>
            <a:endParaRPr lang="en-US" sz="850">
              <a:cs typeface="Segoe UI"/>
            </a:endParaRPr>
          </a:p>
          <a:p>
            <a:r>
              <a:rPr lang="en-US" sz="850">
                <a:latin typeface="Segoe UI"/>
                <a:cs typeface="Segoe UI"/>
              </a:rPr>
              <a:t>At this point, you're ready to deploy the function to Azure. It’s worth noting that you will not be able to edit the files directly in the Azure Portal. Therefore, if you need to make any changes to the function files, you’ll have to deploy again. Let's confirm the changes to the </a:t>
            </a:r>
            <a:r>
              <a:rPr lang="en-US" sz="850" i="1">
                <a:latin typeface="Segoe UI"/>
                <a:cs typeface="Segoe UI"/>
              </a:rPr>
              <a:t>.env</a:t>
            </a:r>
            <a:r>
              <a:rPr lang="en-US" sz="850">
                <a:latin typeface="Segoe UI"/>
                <a:cs typeface="Segoe UI"/>
              </a:rPr>
              <a:t>, </a:t>
            </a:r>
            <a:r>
              <a:rPr lang="en-US" sz="850" i="1">
                <a:latin typeface="Segoe UI"/>
                <a:cs typeface="Segoe UI"/>
              </a:rPr>
              <a:t>requirements.txt</a:t>
            </a:r>
            <a:r>
              <a:rPr lang="en-US" sz="850" b="1">
                <a:latin typeface="Segoe UI"/>
                <a:cs typeface="Segoe UI"/>
              </a:rPr>
              <a:t>, </a:t>
            </a:r>
            <a:r>
              <a:rPr lang="en-US" sz="850" i="1" err="1">
                <a:latin typeface="Segoe UI"/>
                <a:cs typeface="Segoe UI"/>
              </a:rPr>
              <a:t>function.json</a:t>
            </a:r>
            <a:r>
              <a:rPr lang="en-US" sz="850">
                <a:latin typeface="Segoe UI"/>
                <a:cs typeface="Segoe UI"/>
              </a:rPr>
              <a:t> and </a:t>
            </a:r>
            <a:r>
              <a:rPr lang="en-US" sz="850" i="1">
                <a:latin typeface="Segoe UI"/>
                <a:cs typeface="Segoe UI"/>
              </a:rPr>
              <a:t>__init__.py</a:t>
            </a:r>
            <a:r>
              <a:rPr lang="en-US" sz="850">
                <a:latin typeface="Segoe UI"/>
                <a:cs typeface="Segoe UI"/>
              </a:rPr>
              <a:t> files before moving forward.</a:t>
            </a:r>
          </a:p>
          <a:p>
            <a:endParaRPr lang="en-US" sz="850">
              <a:cs typeface="Segoe UI"/>
            </a:endParaRPr>
          </a:p>
          <a:p>
            <a:r>
              <a:rPr lang="en-US" sz="850">
                <a:latin typeface="Segoe UI"/>
                <a:cs typeface="Segoe UI"/>
              </a:rPr>
              <a:t>Now that we've confirmed that the files are all correct and saved with the latest changes, click on the “Azure” tab in Visual Studio Code. Select the project and click the “Deploy” icon.</a:t>
            </a:r>
          </a:p>
          <a:p>
            <a:endParaRPr lang="en-US" sz="850">
              <a:cs typeface="Segoe UI"/>
            </a:endParaRPr>
          </a:p>
          <a:p>
            <a:r>
              <a:rPr lang="en-US" sz="850">
                <a:latin typeface="Segoe UI"/>
                <a:cs typeface="Segoe UI"/>
              </a:rPr>
              <a:t>You will be prompted to </a:t>
            </a:r>
            <a:r>
              <a:rPr lang="en-US" sz="850" b="1">
                <a:latin typeface="Segoe UI"/>
                <a:cs typeface="Segoe UI"/>
              </a:rPr>
              <a:t>+ Create new Function App in Azure…</a:t>
            </a:r>
            <a:r>
              <a:rPr lang="en-US" sz="850">
                <a:latin typeface="Segoe UI"/>
                <a:cs typeface="Segoe UI"/>
              </a:rPr>
              <a:t> Make sure not to select the option labeled with </a:t>
            </a:r>
            <a:r>
              <a:rPr lang="en-US" sz="850" b="1">
                <a:latin typeface="Segoe UI"/>
                <a:cs typeface="Segoe UI"/>
              </a:rPr>
              <a:t>Advanced</a:t>
            </a:r>
            <a:r>
              <a:rPr lang="en-US" sz="850">
                <a:latin typeface="Segoe UI"/>
                <a:cs typeface="Segoe UI"/>
              </a:rPr>
              <a:t>. You will then be prompted to provide a globally unique name for the app - essentially, no other function that exists on Azure should have this name. Next, select the version of Python that you selected earlier when you first created the Azure Function. As a reminder, only Python 3.6.x and Python 3.7.x are supported. You will now need to select a location for the new resources. Select a location based on where the function will be used. </a:t>
            </a:r>
          </a:p>
          <a:p>
            <a:endParaRPr lang="en-US" sz="850">
              <a:cs typeface="Segoe UI"/>
            </a:endParaRPr>
          </a:p>
          <a:p>
            <a:r>
              <a:rPr lang="en-US" sz="850">
                <a:latin typeface="Segoe UI"/>
                <a:cs typeface="Segoe UI"/>
              </a:rPr>
              <a:t>Azure will begin the process to deploy the function. You can follow the progress in the status bar at the bottom right of the screen as well as the </a:t>
            </a:r>
            <a:r>
              <a:rPr lang="en-US" sz="850" b="1">
                <a:latin typeface="Segoe UI"/>
                <a:cs typeface="Segoe UI"/>
              </a:rPr>
              <a:t>Output</a:t>
            </a:r>
            <a:r>
              <a:rPr lang="en-US" sz="850">
                <a:latin typeface="Segoe UI"/>
                <a:cs typeface="Segoe UI"/>
              </a:rPr>
              <a:t> console. It takes a few minutes for your first deployment to complete, however, your subsequent deployments for the function will happen faster.</a:t>
            </a:r>
          </a:p>
          <a:p>
            <a:endParaRPr lang="en-US" sz="850">
              <a:cs typeface="Segoe UI"/>
            </a:endParaRPr>
          </a:p>
          <a:p>
            <a:r>
              <a:rPr lang="en-US" sz="850">
                <a:latin typeface="Segoe UI"/>
                <a:cs typeface="Segoe UI"/>
              </a:rPr>
              <a:t>After the deployment is complete, the function can be viewed in the Azure portal. As a reminder, if you ever need to make adjustments to the files, you can do so locally in Visual Studio Code and deploy the app again. When prompted, overwrite the previous deployment.</a:t>
            </a:r>
          </a:p>
          <a:p>
            <a:endParaRPr lang="en-US" sz="85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90194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 first start out by learning about Azure Functions and how they work. Next, we’ll look at the magic of scheduling an Azure Function to run by creating a CRON Expression. We’ll then learn how to setup a GET request for a 3</a:t>
            </a:r>
            <a:r>
              <a:rPr lang="en-US" baseline="30000"/>
              <a:t>rd</a:t>
            </a:r>
            <a:r>
              <a:rPr lang="en-US"/>
              <a:t> party API that we’ll use to pass data into our SMS message. The SMS message itself will be sent using Twilio Programmable SMS. And finally, we’ll test out and deploy a scheduled SMS.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02039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Awesome! You just created an Azure Function that uses the </a:t>
            </a:r>
            <a:r>
              <a:rPr lang="en-US" sz="850" dirty="0" err="1">
                <a:latin typeface="Segoe UI"/>
                <a:cs typeface="Segoe UI"/>
              </a:rPr>
              <a:t>TimerTrigger</a:t>
            </a:r>
            <a:r>
              <a:rPr lang="en-US" sz="850" dirty="0">
                <a:latin typeface="Segoe UI"/>
                <a:cs typeface="Segoe UI"/>
              </a:rPr>
              <a:t>! The setup we created today generates a daily text message which includes data from the COVID-19 API. If you want to learn more about Azure Functions, check out the Azure Functions documentation. Also, consider completing the Microsoft Learn Execute an Azure Function with triggers module. I've included links to additional information on Azure Functions Core Tools, the COVID-19 API, </a:t>
            </a:r>
            <a:r>
              <a:rPr lang="en-US" sz="850" dirty="0" err="1">
                <a:latin typeface="Segoe UI"/>
                <a:cs typeface="Segoe UI"/>
              </a:rPr>
              <a:t>Twilo</a:t>
            </a:r>
            <a:r>
              <a:rPr lang="en-US" sz="850" dirty="0">
                <a:latin typeface="Segoe UI"/>
                <a:cs typeface="Segoe UI"/>
              </a:rPr>
              <a:t> Programmable SMS documentation and finally the time zone converter.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60486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get started! The backbone of this entire project are Azure Functions. So, what’s an Azure Function?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38954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 Azure Function is a serverless application platform which enables you to run pieces of code or functions in the cloud. </a:t>
            </a:r>
            <a:r>
              <a:rPr lang="en-US" sz="882" b="0" i="0" kern="1200" dirty="0">
                <a:solidFill>
                  <a:schemeClr val="tx1"/>
                </a:solidFill>
                <a:effectLst/>
                <a:latin typeface="Segoe UI" panose="020B0502040204020203" pitchFamily="34" charset="0"/>
                <a:ea typeface="+mn-ea"/>
                <a:cs typeface="+mn-cs"/>
              </a:rPr>
              <a:t>A function is triggered by a specific type of event such as responding to changes in data, responding to messages, running on a schedule, or as the result of an HTTP request.</a:t>
            </a:r>
          </a:p>
          <a:p>
            <a:endParaRPr lang="en-US" sz="850" dirty="0">
              <a:cs typeface="Segoe UI"/>
            </a:endParaRPr>
          </a:p>
          <a:p>
            <a:r>
              <a:rPr lang="en-US" dirty="0"/>
              <a:t>For example, if you implemented a survey on a mobile app seeking customer feedback, you could use an Azure Function triggered by a webhook to update a spreadsheet for survey responses whenever a user completes the survey.</a:t>
            </a:r>
          </a:p>
          <a:p>
            <a:endParaRPr lang="en-US" dirty="0">
              <a:cs typeface="Segoe UI" panose="020B0502040204020203" pitchFamily="34" charset="0"/>
            </a:endParaRPr>
          </a:p>
          <a:p>
            <a:r>
              <a:rPr lang="en-US" sz="850" dirty="0">
                <a:latin typeface="Segoe UI"/>
                <a:cs typeface="Segoe UI"/>
              </a:rPr>
              <a:t>You can write your function in the language of your choice, including C#, F#, JavaScript, Python, and PowerShell Core. Furthermore, support for package managers like NuGet and NPM is also included which means you can use popular libraries in your logic.</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3102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make a function work, you need to add a trigger. Triggers are what cause a function to run and defines how a function is invoked. A function must have exactly one trigger to run.</a:t>
            </a:r>
          </a:p>
          <a:p>
            <a:endParaRPr lang="en-US"/>
          </a:p>
          <a:p>
            <a:r>
              <a:rPr lang="en-US"/>
              <a:t>You could also connect another resource to your function by using a binding. Bindings are optional and furthermore you have the flexibility to include 1 or more input and/or out bindings.</a:t>
            </a:r>
          </a:p>
          <a:p>
            <a:endParaRPr lang="en-US"/>
          </a:p>
          <a:p>
            <a:r>
              <a:rPr lang="en-US"/>
              <a:t>Together, triggers and bindings let you avoid hardcoding access to other services. Your function receives data in function parameters and you send data by using the return value of the function. There are many triggers and bindings available – not to mention, you could write your own extensions as well!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28576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project, we’ll use the Timer Trigger!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4/24/2020 10:04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3641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timer trigger is a trigger that executes a function at a consistent interval. To create a timer trigger, you need to supply two pieces of information:</a:t>
            </a:r>
            <a:br>
              <a:rPr lang="en-US"/>
            </a:br>
            <a:endParaRPr lang="en-US"/>
          </a:p>
          <a:p>
            <a:pPr marL="228600" indent="-228600">
              <a:buAutoNum type="arabicPeriod"/>
            </a:pPr>
            <a:r>
              <a:rPr lang="en-US"/>
              <a:t>A Timestamp parameter name which is an identifier to access the trigger in code.</a:t>
            </a:r>
          </a:p>
          <a:p>
            <a:pPr marL="228600" indent="-228600">
              <a:buAutoNum type="arabicPeriod"/>
            </a:pPr>
            <a:r>
              <a:rPr lang="en-US"/>
              <a:t>A Schedule, which is a CRON expression that sets the interval for the timer.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16338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a:cs typeface="Segoe UI"/>
              </a:rPr>
              <a:t>The CRON expression is key to ensuring that your function triggers at the correct time. Let’s learn more about CRON expressions and how to setup a CRON expression for your function.</a:t>
            </a:r>
          </a:p>
          <a:p>
            <a:r>
              <a:rPr lang="en-US" sz="850">
                <a:latin typeface="Segoe UI"/>
                <a:cs typeface="Segoe UI"/>
              </a:rPr>
              <a:t>A CRON expression is a string that consists of 6 fields that represent a set of times. The order of the six fields in Azure is:</a:t>
            </a:r>
          </a:p>
          <a:p>
            <a:pPr marL="171450" indent="-171450">
              <a:buFontTx/>
              <a:buChar char="-"/>
            </a:pPr>
            <a:r>
              <a:rPr lang="en-US" sz="850">
                <a:latin typeface="Segoe UI"/>
                <a:cs typeface="Segoe UI"/>
              </a:rPr>
              <a:t>Second</a:t>
            </a:r>
          </a:p>
          <a:p>
            <a:pPr marL="171450" indent="-171450">
              <a:buFontTx/>
              <a:buChar char="-"/>
            </a:pPr>
            <a:r>
              <a:rPr lang="en-US" sz="850">
                <a:latin typeface="Segoe UI"/>
                <a:cs typeface="Segoe UI"/>
              </a:rPr>
              <a:t>Minute</a:t>
            </a:r>
          </a:p>
          <a:p>
            <a:pPr marL="171450" indent="-171450">
              <a:buFontTx/>
              <a:buChar char="-"/>
            </a:pPr>
            <a:r>
              <a:rPr lang="en-US" sz="850">
                <a:latin typeface="Segoe UI"/>
                <a:cs typeface="Segoe UI"/>
              </a:rPr>
              <a:t>Hour</a:t>
            </a:r>
          </a:p>
          <a:p>
            <a:pPr marL="171450" indent="-171450">
              <a:buFontTx/>
              <a:buChar char="-"/>
            </a:pPr>
            <a:r>
              <a:rPr lang="en-US" sz="850">
                <a:latin typeface="Segoe UI"/>
                <a:cs typeface="Segoe UI"/>
              </a:rPr>
              <a:t>Day</a:t>
            </a:r>
          </a:p>
          <a:p>
            <a:pPr marL="171450" indent="-171450">
              <a:buFontTx/>
              <a:buChar char="-"/>
            </a:pPr>
            <a:r>
              <a:rPr lang="en-US" sz="850">
                <a:latin typeface="Segoe UI"/>
                <a:cs typeface="Segoe UI"/>
              </a:rPr>
              <a:t>Month</a:t>
            </a:r>
          </a:p>
          <a:p>
            <a:pPr marL="171450" indent="-171450">
              <a:buFontTx/>
              <a:buChar char="-"/>
            </a:pPr>
            <a:r>
              <a:rPr lang="en-US" sz="850">
                <a:latin typeface="Segoe UI"/>
                <a:cs typeface="Segoe UI"/>
              </a:rPr>
              <a:t>Day of the week</a:t>
            </a:r>
          </a:p>
          <a:p>
            <a:pPr marL="0" indent="0">
              <a:buFontTx/>
              <a:buNone/>
            </a:pPr>
            <a:endParaRPr lang="en-US"/>
          </a:p>
          <a:p>
            <a:pPr marL="0" indent="0">
              <a:buFontTx/>
              <a:buNone/>
            </a:pPr>
            <a:r>
              <a:rPr lang="en-US" sz="850">
                <a:latin typeface="Segoe UI"/>
                <a:cs typeface="Segoe UI"/>
              </a:rPr>
              <a:t>Here is an example of a CRON expression that executes every 5 minutes.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2396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To build a CRON expression, you need to have a basic understanding of some of the special characters. An asterisk means to select every value in the field. Therefore, if you want your function to run every day of the week, use an asterisk in the day of the week field.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Next, we have a comma. A comma is used to separate items in a list. For example, to run your function on Mondays and Wednesdays, use 1,3 in the day of the weekend field. Keep in mind that Monday represents day 1 and Wednesday day 3.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If you want to define a range, use a hyphen. For example, to run your function at the hours of 10, 11 and 12, use a 10-12 in the hour field.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And finally, to specify an increment, use a slash. For example, to run your function every 10 minutes, use */10 in the minutes field.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10:04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09370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9BF00B"/>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Picture 7" descr="A group of people sitting at a table in front of a window looking at a computer screen. &#10;">
            <a:extLst>
              <a:ext uri="{FF2B5EF4-FFF2-40B4-BE49-F238E27FC236}">
                <a16:creationId xmlns:a16="http://schemas.microsoft.com/office/drawing/2014/main" id="{E8E4DDE6-81F8-4611-8C6D-9FB5706915FF}"/>
              </a:ext>
            </a:extLst>
          </p:cNvPr>
          <p:cNvPicPr>
            <a:picLocks noChangeAspect="1"/>
          </p:cNvPicPr>
          <p:nvPr userDrawn="1"/>
        </p:nvPicPr>
        <p:blipFill rotWithShape="1">
          <a:blip r:embed="rId2"/>
          <a:srcRect l="5884" r="30154" b="4033"/>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group of people sitting at a table in front of a window looking at a computer screen. &#10;">
            <a:extLst>
              <a:ext uri="{FF2B5EF4-FFF2-40B4-BE49-F238E27FC236}">
                <a16:creationId xmlns:a16="http://schemas.microsoft.com/office/drawing/2014/main" id="{83A884F3-8737-4FEE-858C-FA9799497E2A}"/>
              </a:ext>
            </a:extLst>
          </p:cNvPr>
          <p:cNvPicPr>
            <a:picLocks noChangeAspect="1"/>
          </p:cNvPicPr>
          <p:nvPr userDrawn="1"/>
        </p:nvPicPr>
        <p:blipFill rotWithShape="1">
          <a:blip r:embed="rId2"/>
          <a:srcRect l="5884" r="30154" b="4033"/>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9BF00B"/>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9BF00B"/>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9BF00B"/>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6B8_9D51BD9B.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covid19api.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wilio.com/sm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18/10/relationships/comments" Target="../comments/modernComment_814_174B5E5D.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openxmlformats.org/officeDocument/2006/relationships/hyperlink" Target="https://bit.ly/3cL931M" TargetMode="External"/><Relationship Id="rId3" Type="http://schemas.openxmlformats.org/officeDocument/2006/relationships/image" Target="../media/image9.png"/><Relationship Id="rId7" Type="http://schemas.openxmlformats.org/officeDocument/2006/relationships/hyperlink" Target="https://covid19api.com/"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aka.ms/azurefunctionscoretools" TargetMode="External"/><Relationship Id="rId5" Type="http://schemas.openxmlformats.org/officeDocument/2006/relationships/hyperlink" Target="https://aka.ms/learntimertrigger" TargetMode="External"/><Relationship Id="rId4" Type="http://schemas.openxmlformats.org/officeDocument/2006/relationships/hyperlink" Target="https://aka.ms/azurefunctions" TargetMode="External"/><Relationship Id="rId9" Type="http://schemas.openxmlformats.org/officeDocument/2006/relationships/hyperlink" Target="https://bit.ly/2VEvaz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18/10/relationships/comments" Target="../comments/modernComment_80D_C120883C.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675" y="1678187"/>
            <a:ext cx="9144000" cy="2769989"/>
          </a:xfrm>
        </p:spPr>
        <p:txBody>
          <a:bodyPr/>
          <a:lstStyle/>
          <a:p>
            <a:r>
              <a:rPr lang="en-US"/>
              <a:t>Sending Scheduled SMS</a:t>
            </a:r>
            <a:br>
              <a:rPr lang="en-US"/>
            </a:br>
            <a:r>
              <a:rPr lang="en-US"/>
              <a:t>Messages with</a:t>
            </a:r>
            <a:br>
              <a:rPr lang="en-US"/>
            </a:br>
            <a:r>
              <a:rPr lang="en-US"/>
              <a:t>Azure Functions Timer Trigger</a:t>
            </a:r>
            <a:br>
              <a:rPr lang="en-US"/>
            </a:br>
            <a:r>
              <a:rPr lang="en-US"/>
              <a:t>and</a:t>
            </a:r>
            <a:br>
              <a:rPr lang="en-US"/>
            </a:br>
            <a:r>
              <a:rPr lang="en-US"/>
              <a:t>Twilio Programmable SMS</a:t>
            </a:r>
          </a:p>
        </p:txBody>
      </p:sp>
      <p:sp>
        <p:nvSpPr>
          <p:cNvPr id="5" name="Text Placeholder 4"/>
          <p:cNvSpPr>
            <a:spLocks noGrp="1"/>
          </p:cNvSpPr>
          <p:nvPr>
            <p:ph type="body" sz="quarter" idx="12"/>
          </p:nvPr>
        </p:nvSpPr>
        <p:spPr>
          <a:xfrm>
            <a:off x="574675" y="4876800"/>
            <a:ext cx="9144000" cy="338554"/>
          </a:xfrm>
        </p:spPr>
        <p:txBody>
          <a:bodyPr/>
          <a:lstStyle/>
          <a:p>
            <a:r>
              <a:rPr lang="en-US"/>
              <a:t>Subtitle or speaker name</a:t>
            </a:r>
          </a:p>
        </p:txBody>
      </p:sp>
    </p:spTree>
    <p:extLst>
      <p:ext uri="{BB962C8B-B14F-4D97-AF65-F5344CB8AC3E}">
        <p14:creationId xmlns:p14="http://schemas.microsoft.com/office/powerpoint/2010/main" val="2639379867"/>
      </p:ext>
    </p:extLst>
  </p:cSld>
  <p:clrMapOvr>
    <a:masterClrMapping/>
  </p:clrMapOvr>
  <p:transition>
    <p:fade/>
  </p:transition>
  <p:extLst>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a:cs typeface="Segoe UI"/>
              </a:rPr>
              <a:t>Scenario</a:t>
            </a:r>
            <a:endParaRPr lang="en-US"/>
          </a:p>
        </p:txBody>
      </p:sp>
      <p:sp>
        <p:nvSpPr>
          <p:cNvPr id="6" name="Text Placeholder 5"/>
          <p:cNvSpPr>
            <a:spLocks noGrp="1"/>
          </p:cNvSpPr>
          <p:nvPr>
            <p:ph type="body" sz="quarter" idx="10"/>
          </p:nvPr>
        </p:nvSpPr>
        <p:spPr>
          <a:xfrm>
            <a:off x="590868" y="2019300"/>
            <a:ext cx="11018520" cy="3167021"/>
          </a:xfrm>
        </p:spPr>
        <p:txBody>
          <a:bodyPr vert="horz" wrap="square" lIns="0" tIns="0" rIns="0" bIns="0" rtlCol="0" anchor="t">
            <a:spAutoFit/>
          </a:bodyPr>
          <a:lstStyle/>
          <a:p>
            <a:r>
              <a:rPr lang="en-US" b="1">
                <a:ea typeface="+mn-lt"/>
                <a:cs typeface="+mn-lt"/>
              </a:rPr>
              <a:t>Scheduled Weekly E-Newsletter</a:t>
            </a:r>
            <a:endParaRPr lang="en-US"/>
          </a:p>
          <a:p>
            <a:r>
              <a:rPr lang="en-US">
                <a:ea typeface="+mn-lt"/>
                <a:cs typeface="+mn-lt"/>
              </a:rPr>
              <a:t>Madison would like to send a weekly e-newsletter on Mondays at 9AM PT to subscribers highlighting the latest articles on her blog. Rather than manually send the e-newsletter each week, she chooses to use the Azure Function Timer trigger and SendGrid output binding to schedule the email.</a:t>
            </a:r>
            <a:endParaRPr lang="en-US"/>
          </a:p>
          <a:p>
            <a:pPr>
              <a:lnSpc>
                <a:spcPct val="95000"/>
              </a:lnSpc>
            </a:pPr>
            <a:endParaRPr lang="en-US"/>
          </a:p>
        </p:txBody>
      </p:sp>
    </p:spTree>
    <p:extLst>
      <p:ext uri="{BB962C8B-B14F-4D97-AF65-F5344CB8AC3E}">
        <p14:creationId xmlns:p14="http://schemas.microsoft.com/office/powerpoint/2010/main" val="8959089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Create a new project using Azure Functions Core Tools</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2405181"/>
            <a:ext cx="4158362" cy="1661993"/>
          </a:xfrm>
        </p:spPr>
        <p:txBody>
          <a:bodyPr/>
          <a:lstStyle/>
          <a:p>
            <a:r>
              <a:rPr lang="en-US"/>
              <a:t>GET Request</a:t>
            </a:r>
            <a:br>
              <a:rPr lang="en-US"/>
            </a:br>
            <a:r>
              <a:rPr lang="en-US"/>
              <a:t>with Azure Functions</a:t>
            </a:r>
          </a:p>
        </p:txBody>
      </p:sp>
      <p:pic>
        <p:nvPicPr>
          <p:cNvPr id="2" name="Picture 2" descr="A close up of a logo&#10;&#10;Description generated with very high confidence">
            <a:extLst>
              <a:ext uri="{FF2B5EF4-FFF2-40B4-BE49-F238E27FC236}">
                <a16:creationId xmlns:a16="http://schemas.microsoft.com/office/drawing/2014/main" id="{6B082905-EDFE-4355-B221-02DEB59BAE90}"/>
              </a:ext>
            </a:extLst>
          </p:cNvPr>
          <p:cNvPicPr>
            <a:picLocks noChangeAspect="1"/>
          </p:cNvPicPr>
          <p:nvPr/>
        </p:nvPicPr>
        <p:blipFill>
          <a:blip r:embed="rId3"/>
          <a:stretch>
            <a:fillRect/>
          </a:stretch>
        </p:blipFill>
        <p:spPr>
          <a:xfrm>
            <a:off x="5877426" y="593558"/>
            <a:ext cx="5279858" cy="5289884"/>
          </a:xfrm>
          <a:prstGeom prst="rect">
            <a:avLst/>
          </a:prstGeom>
        </p:spPr>
      </p:pic>
    </p:spTree>
    <p:extLst>
      <p:ext uri="{BB962C8B-B14F-4D97-AF65-F5344CB8AC3E}">
        <p14:creationId xmlns:p14="http://schemas.microsoft.com/office/powerpoint/2010/main" val="38151901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69A0-11BE-41BE-B4A4-9950DC782F31}"/>
              </a:ext>
            </a:extLst>
          </p:cNvPr>
          <p:cNvSpPr>
            <a:spLocks noGrp="1"/>
          </p:cNvSpPr>
          <p:nvPr>
            <p:ph type="title"/>
          </p:nvPr>
        </p:nvSpPr>
        <p:spPr/>
        <p:txBody>
          <a:bodyPr/>
          <a:lstStyle/>
          <a:p>
            <a:r>
              <a:rPr lang="en-US"/>
              <a:t>COVID-19 API</a:t>
            </a:r>
          </a:p>
        </p:txBody>
      </p:sp>
      <p:pic>
        <p:nvPicPr>
          <p:cNvPr id="5" name="Content Placeholder 4" descr="A screenshot of a cell phone&#10;&#10;Description automatically generated">
            <a:extLst>
              <a:ext uri="{FF2B5EF4-FFF2-40B4-BE49-F238E27FC236}">
                <a16:creationId xmlns:a16="http://schemas.microsoft.com/office/drawing/2014/main" id="{D81C5259-7E8C-4924-86C4-A11885D418B1}"/>
              </a:ext>
            </a:extLst>
          </p:cNvPr>
          <p:cNvPicPr>
            <a:picLocks noGrp="1" noChangeAspect="1"/>
          </p:cNvPicPr>
          <p:nvPr>
            <p:ph sz="quarter" idx="10"/>
          </p:nvPr>
        </p:nvPicPr>
        <p:blipFill>
          <a:blip r:embed="rId3"/>
          <a:stretch>
            <a:fillRect/>
          </a:stretch>
        </p:blipFill>
        <p:spPr>
          <a:xfrm>
            <a:off x="1267187" y="1435100"/>
            <a:ext cx="9652864" cy="4833938"/>
          </a:xfrm>
        </p:spPr>
      </p:pic>
      <p:sp>
        <p:nvSpPr>
          <p:cNvPr id="3" name="TextBox 2">
            <a:extLst>
              <a:ext uri="{FF2B5EF4-FFF2-40B4-BE49-F238E27FC236}">
                <a16:creationId xmlns:a16="http://schemas.microsoft.com/office/drawing/2014/main" id="{6D6EA6B2-F390-4DBF-ADD8-14EB4794C988}"/>
              </a:ext>
            </a:extLst>
          </p:cNvPr>
          <p:cNvSpPr txBox="1"/>
          <p:nvPr/>
        </p:nvSpPr>
        <p:spPr>
          <a:xfrm>
            <a:off x="1385637" y="5997742"/>
            <a:ext cx="2743200" cy="2716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hlinkClick r:id="rId4"/>
              </a:rPr>
              <a:t>https://covid19api.com/</a:t>
            </a:r>
            <a:endParaRPr lang="en-US" sz="2000" err="1"/>
          </a:p>
        </p:txBody>
      </p:sp>
    </p:spTree>
    <p:extLst>
      <p:ext uri="{BB962C8B-B14F-4D97-AF65-F5344CB8AC3E}">
        <p14:creationId xmlns:p14="http://schemas.microsoft.com/office/powerpoint/2010/main" val="18468072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Set up COVID-19 API GET request</a:t>
            </a:r>
          </a:p>
        </p:txBody>
      </p:sp>
    </p:spTree>
    <p:extLst>
      <p:ext uri="{BB962C8B-B14F-4D97-AF65-F5344CB8AC3E}">
        <p14:creationId xmlns:p14="http://schemas.microsoft.com/office/powerpoint/2010/main" val="31573906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1462206"/>
            <a:ext cx="4158362" cy="1661993"/>
          </a:xfrm>
        </p:spPr>
        <p:txBody>
          <a:bodyPr/>
          <a:lstStyle/>
          <a:p>
            <a:r>
              <a:rPr lang="en-US"/>
              <a:t>Twilio</a:t>
            </a:r>
            <a:br>
              <a:rPr lang="en-US"/>
            </a:br>
            <a:r>
              <a:rPr lang="en-US"/>
              <a:t>Programmable</a:t>
            </a:r>
            <a:br>
              <a:rPr lang="en-US"/>
            </a:br>
            <a:r>
              <a:rPr lang="en-US"/>
              <a:t>SMS</a:t>
            </a:r>
          </a:p>
        </p:txBody>
      </p:sp>
      <p:pic>
        <p:nvPicPr>
          <p:cNvPr id="2" name="Picture 2" descr="A picture containing drawing&#10;&#10;Description generated with very high confidence">
            <a:extLst>
              <a:ext uri="{FF2B5EF4-FFF2-40B4-BE49-F238E27FC236}">
                <a16:creationId xmlns:a16="http://schemas.microsoft.com/office/drawing/2014/main" id="{F3CF50BF-FD71-4D46-98EB-A7639A6FC8FA}"/>
              </a:ext>
            </a:extLst>
          </p:cNvPr>
          <p:cNvPicPr>
            <a:picLocks noChangeAspect="1"/>
          </p:cNvPicPr>
          <p:nvPr/>
        </p:nvPicPr>
        <p:blipFill>
          <a:blip r:embed="rId3"/>
          <a:stretch>
            <a:fillRect/>
          </a:stretch>
        </p:blipFill>
        <p:spPr>
          <a:xfrm>
            <a:off x="6609347" y="1014663"/>
            <a:ext cx="4327358" cy="4337384"/>
          </a:xfrm>
          <a:prstGeom prst="rect">
            <a:avLst/>
          </a:prstGeom>
        </p:spPr>
      </p:pic>
    </p:spTree>
    <p:extLst>
      <p:ext uri="{BB962C8B-B14F-4D97-AF65-F5344CB8AC3E}">
        <p14:creationId xmlns:p14="http://schemas.microsoft.com/office/powerpoint/2010/main" val="2647139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69A0-11BE-41BE-B4A4-9950DC782F31}"/>
              </a:ext>
            </a:extLst>
          </p:cNvPr>
          <p:cNvSpPr>
            <a:spLocks noGrp="1"/>
          </p:cNvSpPr>
          <p:nvPr>
            <p:ph type="title"/>
          </p:nvPr>
        </p:nvSpPr>
        <p:spPr/>
        <p:txBody>
          <a:bodyPr/>
          <a:lstStyle/>
          <a:p>
            <a:r>
              <a:rPr lang="en-US"/>
              <a:t>Twilio Programmable SMS</a:t>
            </a:r>
          </a:p>
        </p:txBody>
      </p:sp>
      <p:sp>
        <p:nvSpPr>
          <p:cNvPr id="3" name="Content Placeholder 2">
            <a:extLst>
              <a:ext uri="{FF2B5EF4-FFF2-40B4-BE49-F238E27FC236}">
                <a16:creationId xmlns:a16="http://schemas.microsoft.com/office/drawing/2014/main" id="{384005D8-FD3D-4735-9412-99835E0F614A}"/>
              </a:ext>
            </a:extLst>
          </p:cNvPr>
          <p:cNvSpPr>
            <a:spLocks noGrp="1"/>
          </p:cNvSpPr>
          <p:nvPr>
            <p:ph sz="quarter" idx="12"/>
          </p:nvPr>
        </p:nvSpPr>
        <p:spPr>
          <a:xfrm>
            <a:off x="584200" y="1435100"/>
            <a:ext cx="5211763" cy="4222694"/>
          </a:xfrm>
        </p:spPr>
        <p:txBody>
          <a:bodyPr vert="horz" wrap="square" lIns="0" tIns="0" rIns="0" bIns="0" rtlCol="0" anchor="t">
            <a:spAutoFit/>
          </a:bodyPr>
          <a:lstStyle/>
          <a:p>
            <a:r>
              <a:rPr lang="en-US">
                <a:ea typeface="+mn-lt"/>
                <a:cs typeface="+mn-lt"/>
              </a:rPr>
              <a:t>REST API</a:t>
            </a:r>
          </a:p>
          <a:p>
            <a:r>
              <a:rPr lang="en-US">
                <a:ea typeface="+mn-lt"/>
                <a:cs typeface="+mn-lt"/>
              </a:rPr>
              <a:t>Send and receive text messages globally</a:t>
            </a:r>
          </a:p>
          <a:p>
            <a:r>
              <a:rPr lang="en-US">
                <a:ea typeface="+mn-lt"/>
                <a:cs typeface="+mn-lt"/>
              </a:rPr>
              <a:t>Twilio calls a webhook which sends a message to the receiver’s phone using </a:t>
            </a:r>
            <a:r>
              <a:rPr lang="en-US" err="1">
                <a:ea typeface="+mn-lt"/>
                <a:cs typeface="+mn-lt"/>
              </a:rPr>
              <a:t>TwiML</a:t>
            </a:r>
            <a:endParaRPr lang="en-US">
              <a:ea typeface="+mn-lt"/>
              <a:cs typeface="+mn-lt"/>
            </a:endParaRPr>
          </a:p>
          <a:p>
            <a:r>
              <a:rPr lang="en-US">
                <a:ea typeface="+mn-lt"/>
                <a:cs typeface="+mn-lt"/>
              </a:rPr>
              <a:t>Learn More: </a:t>
            </a:r>
            <a:r>
              <a:rPr lang="en-US">
                <a:ea typeface="+mn-lt"/>
                <a:cs typeface="+mn-lt"/>
                <a:hlinkClick r:id="rId3"/>
              </a:rPr>
              <a:t>https://twilio.com/sms</a:t>
            </a:r>
            <a:endParaRPr lang="en-US">
              <a:ea typeface="+mn-lt"/>
              <a:cs typeface="+mn-lt"/>
            </a:endParaRPr>
          </a:p>
          <a:p>
            <a:endParaRPr lang="en-US">
              <a:ea typeface="+mn-lt"/>
            </a:endParaRPr>
          </a:p>
        </p:txBody>
      </p:sp>
      <p:pic>
        <p:nvPicPr>
          <p:cNvPr id="5" name="Picture 5" descr="A close up of a logo&#10;&#10;Description generated with very high confidence">
            <a:extLst>
              <a:ext uri="{FF2B5EF4-FFF2-40B4-BE49-F238E27FC236}">
                <a16:creationId xmlns:a16="http://schemas.microsoft.com/office/drawing/2014/main" id="{E2434C3C-71F8-4DB4-BC18-864DF9EDC165}"/>
              </a:ext>
            </a:extLst>
          </p:cNvPr>
          <p:cNvPicPr>
            <a:picLocks noChangeAspect="1"/>
          </p:cNvPicPr>
          <p:nvPr/>
        </p:nvPicPr>
        <p:blipFill>
          <a:blip r:embed="rId4"/>
          <a:stretch>
            <a:fillRect/>
          </a:stretch>
        </p:blipFill>
        <p:spPr>
          <a:xfrm>
            <a:off x="7070559" y="1184906"/>
            <a:ext cx="4156910" cy="5099793"/>
          </a:xfrm>
          <a:prstGeom prst="rect">
            <a:avLst/>
          </a:prstGeom>
        </p:spPr>
      </p:pic>
    </p:spTree>
    <p:extLst>
      <p:ext uri="{BB962C8B-B14F-4D97-AF65-F5344CB8AC3E}">
        <p14:creationId xmlns:p14="http://schemas.microsoft.com/office/powerpoint/2010/main" val="390815325"/>
      </p:ext>
    </p:extLst>
  </p:cSld>
  <p:clrMapOvr>
    <a:masterClrMapping/>
  </p:clrMapOvr>
  <p:transition>
    <p:fade/>
  </p:transition>
  <p:extLst>
    <p:ext uri="{6950BFC3-D8DA-4A85-94F7-54DA5524770B}">
      <p188:commentRel xmlns="" xmlns:p188="http://schemas.microsoft.com/office/powerpoint/2018/8/main" r:id="rId5"/>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Create Twilio Message</a:t>
            </a:r>
          </a:p>
        </p:txBody>
      </p:sp>
    </p:spTree>
    <p:extLst>
      <p:ext uri="{BB962C8B-B14F-4D97-AF65-F5344CB8AC3E}">
        <p14:creationId xmlns:p14="http://schemas.microsoft.com/office/powerpoint/2010/main" val="14413114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Visual Studio Code Debugger</a:t>
            </a:r>
          </a:p>
        </p:txBody>
      </p:sp>
    </p:spTree>
    <p:extLst>
      <p:ext uri="{BB962C8B-B14F-4D97-AF65-F5344CB8AC3E}">
        <p14:creationId xmlns:p14="http://schemas.microsoft.com/office/powerpoint/2010/main" val="37359967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Deploy Function to Azure</a:t>
            </a:r>
          </a:p>
        </p:txBody>
      </p:sp>
    </p:spTree>
    <p:extLst>
      <p:ext uri="{BB962C8B-B14F-4D97-AF65-F5344CB8AC3E}">
        <p14:creationId xmlns:p14="http://schemas.microsoft.com/office/powerpoint/2010/main" val="1393283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909514"/>
          </a:xfrm>
        </p:spPr>
        <p:txBody>
          <a:bodyPr/>
          <a:lstStyle/>
          <a:p>
            <a:r>
              <a:rPr lang="en-US"/>
              <a:t>Azure Functions</a:t>
            </a:r>
          </a:p>
          <a:p>
            <a:r>
              <a:rPr lang="en-US"/>
              <a:t>CRON Expression</a:t>
            </a:r>
          </a:p>
          <a:p>
            <a:r>
              <a:rPr lang="en-US"/>
              <a:t>GET Requests with Azure Functions</a:t>
            </a:r>
          </a:p>
          <a:p>
            <a:r>
              <a:rPr lang="en-US"/>
              <a:t>Twilio Programmable SMS</a:t>
            </a:r>
          </a:p>
          <a:p>
            <a:r>
              <a:rPr lang="en-US"/>
              <a:t>Send a Scheduled SMS</a:t>
            </a:r>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sign&#10;&#10;Description generated with very high confidence">
            <a:extLst>
              <a:ext uri="{FF2B5EF4-FFF2-40B4-BE49-F238E27FC236}">
                <a16:creationId xmlns:a16="http://schemas.microsoft.com/office/drawing/2014/main" id="{BCB3DD65-4FCC-4C3B-953B-7912B684BFB9}"/>
              </a:ext>
            </a:extLst>
          </p:cNvPr>
          <p:cNvPicPr>
            <a:picLocks noGrp="1" noChangeAspect="1"/>
          </p:cNvPicPr>
          <p:nvPr>
            <p:ph sz="quarter" idx="13"/>
          </p:nvPr>
        </p:nvPicPr>
        <p:blipFill rotWithShape="1">
          <a:blip r:embed="rId3"/>
          <a:srcRect l="15535" t="-48" r="10709"/>
          <a:stretch/>
        </p:blipFill>
        <p:spPr>
          <a:xfrm>
            <a:off x="5873077" y="547607"/>
            <a:ext cx="6316986" cy="5753750"/>
          </a:xfrm>
        </p:spPr>
      </p:pic>
      <p:sp>
        <p:nvSpPr>
          <p:cNvPr id="2" name="Title 1">
            <a:extLst>
              <a:ext uri="{FF2B5EF4-FFF2-40B4-BE49-F238E27FC236}">
                <a16:creationId xmlns:a16="http://schemas.microsoft.com/office/drawing/2014/main" id="{305E78C1-15D5-4C0D-99F5-B6190A2DE4CD}"/>
              </a:ext>
            </a:extLst>
          </p:cNvPr>
          <p:cNvSpPr>
            <a:spLocks noGrp="1"/>
          </p:cNvSpPr>
          <p:nvPr>
            <p:ph type="title"/>
          </p:nvPr>
        </p:nvSpPr>
        <p:spPr>
          <a:xfrm>
            <a:off x="304127" y="444285"/>
            <a:ext cx="11018520" cy="553998"/>
          </a:xfrm>
        </p:spPr>
        <p:txBody>
          <a:bodyPr/>
          <a:lstStyle/>
          <a:p>
            <a:r>
              <a:rPr lang="en-US">
                <a:cs typeface="Segoe UI"/>
              </a:rPr>
              <a:t>Resources</a:t>
            </a:r>
            <a:endParaRPr lang="en-US"/>
          </a:p>
        </p:txBody>
      </p:sp>
      <p:sp>
        <p:nvSpPr>
          <p:cNvPr id="3" name="Content Placeholder 2">
            <a:extLst>
              <a:ext uri="{FF2B5EF4-FFF2-40B4-BE49-F238E27FC236}">
                <a16:creationId xmlns:a16="http://schemas.microsoft.com/office/drawing/2014/main" id="{B779A08F-07CE-46A9-BA2F-40F3A9F0EE94}"/>
              </a:ext>
            </a:extLst>
          </p:cNvPr>
          <p:cNvSpPr>
            <a:spLocks noGrp="1"/>
          </p:cNvSpPr>
          <p:nvPr>
            <p:ph sz="quarter" idx="12"/>
          </p:nvPr>
        </p:nvSpPr>
        <p:spPr>
          <a:xfrm>
            <a:off x="300064" y="1435100"/>
            <a:ext cx="5663796" cy="2462213"/>
          </a:xfrm>
        </p:spPr>
        <p:txBody>
          <a:bodyPr vert="horz" wrap="square" lIns="0" tIns="0" rIns="0" bIns="0" rtlCol="0" anchor="t">
            <a:spAutoFit/>
          </a:bodyPr>
          <a:lstStyle/>
          <a:p>
            <a:pPr marL="0" indent="0">
              <a:buNone/>
            </a:pPr>
            <a:r>
              <a:rPr lang="en-US" sz="2000" dirty="0">
                <a:cs typeface="Segoe UI"/>
              </a:rPr>
              <a:t>GitHub Repo:</a:t>
            </a:r>
            <a:endParaRPr lang="en-US" sz="2000" dirty="0"/>
          </a:p>
          <a:p>
            <a:pPr marL="0" indent="0">
              <a:buNone/>
            </a:pPr>
            <a:r>
              <a:rPr lang="en-US" sz="2000" dirty="0">
                <a:cs typeface="Segoe UI"/>
              </a:rPr>
              <a:t>Azure Functions: </a:t>
            </a:r>
            <a:r>
              <a:rPr lang="en-US" sz="2000" dirty="0">
                <a:cs typeface="Segoe UI"/>
                <a:hlinkClick r:id="rId4"/>
              </a:rPr>
              <a:t>aka.ms/azurefunctions</a:t>
            </a:r>
            <a:br>
              <a:rPr lang="en-US" sz="2000" dirty="0">
                <a:cs typeface="Segoe UI"/>
              </a:rPr>
            </a:br>
            <a:r>
              <a:rPr lang="en-US" sz="2000" dirty="0">
                <a:cs typeface="Segoe UI"/>
              </a:rPr>
              <a:t>Learn Module: </a:t>
            </a:r>
            <a:r>
              <a:rPr lang="en-US" sz="2000" dirty="0">
                <a:cs typeface="Segoe UI"/>
                <a:hlinkClick r:id="rId5"/>
              </a:rPr>
              <a:t>aka.ms/learntimertrigger</a:t>
            </a:r>
            <a:endParaRPr lang="en-US" dirty="0"/>
          </a:p>
          <a:p>
            <a:pPr marL="0" indent="0">
              <a:buNone/>
            </a:pPr>
            <a:r>
              <a:rPr lang="en-US" sz="2000" dirty="0">
                <a:ea typeface="+mn-lt"/>
                <a:cs typeface="+mn-lt"/>
              </a:rPr>
              <a:t>Core Tools: </a:t>
            </a:r>
            <a:r>
              <a:rPr lang="en-US" sz="2000" dirty="0">
                <a:ea typeface="+mn-lt"/>
                <a:cs typeface="+mn-lt"/>
                <a:hlinkClick r:id="rId6"/>
              </a:rPr>
              <a:t>aka.ms/azurefunctionscoretools</a:t>
            </a:r>
            <a:endParaRPr lang="en-US">
              <a:ea typeface="+mn-lt"/>
              <a:cs typeface="+mn-lt"/>
            </a:endParaRPr>
          </a:p>
          <a:p>
            <a:pPr marL="0" indent="0">
              <a:buNone/>
            </a:pPr>
            <a:r>
              <a:rPr lang="en-US" sz="2000" dirty="0">
                <a:cs typeface="Segoe UI"/>
              </a:rPr>
              <a:t>COVID-19 API: </a:t>
            </a:r>
            <a:r>
              <a:rPr lang="en-US" sz="2000" dirty="0">
                <a:ea typeface="+mn-lt"/>
                <a:cs typeface="+mn-lt"/>
                <a:hlinkClick r:id="rId7"/>
              </a:rPr>
              <a:t>https://covid19api.com/</a:t>
            </a:r>
            <a:endParaRPr lang="en-US" sz="2000" dirty="0"/>
          </a:p>
          <a:p>
            <a:pPr marL="0" indent="0">
              <a:buNone/>
            </a:pPr>
            <a:r>
              <a:rPr lang="en-US" sz="2000" dirty="0">
                <a:cs typeface="Segoe UI"/>
              </a:rPr>
              <a:t>Twilio Programmable SMS: </a:t>
            </a:r>
            <a:r>
              <a:rPr lang="en-US" sz="2000" dirty="0">
                <a:ea typeface="+mn-lt"/>
                <a:cs typeface="+mn-lt"/>
                <a:hlinkClick r:id="rId8"/>
              </a:rPr>
              <a:t>https://bit.ly/3cL931M</a:t>
            </a:r>
            <a:r>
              <a:rPr lang="en-US" sz="2000" dirty="0">
                <a:ea typeface="+mn-lt"/>
                <a:cs typeface="+mn-lt"/>
              </a:rPr>
              <a:t> </a:t>
            </a:r>
          </a:p>
          <a:p>
            <a:pPr marL="0" indent="0">
              <a:buNone/>
            </a:pPr>
            <a:r>
              <a:rPr lang="en-US" sz="2000" dirty="0">
                <a:cs typeface="Segoe UI"/>
              </a:rPr>
              <a:t>Time Zone Converter: </a:t>
            </a:r>
            <a:r>
              <a:rPr lang="en-US" sz="2000" dirty="0">
                <a:ea typeface="+mn-lt"/>
                <a:cs typeface="+mn-lt"/>
                <a:hlinkClick r:id="rId9"/>
              </a:rPr>
              <a:t>https://bit.ly/2VEvazM</a:t>
            </a:r>
            <a:r>
              <a:rPr lang="en-US" sz="2000" dirty="0">
                <a:ea typeface="+mn-lt"/>
                <a:cs typeface="+mn-lt"/>
              </a:rPr>
              <a:t> </a:t>
            </a:r>
            <a:endParaRPr lang="en-US" sz="2000" dirty="0"/>
          </a:p>
        </p:txBody>
      </p:sp>
    </p:spTree>
    <p:extLst>
      <p:ext uri="{BB962C8B-B14F-4D97-AF65-F5344CB8AC3E}">
        <p14:creationId xmlns:p14="http://schemas.microsoft.com/office/powerpoint/2010/main" val="17162548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2570201"/>
            <a:ext cx="4158362" cy="553998"/>
          </a:xfrm>
        </p:spPr>
        <p:txBody>
          <a:bodyPr/>
          <a:lstStyle/>
          <a:p>
            <a:r>
              <a:rPr lang="en-US"/>
              <a:t>Azure Functions</a:t>
            </a:r>
          </a:p>
        </p:txBody>
      </p:sp>
      <p:pic>
        <p:nvPicPr>
          <p:cNvPr id="4" name="Picture 4" descr="A close up of a sign&#10;&#10;Description generated with very high confidence">
            <a:extLst>
              <a:ext uri="{FF2B5EF4-FFF2-40B4-BE49-F238E27FC236}">
                <a16:creationId xmlns:a16="http://schemas.microsoft.com/office/drawing/2014/main" id="{0D535586-6255-4D48-A3EA-EF8478D8B8CB}"/>
              </a:ext>
            </a:extLst>
          </p:cNvPr>
          <p:cNvPicPr>
            <a:picLocks noGrp="1" noChangeAspect="1"/>
          </p:cNvPicPr>
          <p:nvPr>
            <p:ph type="pic" sz="quarter" idx="11"/>
          </p:nvPr>
        </p:nvPicPr>
        <p:blipFill rotWithShape="1">
          <a:blip r:embed="rId3"/>
          <a:srcRect l="16437" r="16437"/>
          <a:stretch/>
        </p:blipFill>
        <p:spPr/>
      </p:pic>
    </p:spTree>
    <p:extLst>
      <p:ext uri="{BB962C8B-B14F-4D97-AF65-F5344CB8AC3E}">
        <p14:creationId xmlns:p14="http://schemas.microsoft.com/office/powerpoint/2010/main" val="14906950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74E7-FB13-4662-8DCB-1F06772A75EC}"/>
              </a:ext>
            </a:extLst>
          </p:cNvPr>
          <p:cNvSpPr>
            <a:spLocks noGrp="1"/>
          </p:cNvSpPr>
          <p:nvPr>
            <p:ph type="title"/>
          </p:nvPr>
        </p:nvSpPr>
        <p:spPr/>
        <p:txBody>
          <a:bodyPr/>
          <a:lstStyle/>
          <a:p>
            <a:r>
              <a:rPr lang="en-US"/>
              <a:t>What is an Azure Function?</a:t>
            </a:r>
          </a:p>
        </p:txBody>
      </p:sp>
      <p:sp>
        <p:nvSpPr>
          <p:cNvPr id="3" name="Content Placeholder 2">
            <a:extLst>
              <a:ext uri="{FF2B5EF4-FFF2-40B4-BE49-F238E27FC236}">
                <a16:creationId xmlns:a16="http://schemas.microsoft.com/office/drawing/2014/main" id="{18E1A0F9-F0F6-41E3-873A-72E0C47F321E}"/>
              </a:ext>
            </a:extLst>
          </p:cNvPr>
          <p:cNvSpPr>
            <a:spLocks noGrp="1"/>
          </p:cNvSpPr>
          <p:nvPr>
            <p:ph sz="quarter" idx="12"/>
          </p:nvPr>
        </p:nvSpPr>
        <p:spPr>
          <a:xfrm>
            <a:off x="584200" y="1435100"/>
            <a:ext cx="5211763" cy="4259628"/>
          </a:xfrm>
        </p:spPr>
        <p:txBody>
          <a:bodyPr/>
          <a:lstStyle/>
          <a:p>
            <a:r>
              <a:rPr lang="en-US"/>
              <a:t>Serverless application platform</a:t>
            </a:r>
          </a:p>
          <a:p>
            <a:r>
              <a:rPr lang="en-US"/>
              <a:t>Triggered by a specific type of event</a:t>
            </a:r>
          </a:p>
          <a:p>
            <a:r>
              <a:rPr lang="en-US"/>
              <a:t>Languages:</a:t>
            </a:r>
          </a:p>
          <a:p>
            <a:pPr lvl="1"/>
            <a:r>
              <a:rPr lang="en-US"/>
              <a:t>C#</a:t>
            </a:r>
          </a:p>
          <a:p>
            <a:pPr lvl="1"/>
            <a:r>
              <a:rPr lang="en-US"/>
              <a:t>F#</a:t>
            </a:r>
          </a:p>
          <a:p>
            <a:pPr lvl="1"/>
            <a:r>
              <a:rPr lang="en-US"/>
              <a:t>JavaScript</a:t>
            </a:r>
          </a:p>
          <a:p>
            <a:pPr lvl="1"/>
            <a:r>
              <a:rPr lang="en-US"/>
              <a:t>Python</a:t>
            </a:r>
          </a:p>
          <a:p>
            <a:pPr lvl="1"/>
            <a:r>
              <a:rPr lang="en-US"/>
              <a:t>PowerShell Core</a:t>
            </a:r>
          </a:p>
          <a:p>
            <a:r>
              <a:rPr lang="en-US"/>
              <a:t>Support for NuGet and NPM</a:t>
            </a:r>
          </a:p>
        </p:txBody>
      </p:sp>
      <p:pic>
        <p:nvPicPr>
          <p:cNvPr id="6" name="Content Placeholder 5" descr="A close up of a sign&#10;&#10;Description automatically generated">
            <a:extLst>
              <a:ext uri="{FF2B5EF4-FFF2-40B4-BE49-F238E27FC236}">
                <a16:creationId xmlns:a16="http://schemas.microsoft.com/office/drawing/2014/main" id="{4E5D1A2F-4811-44FA-A183-D1C873453A7E}"/>
              </a:ext>
            </a:extLst>
          </p:cNvPr>
          <p:cNvPicPr>
            <a:picLocks noGrp="1" noChangeAspect="1"/>
          </p:cNvPicPr>
          <p:nvPr>
            <p:ph sz="quarter" idx="13"/>
          </p:nvPr>
        </p:nvPicPr>
        <p:blipFill>
          <a:blip r:embed="rId3"/>
          <a:stretch>
            <a:fillRect/>
          </a:stretch>
        </p:blipFill>
        <p:spPr>
          <a:xfrm>
            <a:off x="6389688" y="2100207"/>
            <a:ext cx="5219700" cy="3503723"/>
          </a:xfrm>
        </p:spPr>
      </p:pic>
    </p:spTree>
    <p:extLst>
      <p:ext uri="{BB962C8B-B14F-4D97-AF65-F5344CB8AC3E}">
        <p14:creationId xmlns:p14="http://schemas.microsoft.com/office/powerpoint/2010/main" val="3240134716"/>
      </p:ext>
    </p:extLst>
  </p:cSld>
  <p:clrMapOvr>
    <a:masterClrMapping/>
  </p:clrMapOvr>
  <p:transition>
    <p:fade/>
  </p:transition>
  <p:extLst>
    <p:ext uri="{6950BFC3-D8DA-4A85-94F7-54DA5524770B}">
      <p188:commentRel xmlns="" xmlns:p188="http://schemas.microsoft.com/office/powerpoint/2018/8/main" r:id="rId4"/>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72DA-02F2-4EB8-9012-1CE7405CF4BA}"/>
              </a:ext>
            </a:extLst>
          </p:cNvPr>
          <p:cNvSpPr>
            <a:spLocks noGrp="1"/>
          </p:cNvSpPr>
          <p:nvPr>
            <p:ph type="title"/>
          </p:nvPr>
        </p:nvSpPr>
        <p:spPr/>
        <p:txBody>
          <a:bodyPr/>
          <a:lstStyle/>
          <a:p>
            <a:r>
              <a:rPr lang="en-US"/>
              <a:t>How Do Functions Work?</a:t>
            </a:r>
          </a:p>
        </p:txBody>
      </p:sp>
      <p:sp>
        <p:nvSpPr>
          <p:cNvPr id="3" name="Text Placeholder 2">
            <a:extLst>
              <a:ext uri="{FF2B5EF4-FFF2-40B4-BE49-F238E27FC236}">
                <a16:creationId xmlns:a16="http://schemas.microsoft.com/office/drawing/2014/main" id="{0015A658-C000-4526-A818-38EE6EB92EFC}"/>
              </a:ext>
            </a:extLst>
          </p:cNvPr>
          <p:cNvSpPr>
            <a:spLocks noGrp="1"/>
          </p:cNvSpPr>
          <p:nvPr>
            <p:ph type="body" sz="quarter" idx="10"/>
          </p:nvPr>
        </p:nvSpPr>
        <p:spPr>
          <a:xfrm>
            <a:off x="584200" y="1435100"/>
            <a:ext cx="5212080" cy="5109091"/>
          </a:xfrm>
        </p:spPr>
        <p:txBody>
          <a:bodyPr/>
          <a:lstStyle/>
          <a:p>
            <a:r>
              <a:rPr lang="en-US" b="1"/>
              <a:t>Triggers</a:t>
            </a:r>
            <a:endParaRPr lang="en-US"/>
          </a:p>
          <a:p>
            <a:pPr marL="457200" indent="-457200">
              <a:buFont typeface="Arial" panose="020B0604020202020204" pitchFamily="34" charset="0"/>
              <a:buChar char="•"/>
            </a:pPr>
            <a:r>
              <a:rPr lang="en-US"/>
              <a:t>Blob Storage</a:t>
            </a:r>
          </a:p>
          <a:p>
            <a:pPr marL="457200" indent="-457200">
              <a:buFont typeface="Arial" panose="020B0604020202020204" pitchFamily="34" charset="0"/>
              <a:buChar char="•"/>
            </a:pPr>
            <a:r>
              <a:rPr lang="en-US"/>
              <a:t>Cosmos DB</a:t>
            </a:r>
          </a:p>
          <a:p>
            <a:pPr marL="457200" indent="-457200">
              <a:buFont typeface="Arial" panose="020B0604020202020204" pitchFamily="34" charset="0"/>
              <a:buChar char="•"/>
            </a:pPr>
            <a:r>
              <a:rPr lang="en-US"/>
              <a:t>Event Hub</a:t>
            </a:r>
          </a:p>
          <a:p>
            <a:pPr marL="457200" indent="-457200">
              <a:buFont typeface="Arial" panose="020B0604020202020204" pitchFamily="34" charset="0"/>
              <a:buChar char="•"/>
            </a:pPr>
            <a:r>
              <a:rPr lang="en-US"/>
              <a:t>HTTP</a:t>
            </a:r>
          </a:p>
          <a:p>
            <a:pPr marL="457200" indent="-457200">
              <a:buFont typeface="Arial" panose="020B0604020202020204" pitchFamily="34" charset="0"/>
              <a:buChar char="•"/>
            </a:pPr>
            <a:r>
              <a:rPr lang="en-US"/>
              <a:t>Queues</a:t>
            </a:r>
          </a:p>
          <a:p>
            <a:pPr marL="457200" indent="-457200">
              <a:buFont typeface="Arial" panose="020B0604020202020204" pitchFamily="34" charset="0"/>
              <a:buChar char="•"/>
            </a:pPr>
            <a:r>
              <a:rPr lang="en-US"/>
              <a:t>Service Bus</a:t>
            </a:r>
          </a:p>
          <a:p>
            <a:pPr marL="457200" indent="-457200">
              <a:buFont typeface="Arial" panose="020B0604020202020204" pitchFamily="34" charset="0"/>
              <a:buChar char="•"/>
            </a:pPr>
            <a:r>
              <a:rPr lang="en-US"/>
              <a:t>Timer</a:t>
            </a:r>
          </a:p>
          <a:p>
            <a:pPr marL="457200" indent="-457200">
              <a:buFont typeface="Arial" panose="020B0604020202020204" pitchFamily="34" charset="0"/>
              <a:buChar char="•"/>
            </a:pPr>
            <a:r>
              <a:rPr lang="en-US"/>
              <a:t>Webhook</a:t>
            </a:r>
          </a:p>
        </p:txBody>
      </p:sp>
      <p:sp>
        <p:nvSpPr>
          <p:cNvPr id="4" name="Text Placeholder 3">
            <a:extLst>
              <a:ext uri="{FF2B5EF4-FFF2-40B4-BE49-F238E27FC236}">
                <a16:creationId xmlns:a16="http://schemas.microsoft.com/office/drawing/2014/main" id="{CD1BD785-AD4B-4544-8EB5-F507F35FD6F5}"/>
              </a:ext>
            </a:extLst>
          </p:cNvPr>
          <p:cNvSpPr>
            <a:spLocks noGrp="1"/>
          </p:cNvSpPr>
          <p:nvPr>
            <p:ph type="body" sz="quarter" idx="12"/>
          </p:nvPr>
        </p:nvSpPr>
        <p:spPr>
          <a:xfrm>
            <a:off x="6397171" y="1435100"/>
            <a:ext cx="5212080" cy="5109091"/>
          </a:xfrm>
        </p:spPr>
        <p:txBody>
          <a:bodyPr/>
          <a:lstStyle/>
          <a:p>
            <a:r>
              <a:rPr lang="en-US" b="1"/>
              <a:t>Bindings</a:t>
            </a:r>
            <a:endParaRPr lang="en-US"/>
          </a:p>
          <a:p>
            <a:pPr marL="457200" indent="-457200">
              <a:buFont typeface="Arial" panose="020B0604020202020204" pitchFamily="34" charset="0"/>
              <a:buChar char="•"/>
            </a:pPr>
            <a:r>
              <a:rPr lang="en-US"/>
              <a:t>File</a:t>
            </a:r>
          </a:p>
          <a:p>
            <a:pPr marL="457200" indent="-457200">
              <a:buFont typeface="Arial" panose="020B0604020202020204" pitchFamily="34" charset="0"/>
              <a:buChar char="•"/>
            </a:pPr>
            <a:r>
              <a:rPr lang="en-US"/>
              <a:t>Table</a:t>
            </a:r>
          </a:p>
          <a:p>
            <a:pPr marL="457200" indent="-457200">
              <a:buFont typeface="Arial" panose="020B0604020202020204" pitchFamily="34" charset="0"/>
              <a:buChar char="•"/>
            </a:pPr>
            <a:r>
              <a:rPr lang="en-US"/>
              <a:t>Excel</a:t>
            </a:r>
          </a:p>
          <a:p>
            <a:pPr marL="457200" indent="-457200">
              <a:buFont typeface="Arial" panose="020B0604020202020204" pitchFamily="34" charset="0"/>
              <a:buChar char="•"/>
            </a:pPr>
            <a:r>
              <a:rPr lang="en-US"/>
              <a:t>OneDrive</a:t>
            </a:r>
          </a:p>
          <a:p>
            <a:pPr marL="457200" indent="-457200">
              <a:buFont typeface="Arial" panose="020B0604020202020204" pitchFamily="34" charset="0"/>
              <a:buChar char="•"/>
            </a:pPr>
            <a:r>
              <a:rPr lang="en-US"/>
              <a:t>Email</a:t>
            </a:r>
          </a:p>
          <a:p>
            <a:pPr marL="457200" indent="-457200">
              <a:buFont typeface="Arial" panose="020B0604020202020204" pitchFamily="34" charset="0"/>
              <a:buChar char="•"/>
            </a:pPr>
            <a:r>
              <a:rPr lang="en-US"/>
              <a:t>Mobile app</a:t>
            </a:r>
          </a:p>
          <a:p>
            <a:pPr marL="457200" indent="-457200">
              <a:buFont typeface="Arial" panose="020B0604020202020204" pitchFamily="34" charset="0"/>
              <a:buChar char="•"/>
            </a:pPr>
            <a:r>
              <a:rPr lang="en-US"/>
              <a:t>Notification</a:t>
            </a:r>
          </a:p>
          <a:p>
            <a:pPr marL="457200" indent="-457200">
              <a:buFont typeface="Arial" panose="020B0604020202020204" pitchFamily="34" charset="0"/>
              <a:buChar char="•"/>
            </a:pPr>
            <a:r>
              <a:rPr lang="en-US"/>
              <a:t>More…</a:t>
            </a:r>
          </a:p>
        </p:txBody>
      </p:sp>
    </p:spTree>
    <p:extLst>
      <p:ext uri="{BB962C8B-B14F-4D97-AF65-F5344CB8AC3E}">
        <p14:creationId xmlns:p14="http://schemas.microsoft.com/office/powerpoint/2010/main" val="21921775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2570201"/>
            <a:ext cx="4158362" cy="553998"/>
          </a:xfrm>
        </p:spPr>
        <p:txBody>
          <a:bodyPr/>
          <a:lstStyle/>
          <a:p>
            <a:r>
              <a:rPr lang="en-US"/>
              <a:t>Timer Trigger</a:t>
            </a:r>
          </a:p>
        </p:txBody>
      </p:sp>
      <p:pic>
        <p:nvPicPr>
          <p:cNvPr id="2" name="Picture 2" descr="A close up of a sign&#10;&#10;Description generated with high confidence">
            <a:extLst>
              <a:ext uri="{FF2B5EF4-FFF2-40B4-BE49-F238E27FC236}">
                <a16:creationId xmlns:a16="http://schemas.microsoft.com/office/drawing/2014/main" id="{F877A60C-ACB1-473C-B5F0-C3ED3E7FB2D8}"/>
              </a:ext>
            </a:extLst>
          </p:cNvPr>
          <p:cNvPicPr>
            <a:picLocks noChangeAspect="1"/>
          </p:cNvPicPr>
          <p:nvPr/>
        </p:nvPicPr>
        <p:blipFill>
          <a:blip r:embed="rId3"/>
          <a:stretch>
            <a:fillRect/>
          </a:stretch>
        </p:blipFill>
        <p:spPr>
          <a:xfrm>
            <a:off x="5466347" y="503321"/>
            <a:ext cx="5249779" cy="5259805"/>
          </a:xfrm>
          <a:prstGeom prst="rect">
            <a:avLst/>
          </a:prstGeom>
        </p:spPr>
      </p:pic>
    </p:spTree>
    <p:extLst>
      <p:ext uri="{BB962C8B-B14F-4D97-AF65-F5344CB8AC3E}">
        <p14:creationId xmlns:p14="http://schemas.microsoft.com/office/powerpoint/2010/main" val="29872093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74E7-FB13-4662-8DCB-1F06772A75EC}"/>
              </a:ext>
            </a:extLst>
          </p:cNvPr>
          <p:cNvSpPr>
            <a:spLocks noGrp="1"/>
          </p:cNvSpPr>
          <p:nvPr>
            <p:ph type="title"/>
          </p:nvPr>
        </p:nvSpPr>
        <p:spPr/>
        <p:txBody>
          <a:bodyPr/>
          <a:lstStyle/>
          <a:p>
            <a:r>
              <a:rPr lang="en-US"/>
              <a:t>Timer Trigger</a:t>
            </a:r>
          </a:p>
        </p:txBody>
      </p:sp>
      <p:sp>
        <p:nvSpPr>
          <p:cNvPr id="3" name="Content Placeholder 2">
            <a:extLst>
              <a:ext uri="{FF2B5EF4-FFF2-40B4-BE49-F238E27FC236}">
                <a16:creationId xmlns:a16="http://schemas.microsoft.com/office/drawing/2014/main" id="{18E1A0F9-F0F6-41E3-873A-72E0C47F321E}"/>
              </a:ext>
            </a:extLst>
          </p:cNvPr>
          <p:cNvSpPr>
            <a:spLocks noGrp="1"/>
          </p:cNvSpPr>
          <p:nvPr>
            <p:ph sz="quarter" idx="12"/>
          </p:nvPr>
        </p:nvSpPr>
        <p:spPr>
          <a:xfrm>
            <a:off x="584200" y="1435100"/>
            <a:ext cx="5211763" cy="2117503"/>
          </a:xfrm>
        </p:spPr>
        <p:txBody>
          <a:bodyPr/>
          <a:lstStyle/>
          <a:p>
            <a:r>
              <a:rPr lang="en-US"/>
              <a:t>Executes a function at a consistent interval</a:t>
            </a:r>
          </a:p>
          <a:p>
            <a:r>
              <a:rPr lang="en-US"/>
              <a:t>Requirements:</a:t>
            </a:r>
          </a:p>
          <a:p>
            <a:pPr lvl="1"/>
            <a:r>
              <a:rPr lang="en-US"/>
              <a:t>Timestamp parameter name</a:t>
            </a:r>
          </a:p>
          <a:p>
            <a:pPr lvl="1"/>
            <a:r>
              <a:rPr lang="en-US"/>
              <a:t>Schedule (CRON expression)</a:t>
            </a:r>
          </a:p>
        </p:txBody>
      </p:sp>
      <p:pic>
        <p:nvPicPr>
          <p:cNvPr id="7" name="Picture 7" descr="A close up of a sign&#10;&#10;Description generated with high confidence">
            <a:extLst>
              <a:ext uri="{FF2B5EF4-FFF2-40B4-BE49-F238E27FC236}">
                <a16:creationId xmlns:a16="http://schemas.microsoft.com/office/drawing/2014/main" id="{9B47AD7A-54D0-4C4E-86DA-A32212F743A0}"/>
              </a:ext>
            </a:extLst>
          </p:cNvPr>
          <p:cNvPicPr>
            <a:picLocks noGrp="1" noChangeAspect="1"/>
          </p:cNvPicPr>
          <p:nvPr>
            <p:ph sz="quarter" idx="13"/>
          </p:nvPr>
        </p:nvPicPr>
        <p:blipFill>
          <a:blip r:embed="rId3"/>
          <a:stretch>
            <a:fillRect/>
          </a:stretch>
        </p:blipFill>
        <p:spPr>
          <a:xfrm>
            <a:off x="6582569" y="1435100"/>
            <a:ext cx="4833938" cy="4833938"/>
          </a:xfrm>
        </p:spPr>
      </p:pic>
    </p:spTree>
    <p:extLst>
      <p:ext uri="{BB962C8B-B14F-4D97-AF65-F5344CB8AC3E}">
        <p14:creationId xmlns:p14="http://schemas.microsoft.com/office/powerpoint/2010/main" val="42932556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25A6-5908-4F7A-8038-813A787C8AAA}"/>
              </a:ext>
            </a:extLst>
          </p:cNvPr>
          <p:cNvSpPr>
            <a:spLocks noGrp="1"/>
          </p:cNvSpPr>
          <p:nvPr>
            <p:ph type="title"/>
          </p:nvPr>
        </p:nvSpPr>
        <p:spPr/>
        <p:txBody>
          <a:bodyPr/>
          <a:lstStyle/>
          <a:p>
            <a:r>
              <a:rPr lang="en-US"/>
              <a:t>What is a CRON Expression?</a:t>
            </a:r>
          </a:p>
        </p:txBody>
      </p:sp>
      <p:pic>
        <p:nvPicPr>
          <p:cNvPr id="4" name="Picture 4" descr="A picture containing clock, drawing&#10;&#10;Description generated with very high confidence">
            <a:extLst>
              <a:ext uri="{FF2B5EF4-FFF2-40B4-BE49-F238E27FC236}">
                <a16:creationId xmlns:a16="http://schemas.microsoft.com/office/drawing/2014/main" id="{86C77468-7331-437E-B4A4-C3B0E8D25D62}"/>
              </a:ext>
            </a:extLst>
          </p:cNvPr>
          <p:cNvPicPr>
            <a:picLocks noGrp="1" noChangeAspect="1"/>
          </p:cNvPicPr>
          <p:nvPr>
            <p:ph sz="quarter" idx="10"/>
          </p:nvPr>
        </p:nvPicPr>
        <p:blipFill>
          <a:blip r:embed="rId3"/>
          <a:stretch>
            <a:fillRect/>
          </a:stretch>
        </p:blipFill>
        <p:spPr>
          <a:xfrm>
            <a:off x="584200" y="2870127"/>
            <a:ext cx="11018838" cy="1963884"/>
          </a:xfrm>
        </p:spPr>
      </p:pic>
    </p:spTree>
    <p:extLst>
      <p:ext uri="{BB962C8B-B14F-4D97-AF65-F5344CB8AC3E}">
        <p14:creationId xmlns:p14="http://schemas.microsoft.com/office/powerpoint/2010/main" val="19322588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25A6-5908-4F7A-8038-813A787C8AAA}"/>
              </a:ext>
            </a:extLst>
          </p:cNvPr>
          <p:cNvSpPr>
            <a:spLocks noGrp="1"/>
          </p:cNvSpPr>
          <p:nvPr>
            <p:ph type="title"/>
          </p:nvPr>
        </p:nvSpPr>
        <p:spPr/>
        <p:txBody>
          <a:bodyPr/>
          <a:lstStyle/>
          <a:p>
            <a:r>
              <a:rPr lang="en-US"/>
              <a:t>What is a CRON Expression?</a:t>
            </a:r>
          </a:p>
        </p:txBody>
      </p:sp>
      <p:graphicFrame>
        <p:nvGraphicFramePr>
          <p:cNvPr id="4" name="Table 4">
            <a:extLst>
              <a:ext uri="{FF2B5EF4-FFF2-40B4-BE49-F238E27FC236}">
                <a16:creationId xmlns:a16="http://schemas.microsoft.com/office/drawing/2014/main" id="{7BA368FA-9FC1-4222-9B58-715C70A40293}"/>
              </a:ext>
            </a:extLst>
          </p:cNvPr>
          <p:cNvGraphicFramePr>
            <a:graphicFrameLocks noGrp="1"/>
          </p:cNvGraphicFramePr>
          <p:nvPr>
            <p:ph sz="quarter" idx="10"/>
            <p:extLst>
              <p:ext uri="{D42A27DB-BD31-4B8C-83A1-F6EECF244321}">
                <p14:modId xmlns:p14="http://schemas.microsoft.com/office/powerpoint/2010/main" val="2911751222"/>
              </p:ext>
            </p:extLst>
          </p:nvPr>
        </p:nvGraphicFramePr>
        <p:xfrm>
          <a:off x="584200" y="1435100"/>
          <a:ext cx="11018838" cy="3754120"/>
        </p:xfrm>
        <a:graphic>
          <a:graphicData uri="http://schemas.openxmlformats.org/drawingml/2006/table">
            <a:tbl>
              <a:tblPr firstRow="1" bandRow="1">
                <a:tableStyleId>{5C22544A-7EE6-4342-B048-85BDC9FD1C3A}</a:tableStyleId>
              </a:tblPr>
              <a:tblGrid>
                <a:gridCol w="3672946">
                  <a:extLst>
                    <a:ext uri="{9D8B030D-6E8A-4147-A177-3AD203B41FA5}">
                      <a16:colId xmlns:a16="http://schemas.microsoft.com/office/drawing/2014/main" val="2812693659"/>
                    </a:ext>
                  </a:extLst>
                </a:gridCol>
                <a:gridCol w="3672946">
                  <a:extLst>
                    <a:ext uri="{9D8B030D-6E8A-4147-A177-3AD203B41FA5}">
                      <a16:colId xmlns:a16="http://schemas.microsoft.com/office/drawing/2014/main" val="1580375353"/>
                    </a:ext>
                  </a:extLst>
                </a:gridCol>
                <a:gridCol w="3672946">
                  <a:extLst>
                    <a:ext uri="{9D8B030D-6E8A-4147-A177-3AD203B41FA5}">
                      <a16:colId xmlns:a16="http://schemas.microsoft.com/office/drawing/2014/main" val="872643007"/>
                    </a:ext>
                  </a:extLst>
                </a:gridCol>
              </a:tblGrid>
              <a:tr h="370840">
                <a:tc>
                  <a:txBody>
                    <a:bodyPr/>
                    <a:lstStyle/>
                    <a:p>
                      <a:pPr algn="ctr"/>
                      <a:r>
                        <a:rPr lang="en-US"/>
                        <a:t>Special Character</a:t>
                      </a:r>
                    </a:p>
                  </a:txBody>
                  <a:tcPr/>
                </a:tc>
                <a:tc>
                  <a:txBody>
                    <a:bodyPr/>
                    <a:lstStyle/>
                    <a:p>
                      <a:pPr algn="ctr"/>
                      <a:r>
                        <a:rPr lang="en-US"/>
                        <a:t>Meaning</a:t>
                      </a:r>
                    </a:p>
                  </a:txBody>
                  <a:tcPr/>
                </a:tc>
                <a:tc>
                  <a:txBody>
                    <a:bodyPr/>
                    <a:lstStyle/>
                    <a:p>
                      <a:pPr algn="ctr"/>
                      <a:r>
                        <a:rPr lang="en-US"/>
                        <a:t>Example</a:t>
                      </a:r>
                    </a:p>
                  </a:txBody>
                  <a:tcPr/>
                </a:tc>
                <a:extLst>
                  <a:ext uri="{0D108BD9-81ED-4DB2-BD59-A6C34878D82A}">
                    <a16:rowId xmlns:a16="http://schemas.microsoft.com/office/drawing/2014/main" val="4127350948"/>
                  </a:ext>
                </a:extLst>
              </a:tr>
              <a:tr h="370840">
                <a:tc>
                  <a:txBody>
                    <a:bodyPr/>
                    <a:lstStyle/>
                    <a:p>
                      <a:pPr algn="ctr"/>
                      <a:r>
                        <a:rPr lang="en-US"/>
                        <a:t>*</a:t>
                      </a:r>
                    </a:p>
                  </a:txBody>
                  <a:tcPr/>
                </a:tc>
                <a:tc>
                  <a:txBody>
                    <a:bodyPr/>
                    <a:lstStyle/>
                    <a:p>
                      <a:r>
                        <a:rPr lang="en-US"/>
                        <a:t>Selects every value in a field</a:t>
                      </a:r>
                    </a:p>
                  </a:txBody>
                  <a:tcPr/>
                </a:tc>
                <a:tc>
                  <a:txBody>
                    <a:bodyPr/>
                    <a:lstStyle/>
                    <a:p>
                      <a:r>
                        <a:rPr lang="en-US"/>
                        <a:t>An asterisk “*” in the day of the week field means </a:t>
                      </a:r>
                      <a:r>
                        <a:rPr lang="en-US" i="1"/>
                        <a:t>every</a:t>
                      </a:r>
                      <a:r>
                        <a:rPr lang="en-US" i="0"/>
                        <a:t> day.</a:t>
                      </a:r>
                      <a:endParaRPr lang="en-US"/>
                    </a:p>
                  </a:txBody>
                  <a:tcPr/>
                </a:tc>
                <a:extLst>
                  <a:ext uri="{0D108BD9-81ED-4DB2-BD59-A6C34878D82A}">
                    <a16:rowId xmlns:a16="http://schemas.microsoft.com/office/drawing/2014/main" val="319500474"/>
                  </a:ext>
                </a:extLst>
              </a:tr>
              <a:tr h="370840">
                <a:tc>
                  <a:txBody>
                    <a:bodyPr/>
                    <a:lstStyle/>
                    <a:p>
                      <a:pPr algn="ctr"/>
                      <a:r>
                        <a:rPr lang="en-US"/>
                        <a:t>,</a:t>
                      </a:r>
                    </a:p>
                  </a:txBody>
                  <a:tcPr/>
                </a:tc>
                <a:tc>
                  <a:txBody>
                    <a:bodyPr/>
                    <a:lstStyle/>
                    <a:p>
                      <a:r>
                        <a:rPr lang="en-US"/>
                        <a:t>Separates items in a list</a:t>
                      </a:r>
                    </a:p>
                  </a:txBody>
                  <a:tcPr/>
                </a:tc>
                <a:tc>
                  <a:txBody>
                    <a:bodyPr/>
                    <a:lstStyle/>
                    <a:p>
                      <a:r>
                        <a:rPr lang="en-US"/>
                        <a:t>A comma “1,3” in the day of the week field means just Mondays (day 1) and Wednesdays (day 3).</a:t>
                      </a:r>
                    </a:p>
                  </a:txBody>
                  <a:tcPr/>
                </a:tc>
                <a:extLst>
                  <a:ext uri="{0D108BD9-81ED-4DB2-BD59-A6C34878D82A}">
                    <a16:rowId xmlns:a16="http://schemas.microsoft.com/office/drawing/2014/main" val="3977286699"/>
                  </a:ext>
                </a:extLst>
              </a:tr>
              <a:tr h="370840">
                <a:tc>
                  <a:txBody>
                    <a:bodyPr/>
                    <a:lstStyle/>
                    <a:p>
                      <a:pPr algn="ctr"/>
                      <a:r>
                        <a:rPr lang="en-US"/>
                        <a:t>-</a:t>
                      </a:r>
                    </a:p>
                  </a:txBody>
                  <a:tcPr/>
                </a:tc>
                <a:tc>
                  <a:txBody>
                    <a:bodyPr/>
                    <a:lstStyle/>
                    <a:p>
                      <a:r>
                        <a:rPr lang="en-US"/>
                        <a:t>Specifies a range</a:t>
                      </a:r>
                    </a:p>
                  </a:txBody>
                  <a:tcPr/>
                </a:tc>
                <a:tc>
                  <a:txBody>
                    <a:bodyPr/>
                    <a:lstStyle/>
                    <a:p>
                      <a:r>
                        <a:rPr lang="en-US"/>
                        <a:t>A hyphen “10-12” in the hour field means a range that includes the hours 10, 11, and 12.</a:t>
                      </a:r>
                    </a:p>
                  </a:txBody>
                  <a:tcPr/>
                </a:tc>
                <a:extLst>
                  <a:ext uri="{0D108BD9-81ED-4DB2-BD59-A6C34878D82A}">
                    <a16:rowId xmlns:a16="http://schemas.microsoft.com/office/drawing/2014/main" val="621953669"/>
                  </a:ext>
                </a:extLst>
              </a:tr>
              <a:tr h="370840">
                <a:tc>
                  <a:txBody>
                    <a:bodyPr/>
                    <a:lstStyle/>
                    <a:p>
                      <a:pPr algn="ctr"/>
                      <a:r>
                        <a:rPr lang="en-US"/>
                        <a:t>/</a:t>
                      </a:r>
                    </a:p>
                  </a:txBody>
                  <a:tcPr/>
                </a:tc>
                <a:tc>
                  <a:txBody>
                    <a:bodyPr/>
                    <a:lstStyle/>
                    <a:p>
                      <a:r>
                        <a:rPr lang="en-US"/>
                        <a:t>Specifies an increment</a:t>
                      </a:r>
                    </a:p>
                  </a:txBody>
                  <a:tcPr/>
                </a:tc>
                <a:tc>
                  <a:txBody>
                    <a:bodyPr/>
                    <a:lstStyle/>
                    <a:p>
                      <a:r>
                        <a:rPr lang="en-US"/>
                        <a:t>A slash “*/10” in the minutes field means an increment of every 10 minutes.</a:t>
                      </a:r>
                    </a:p>
                  </a:txBody>
                  <a:tcPr/>
                </a:tc>
                <a:extLst>
                  <a:ext uri="{0D108BD9-81ED-4DB2-BD59-A6C34878D82A}">
                    <a16:rowId xmlns:a16="http://schemas.microsoft.com/office/drawing/2014/main" val="3184646371"/>
                  </a:ext>
                </a:extLst>
              </a:tr>
            </a:tbl>
          </a:graphicData>
        </a:graphic>
      </p:graphicFrame>
    </p:spTree>
    <p:extLst>
      <p:ext uri="{BB962C8B-B14F-4D97-AF65-F5344CB8AC3E}">
        <p14:creationId xmlns:p14="http://schemas.microsoft.com/office/powerpoint/2010/main" val="1083303763"/>
      </p:ext>
    </p:extLst>
  </p:cSld>
  <p:clrMapOvr>
    <a:masterClrMapping/>
  </p:clrMapOvr>
  <p:transition>
    <p:fade/>
  </p:transition>
</p:sld>
</file>

<file path=ppt/theme/theme1.xml><?xml version="1.0" encoding="utf-8"?>
<a:theme xmlns:a="http://schemas.openxmlformats.org/drawingml/2006/main" name="White Template">
  <a:themeElements>
    <a:clrScheme name="TS_20_Green on White">
      <a:dk1>
        <a:srgbClr val="000000"/>
      </a:dk1>
      <a:lt1>
        <a:srgbClr val="FFFFFF"/>
      </a:lt1>
      <a:dk2>
        <a:srgbClr val="054B16"/>
      </a:dk2>
      <a:lt2>
        <a:srgbClr val="E6E6E6"/>
      </a:lt2>
      <a:accent1>
        <a:srgbClr val="107C10"/>
      </a:accent1>
      <a:accent2>
        <a:srgbClr val="054B16"/>
      </a:accent2>
      <a:accent3>
        <a:srgbClr val="9BF00B"/>
      </a:accent3>
      <a:accent4>
        <a:srgbClr val="0078D4"/>
      </a:accent4>
      <a:accent5>
        <a:srgbClr val="243A5E"/>
      </a:accent5>
      <a:accent6>
        <a:srgbClr val="737373"/>
      </a:accent6>
      <a:hlink>
        <a:srgbClr val="107C10"/>
      </a:hlink>
      <a:folHlink>
        <a:srgbClr val="107C10"/>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icrosoft brand template_BLACK_Green_Accent" id="{A7066F36-2610-4E93-A27D-1ADBDBB28D0E}" vid="{69AB35C0-CEC0-43DB-9B68-703CA422B1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71f00a3-b758-4a18-adff-2749f8c9180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8ED9BCF54A834AB34A11682F0BC139" ma:contentTypeVersion="13" ma:contentTypeDescription="Create a new document." ma:contentTypeScope="" ma:versionID="671f712569c1017599dfd997f4973062">
  <xsd:schema xmlns:xsd="http://www.w3.org/2001/XMLSchema" xmlns:xs="http://www.w3.org/2001/XMLSchema" xmlns:p="http://schemas.microsoft.com/office/2006/metadata/properties" xmlns:ns3="e327457c-a59d-424f-85c0-293472972b19" xmlns:ns4="d71f00a3-b758-4a18-adff-2749f8c91808" targetNamespace="http://schemas.microsoft.com/office/2006/metadata/properties" ma:root="true" ma:fieldsID="befcaac76dd1b3c9741ba2296b09fa53" ns3:_="" ns4:_="">
    <xsd:import namespace="e327457c-a59d-424f-85c0-293472972b19"/>
    <xsd:import namespace="d71f00a3-b758-4a18-adff-2749f8c9180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27457c-a59d-424f-85c0-293472972b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1f00a3-b758-4a18-adff-2749f8c9180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d71f00a3-b758-4a18-adff-2749f8c91808"/>
  </ds:schemaRefs>
</ds:datastoreItem>
</file>

<file path=customXml/itemProps3.xml><?xml version="1.0" encoding="utf-8"?>
<ds:datastoreItem xmlns:ds="http://schemas.openxmlformats.org/officeDocument/2006/customXml" ds:itemID="{10FE6CC1-75AC-4F0D-B82C-A37A0268BA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27457c-a59d-424f-85c0-293472972b19"/>
    <ds:schemaRef ds:uri="d71f00a3-b758-4a18-adff-2749f8c918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Green_accent_white_background_Microsoft_template</Template>
  <TotalTime>96</TotalTime>
  <Words>4408</Words>
  <Application>Microsoft Office PowerPoint</Application>
  <PresentationFormat>Widescreen</PresentationFormat>
  <Paragraphs>264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UI</vt:lpstr>
      <vt:lpstr>Segoe UI Semibold</vt:lpstr>
      <vt:lpstr>Wingdings</vt:lpstr>
      <vt:lpstr>White Template</vt:lpstr>
      <vt:lpstr>Sending Scheduled SMS Messages with Azure Functions Timer Trigger and Twilio Programmable SMS</vt:lpstr>
      <vt:lpstr>Agenda</vt:lpstr>
      <vt:lpstr>Azure Functions</vt:lpstr>
      <vt:lpstr>What is an Azure Function?</vt:lpstr>
      <vt:lpstr>How Do Functions Work?</vt:lpstr>
      <vt:lpstr>Timer Trigger</vt:lpstr>
      <vt:lpstr>Timer Trigger</vt:lpstr>
      <vt:lpstr>What is a CRON Expression?</vt:lpstr>
      <vt:lpstr>What is a CRON Expression?</vt:lpstr>
      <vt:lpstr>Scenario</vt:lpstr>
      <vt:lpstr>Demo</vt:lpstr>
      <vt:lpstr>GET Request with Azure Functions</vt:lpstr>
      <vt:lpstr>COVID-19 API</vt:lpstr>
      <vt:lpstr>Demo</vt:lpstr>
      <vt:lpstr>Twilio Programmable SMS</vt:lpstr>
      <vt:lpstr>Twilio Programmable SMS</vt:lpstr>
      <vt:lpstr>Demo</vt:lpstr>
      <vt:lpstr>Demo</vt:lpstr>
      <vt:lpstr>Demo</vt:lpstr>
      <vt:lpstr>Resources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April Speight (SPATIAL COMPUTING)</dc:creator>
  <cp:keywords/>
  <dc:description/>
  <cp:lastModifiedBy>April Speight</cp:lastModifiedBy>
  <cp:revision>1</cp:revision>
  <dcterms:created xsi:type="dcterms:W3CDTF">2020-03-30T18:19:29Z</dcterms:created>
  <dcterms:modified xsi:type="dcterms:W3CDTF">2020-04-24T17:05:00Z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0x0101005B8ED9BCF54A834AB34A11682F0BC139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