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44" d="100"/>
          <a:sy n="44" d="100"/>
        </p:scale>
        <p:origin x="50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>
            <a:spLocks noGrp="1"/>
          </p:cNvSpPr>
          <p:nvPr>
            <p:ph type="body" idx="21"/>
          </p:nvPr>
        </p:nvSpPr>
        <p:spPr>
          <a:xfrm>
            <a:off x="977897" y="5049601"/>
            <a:ext cx="21971003" cy="63697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ru-RU" dirty="0"/>
              <a:t>РЯБЦЕВ МАКСИМ, РУБАЦКИЙ АРТЕМ, БЕНЕДИКТОВИЧ ИГОРЬ</a:t>
            </a:r>
            <a:endParaRPr dirty="0"/>
          </a:p>
        </p:txBody>
      </p:sp>
      <p:sp>
        <p:nvSpPr>
          <p:cNvPr id="172" name="Использование NB-iot для фермерских хозяйств"/>
          <p:cNvSpPr txBox="1">
            <a:spLocks noGrp="1"/>
          </p:cNvSpPr>
          <p:nvPr>
            <p:ph type="ctrTitle"/>
          </p:nvPr>
        </p:nvSpPr>
        <p:spPr>
          <a:xfrm>
            <a:off x="854803" y="281354"/>
            <a:ext cx="21971004" cy="3530422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Использование</a:t>
            </a:r>
            <a:r>
              <a:rPr dirty="0"/>
              <a:t> NB-</a:t>
            </a:r>
            <a:r>
              <a:rPr lang="en-US" dirty="0"/>
              <a:t>IoT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фермерских</a:t>
            </a:r>
            <a:r>
              <a:rPr dirty="0"/>
              <a:t> </a:t>
            </a:r>
            <a:r>
              <a:rPr dirty="0" err="1"/>
              <a:t>хозяйств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EB603A-EE20-4BCA-928A-7FC6F84F57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94" b="37458"/>
          <a:stretch/>
        </p:blipFill>
        <p:spPr>
          <a:xfrm>
            <a:off x="-1" y="7561385"/>
            <a:ext cx="24384001" cy="61546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Рынок мелких фермерских хозяйств создает ~6,6% ВВП Беларуси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2681966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r>
              <a:rPr dirty="0" err="1"/>
              <a:t>Рынок</a:t>
            </a:r>
            <a:r>
              <a:rPr dirty="0"/>
              <a:t> </a:t>
            </a:r>
            <a:r>
              <a:rPr dirty="0" err="1"/>
              <a:t>мелких</a:t>
            </a:r>
            <a:r>
              <a:rPr dirty="0"/>
              <a:t> </a:t>
            </a:r>
            <a:r>
              <a:rPr dirty="0" err="1"/>
              <a:t>фермерских</a:t>
            </a:r>
            <a:r>
              <a:rPr dirty="0"/>
              <a:t> </a:t>
            </a:r>
            <a:r>
              <a:rPr dirty="0" err="1"/>
              <a:t>хозяйств</a:t>
            </a:r>
            <a:r>
              <a:rPr lang="ru-RU" dirty="0"/>
              <a:t> в </a:t>
            </a:r>
            <a:r>
              <a:rPr dirty="0" err="1"/>
              <a:t>Беларуси</a:t>
            </a:r>
            <a:r>
              <a:rPr lang="ru-RU" dirty="0"/>
              <a:t> представляет собой быстро развивающуюся сферу экономики</a:t>
            </a:r>
            <a:endParaRPr dirty="0"/>
          </a:p>
        </p:txBody>
      </p:sp>
      <p:sp>
        <p:nvSpPr>
          <p:cNvPr id="176" name="3364 малых фермерских хозяйств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3</a:t>
            </a:r>
            <a:r>
              <a:rPr lang="ru-RU" dirty="0"/>
              <a:t>822</a:t>
            </a:r>
            <a:r>
              <a:rPr dirty="0"/>
              <a:t> </a:t>
            </a:r>
            <a:r>
              <a:rPr dirty="0" err="1"/>
              <a:t>малых</a:t>
            </a:r>
            <a:r>
              <a:rPr dirty="0"/>
              <a:t> </a:t>
            </a:r>
            <a:r>
              <a:rPr dirty="0" err="1"/>
              <a:t>фермерских</a:t>
            </a:r>
            <a:r>
              <a:rPr dirty="0"/>
              <a:t> </a:t>
            </a:r>
            <a:r>
              <a:rPr dirty="0" err="1"/>
              <a:t>хозяйств</a:t>
            </a:r>
            <a:endParaRPr dirty="0"/>
          </a:p>
          <a:p>
            <a:r>
              <a:rPr dirty="0"/>
              <a:t>1485 </a:t>
            </a:r>
            <a:r>
              <a:rPr dirty="0" err="1"/>
              <a:t>средних</a:t>
            </a:r>
            <a:r>
              <a:rPr dirty="0"/>
              <a:t> </a:t>
            </a:r>
            <a:r>
              <a:rPr dirty="0" err="1"/>
              <a:t>фермерских</a:t>
            </a:r>
            <a:r>
              <a:rPr dirty="0"/>
              <a:t> </a:t>
            </a:r>
            <a:r>
              <a:rPr dirty="0" err="1"/>
              <a:t>хозяйств</a:t>
            </a:r>
            <a:endParaRPr lang="ru-RU" dirty="0"/>
          </a:p>
          <a:p>
            <a:r>
              <a:rPr lang="ru-RU" dirty="0"/>
              <a:t>1.2 млрд рублей ВВП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NB-iot позволяет решить множество проблем фермерских хозяйств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2681966"/>
          </a:xfrm>
          <a:prstGeom prst="rect">
            <a:avLst/>
          </a:prstGeom>
        </p:spPr>
        <p:txBody>
          <a:bodyPr anchor="ctr"/>
          <a:lstStyle/>
          <a:p>
            <a:r>
              <a:rPr dirty="0"/>
              <a:t>NB-</a:t>
            </a:r>
            <a:r>
              <a:rPr lang="en-US" dirty="0"/>
              <a:t>IoT</a:t>
            </a:r>
            <a:r>
              <a:rPr dirty="0"/>
              <a:t> </a:t>
            </a:r>
            <a:r>
              <a:rPr dirty="0" err="1"/>
              <a:t>позволяет</a:t>
            </a:r>
            <a:r>
              <a:rPr dirty="0"/>
              <a:t> </a:t>
            </a:r>
            <a:r>
              <a:rPr dirty="0" err="1"/>
              <a:t>решить</a:t>
            </a:r>
            <a:r>
              <a:rPr dirty="0"/>
              <a:t> </a:t>
            </a:r>
            <a:r>
              <a:rPr dirty="0" err="1"/>
              <a:t>множество</a:t>
            </a:r>
            <a:r>
              <a:rPr dirty="0"/>
              <a:t> </a:t>
            </a:r>
            <a:r>
              <a:rPr dirty="0" err="1"/>
              <a:t>проблем</a:t>
            </a:r>
            <a:r>
              <a:rPr dirty="0"/>
              <a:t> </a:t>
            </a:r>
            <a:r>
              <a:rPr dirty="0" err="1"/>
              <a:t>фермерских</a:t>
            </a:r>
            <a:r>
              <a:rPr dirty="0"/>
              <a:t> </a:t>
            </a:r>
            <a:r>
              <a:rPr dirty="0" err="1"/>
              <a:t>хозяйств</a:t>
            </a:r>
            <a:endParaRPr dirty="0"/>
          </a:p>
        </p:txBody>
      </p:sp>
      <p:sp>
        <p:nvSpPr>
          <p:cNvPr id="179" name="Сложно создать локальные сети для других протоколов (nb позволяет использовать инфраструктуру сотового оператора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Легко развернуть сеть устройств</a:t>
            </a:r>
            <a:r>
              <a:rPr dirty="0"/>
              <a:t> (</a:t>
            </a:r>
            <a:r>
              <a:rPr dirty="0" err="1"/>
              <a:t>nb</a:t>
            </a:r>
            <a:r>
              <a:rPr dirty="0"/>
              <a:t> </a:t>
            </a:r>
            <a:r>
              <a:rPr dirty="0" err="1"/>
              <a:t>позволяет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инфраструктуру</a:t>
            </a:r>
            <a:r>
              <a:rPr dirty="0"/>
              <a:t> </a:t>
            </a:r>
            <a:r>
              <a:rPr dirty="0" err="1"/>
              <a:t>сотового</a:t>
            </a:r>
            <a:r>
              <a:rPr dirty="0"/>
              <a:t> </a:t>
            </a:r>
            <a:r>
              <a:rPr dirty="0" err="1"/>
              <a:t>оператора</a:t>
            </a:r>
            <a:r>
              <a:rPr dirty="0"/>
              <a:t>)</a:t>
            </a:r>
          </a:p>
          <a:p>
            <a:r>
              <a:rPr dirty="0" err="1"/>
              <a:t>Обеспечивает</a:t>
            </a:r>
            <a:r>
              <a:rPr dirty="0"/>
              <a:t> </a:t>
            </a:r>
            <a:r>
              <a:rPr dirty="0" err="1"/>
              <a:t>длительный</a:t>
            </a:r>
            <a:r>
              <a:rPr dirty="0"/>
              <a:t> </a:t>
            </a:r>
            <a:r>
              <a:rPr dirty="0" err="1"/>
              <a:t>срок</a:t>
            </a:r>
            <a:r>
              <a:rPr dirty="0"/>
              <a:t> </a:t>
            </a:r>
            <a:r>
              <a:rPr dirty="0" err="1"/>
              <a:t>автономной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  <a:p>
            <a:r>
              <a:rPr dirty="0" err="1"/>
              <a:t>Позволяет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волноваться</a:t>
            </a:r>
            <a:r>
              <a:rPr dirty="0"/>
              <a:t> о </a:t>
            </a:r>
            <a:r>
              <a:rPr lang="ru-RU" dirty="0"/>
              <a:t>дальности связи в районах с плохим покрытием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Мы предлагаем приложение, позволяющее эффективно взаимодействовать с инфраструктурой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2681966"/>
          </a:xfrm>
          <a:prstGeom prst="rect">
            <a:avLst/>
          </a:prstGeom>
        </p:spPr>
        <p:txBody>
          <a:bodyPr anchor="ctr"/>
          <a:lstStyle>
            <a:lvl1pPr defTabSz="1926287">
              <a:defRPr sz="6715" spc="-134"/>
            </a:lvl1pPr>
          </a:lstStyle>
          <a:p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предлагаем</a:t>
            </a:r>
            <a:r>
              <a:rPr dirty="0"/>
              <a:t> </a:t>
            </a:r>
            <a:r>
              <a:rPr dirty="0" err="1"/>
              <a:t>приложение</a:t>
            </a:r>
            <a:r>
              <a:rPr dirty="0"/>
              <a:t>, </a:t>
            </a:r>
            <a:r>
              <a:rPr dirty="0" err="1"/>
              <a:t>позволяющее</a:t>
            </a:r>
            <a:r>
              <a:rPr dirty="0"/>
              <a:t> </a:t>
            </a:r>
            <a:r>
              <a:rPr dirty="0" err="1"/>
              <a:t>эффективно</a:t>
            </a:r>
            <a:r>
              <a:rPr dirty="0"/>
              <a:t> </a:t>
            </a:r>
            <a:r>
              <a:rPr dirty="0" err="1"/>
              <a:t>взаимодействовать</a:t>
            </a:r>
            <a:r>
              <a:rPr dirty="0"/>
              <a:t> с</a:t>
            </a:r>
            <a:r>
              <a:rPr lang="ru-RU" dirty="0"/>
              <a:t> сельскохозяйственной</a:t>
            </a:r>
            <a:r>
              <a:rPr dirty="0"/>
              <a:t> </a:t>
            </a:r>
            <a:r>
              <a:rPr dirty="0" err="1"/>
              <a:t>инфраструктурой</a:t>
            </a:r>
            <a:endParaRPr dirty="0"/>
          </a:p>
        </p:txBody>
      </p:sp>
      <p:sp>
        <p:nvSpPr>
          <p:cNvPr id="182" name="Создание сценариев (- сценарии, позволяют запускать определенные действия при получении определенных данных с датчиков, реагирование на нештатные ситуации (пример)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сценариев</a:t>
            </a:r>
            <a:r>
              <a:rPr dirty="0"/>
              <a:t> (- </a:t>
            </a:r>
            <a:r>
              <a:rPr dirty="0" err="1"/>
              <a:t>сценарии</a:t>
            </a:r>
            <a:r>
              <a:rPr dirty="0"/>
              <a:t>, </a:t>
            </a:r>
            <a:r>
              <a:rPr dirty="0" err="1"/>
              <a:t>позволяют</a:t>
            </a:r>
            <a:r>
              <a:rPr dirty="0"/>
              <a:t> </a:t>
            </a:r>
            <a:r>
              <a:rPr dirty="0" err="1"/>
              <a:t>запускать</a:t>
            </a:r>
            <a:r>
              <a:rPr dirty="0"/>
              <a:t> </a:t>
            </a:r>
            <a:r>
              <a:rPr dirty="0" err="1"/>
              <a:t>определенные</a:t>
            </a:r>
            <a:r>
              <a:rPr dirty="0"/>
              <a:t> </a:t>
            </a:r>
            <a:r>
              <a:rPr dirty="0" err="1"/>
              <a:t>действия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получении</a:t>
            </a:r>
            <a:r>
              <a:rPr dirty="0"/>
              <a:t> </a:t>
            </a:r>
            <a:r>
              <a:rPr dirty="0" err="1"/>
              <a:t>определенных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с </a:t>
            </a:r>
            <a:r>
              <a:rPr dirty="0" err="1"/>
              <a:t>датчиков</a:t>
            </a:r>
            <a:r>
              <a:rPr dirty="0"/>
              <a:t>, </a:t>
            </a:r>
            <a:r>
              <a:rPr dirty="0" err="1"/>
              <a:t>реагирование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нештатные</a:t>
            </a:r>
            <a:r>
              <a:rPr dirty="0"/>
              <a:t> </a:t>
            </a:r>
            <a:r>
              <a:rPr dirty="0" err="1"/>
              <a:t>ситуации</a:t>
            </a:r>
            <a:r>
              <a:rPr dirty="0"/>
              <a:t> (</a:t>
            </a:r>
            <a:r>
              <a:rPr dirty="0" err="1"/>
              <a:t>пример</a:t>
            </a:r>
            <a:r>
              <a:rPr dirty="0"/>
              <a:t>))</a:t>
            </a:r>
          </a:p>
          <a:p>
            <a:r>
              <a:rPr dirty="0" err="1"/>
              <a:t>Отображение</a:t>
            </a:r>
            <a:r>
              <a:rPr dirty="0"/>
              <a:t> </a:t>
            </a:r>
            <a:r>
              <a:rPr dirty="0" err="1"/>
              <a:t>карты</a:t>
            </a:r>
            <a:r>
              <a:rPr dirty="0"/>
              <a:t> с </a:t>
            </a:r>
            <a:r>
              <a:rPr dirty="0" err="1"/>
              <a:t>геолокацией</a:t>
            </a:r>
            <a:r>
              <a:rPr dirty="0"/>
              <a:t> </a:t>
            </a:r>
            <a:r>
              <a:rPr dirty="0" err="1"/>
              <a:t>устройств</a:t>
            </a:r>
            <a:r>
              <a:rPr dirty="0"/>
              <a:t> (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удобного</a:t>
            </a:r>
            <a:r>
              <a:rPr dirty="0"/>
              <a:t> </a:t>
            </a:r>
            <a:r>
              <a:rPr dirty="0" err="1"/>
              <a:t>ориентирования</a:t>
            </a:r>
            <a:r>
              <a:rPr dirty="0"/>
              <a:t> в </a:t>
            </a:r>
            <a:r>
              <a:rPr dirty="0" err="1"/>
              <a:t>структуре</a:t>
            </a:r>
            <a:r>
              <a:rPr dirty="0"/>
              <a:t> </a:t>
            </a:r>
            <a:r>
              <a:rPr dirty="0" err="1"/>
              <a:t>предприятия</a:t>
            </a:r>
            <a:r>
              <a:rPr dirty="0"/>
              <a:t>)</a:t>
            </a:r>
          </a:p>
          <a:p>
            <a:r>
              <a:rPr lang="ru-RU" dirty="0"/>
              <a:t>Сортировка событий по степени</a:t>
            </a:r>
            <a:r>
              <a:rPr dirty="0"/>
              <a:t> </a:t>
            </a:r>
            <a:r>
              <a:rPr dirty="0" err="1"/>
              <a:t>важности</a:t>
            </a:r>
            <a:r>
              <a:rPr dirty="0"/>
              <a:t> (</a:t>
            </a:r>
            <a:r>
              <a:rPr dirty="0" err="1"/>
              <a:t>датчиков</a:t>
            </a:r>
            <a:r>
              <a:rPr dirty="0"/>
              <a:t> </a:t>
            </a:r>
            <a:r>
              <a:rPr dirty="0" err="1"/>
              <a:t>много</a:t>
            </a:r>
            <a:r>
              <a:rPr dirty="0"/>
              <a:t>,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получить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со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быстро</a:t>
            </a:r>
            <a:r>
              <a:rPr dirty="0"/>
              <a:t> </a:t>
            </a:r>
            <a:r>
              <a:rPr dirty="0" err="1"/>
              <a:t>увидеть</a:t>
            </a:r>
            <a:r>
              <a:rPr dirty="0"/>
              <a:t> </a:t>
            </a:r>
            <a:r>
              <a:rPr dirty="0" err="1"/>
              <a:t>отклонившиеся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нормы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Кейсы использования"/>
          <p:cNvSpPr txBox="1">
            <a:spLocks noGrp="1"/>
          </p:cNvSpPr>
          <p:nvPr>
            <p:ph type="title"/>
          </p:nvPr>
        </p:nvSpPr>
        <p:spPr>
          <a:xfrm>
            <a:off x="1206500" y="4477207"/>
            <a:ext cx="21971000" cy="2681966"/>
          </a:xfrm>
          <a:prstGeom prst="rect">
            <a:avLst/>
          </a:prstGeom>
        </p:spPr>
        <p:txBody>
          <a:bodyPr anchor="ctr"/>
          <a:lstStyle>
            <a:lvl1pPr>
              <a:defRPr sz="11600" spc="-232"/>
            </a:lvl1pPr>
          </a:lstStyle>
          <a:p>
            <a:r>
              <a:rPr dirty="0" err="1"/>
              <a:t>Кейсы</a:t>
            </a:r>
            <a:r>
              <a:rPr dirty="0"/>
              <a:t> </a:t>
            </a:r>
            <a:r>
              <a:rPr dirty="0" err="1"/>
              <a:t>использования</a:t>
            </a:r>
            <a:r>
              <a:rPr dirty="0"/>
              <a:t> </a:t>
            </a:r>
          </a:p>
        </p:txBody>
      </p:sp>
      <p:sp>
        <p:nvSpPr>
          <p:cNvPr id="185" name="Мы разобрали несколько кейсов для демонстрации наличия БОЛЬШОГО количества потребностей на рынке на который мы ориентируемся"/>
          <p:cNvSpPr txBox="1">
            <a:spLocks noGrp="1"/>
          </p:cNvSpPr>
          <p:nvPr>
            <p:ph type="body" idx="1"/>
          </p:nvPr>
        </p:nvSpPr>
        <p:spPr>
          <a:xfrm>
            <a:off x="1206500" y="6684472"/>
            <a:ext cx="21971000" cy="82560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разобрали</a:t>
            </a:r>
            <a:r>
              <a:rPr dirty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кейсов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демонстрации</a:t>
            </a:r>
            <a:r>
              <a:rPr dirty="0"/>
              <a:t> </a:t>
            </a:r>
            <a:r>
              <a:rPr dirty="0" err="1"/>
              <a:t>наличия</a:t>
            </a:r>
            <a:r>
              <a:rPr dirty="0"/>
              <a:t> БОЛЬШОГО </a:t>
            </a:r>
            <a:r>
              <a:rPr dirty="0" err="1"/>
              <a:t>количества</a:t>
            </a:r>
            <a:r>
              <a:rPr dirty="0"/>
              <a:t> </a:t>
            </a:r>
            <a:r>
              <a:rPr dirty="0" err="1"/>
              <a:t>потребностей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рынке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который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ориентируемся</a:t>
            </a:r>
            <a:r>
              <a:rPr dirty="0"/>
              <a:t> 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Отслеживание количества меда в ульях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2681966"/>
          </a:xfrm>
          <a:prstGeom prst="rect">
            <a:avLst/>
          </a:prstGeom>
        </p:spPr>
        <p:txBody>
          <a:bodyPr anchor="ctr"/>
          <a:lstStyle/>
          <a:p>
            <a:r>
              <a:t>Отслеживание количества меда в ульях</a:t>
            </a:r>
          </a:p>
        </p:txBody>
      </p:sp>
      <p:sp>
        <p:nvSpPr>
          <p:cNvPr id="188" name="Контроль за наполненностью ульев (ульи расположены на большом отдалении друг от друга, чтобы понимать когда производить сбор сейчас человек едет туда и взвешивает сам, это можно автоматизировать)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0733454" cy="825601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dirty="0" err="1"/>
              <a:t>Контроль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наполненностью</a:t>
            </a:r>
            <a:r>
              <a:rPr dirty="0"/>
              <a:t> </a:t>
            </a:r>
            <a:r>
              <a:rPr dirty="0" err="1"/>
              <a:t>ульев</a:t>
            </a:r>
            <a:r>
              <a:rPr dirty="0"/>
              <a:t> (</a:t>
            </a:r>
            <a:r>
              <a:rPr dirty="0" err="1"/>
              <a:t>ульи</a:t>
            </a:r>
            <a:r>
              <a:rPr dirty="0"/>
              <a:t> </a:t>
            </a:r>
            <a:r>
              <a:rPr dirty="0" err="1"/>
              <a:t>расположены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большом</a:t>
            </a:r>
            <a:r>
              <a:rPr dirty="0"/>
              <a:t> </a:t>
            </a:r>
            <a:r>
              <a:rPr dirty="0" err="1"/>
              <a:t>отдалении</a:t>
            </a:r>
            <a:r>
              <a:rPr dirty="0"/>
              <a:t> </a:t>
            </a:r>
            <a:r>
              <a:rPr dirty="0" err="1"/>
              <a:t>друг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друга</a:t>
            </a:r>
            <a:r>
              <a:rPr dirty="0"/>
              <a:t>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понимать</a:t>
            </a:r>
            <a:r>
              <a:rPr dirty="0"/>
              <a:t> </a:t>
            </a:r>
            <a:r>
              <a:rPr dirty="0" err="1"/>
              <a:t>когда</a:t>
            </a:r>
            <a:r>
              <a:rPr dirty="0"/>
              <a:t> </a:t>
            </a:r>
            <a:r>
              <a:rPr dirty="0" err="1"/>
              <a:t>производить</a:t>
            </a:r>
            <a:r>
              <a:rPr dirty="0"/>
              <a:t> </a:t>
            </a:r>
            <a:r>
              <a:rPr dirty="0" err="1"/>
              <a:t>сбор</a:t>
            </a:r>
            <a:r>
              <a:rPr dirty="0"/>
              <a:t> </a:t>
            </a:r>
            <a:r>
              <a:rPr dirty="0" err="1"/>
              <a:t>сейчас</a:t>
            </a:r>
            <a:r>
              <a:rPr dirty="0"/>
              <a:t> </a:t>
            </a:r>
            <a:r>
              <a:rPr dirty="0" err="1"/>
              <a:t>человек</a:t>
            </a:r>
            <a:r>
              <a:rPr dirty="0"/>
              <a:t> </a:t>
            </a:r>
            <a:r>
              <a:rPr dirty="0" err="1"/>
              <a:t>едет</a:t>
            </a:r>
            <a:r>
              <a:rPr dirty="0"/>
              <a:t> </a:t>
            </a:r>
            <a:r>
              <a:rPr dirty="0" err="1"/>
              <a:t>туда</a:t>
            </a:r>
            <a:r>
              <a:rPr dirty="0"/>
              <a:t> и </a:t>
            </a:r>
            <a:r>
              <a:rPr dirty="0" err="1"/>
              <a:t>взвешивает</a:t>
            </a:r>
            <a:r>
              <a:rPr dirty="0"/>
              <a:t> </a:t>
            </a:r>
            <a:r>
              <a:rPr dirty="0" err="1"/>
              <a:t>сам</a:t>
            </a:r>
            <a:r>
              <a:rPr dirty="0"/>
              <a:t>,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автоматизировать</a:t>
            </a:r>
            <a:r>
              <a:rPr dirty="0"/>
              <a:t>)</a:t>
            </a:r>
          </a:p>
          <a:p>
            <a:r>
              <a:rPr dirty="0" err="1"/>
              <a:t>Сбор</a:t>
            </a:r>
            <a:r>
              <a:rPr dirty="0"/>
              <a:t> </a:t>
            </a:r>
            <a:r>
              <a:rPr dirty="0" err="1"/>
              <a:t>статистики</a:t>
            </a:r>
            <a:r>
              <a:rPr dirty="0"/>
              <a:t> </a:t>
            </a:r>
            <a:r>
              <a:rPr dirty="0" err="1"/>
              <a:t>собранного</a:t>
            </a:r>
            <a:r>
              <a:rPr dirty="0"/>
              <a:t> </a:t>
            </a:r>
            <a:r>
              <a:rPr dirty="0" err="1"/>
              <a:t>меда</a:t>
            </a:r>
            <a:r>
              <a:rPr dirty="0"/>
              <a:t> (</a:t>
            </a:r>
            <a:r>
              <a:rPr dirty="0" err="1"/>
              <a:t>слежение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сотрудниками</a:t>
            </a:r>
            <a:r>
              <a:rPr dirty="0"/>
              <a:t>)</a:t>
            </a:r>
          </a:p>
          <a:p>
            <a:r>
              <a:rPr dirty="0" err="1"/>
              <a:t>Оценка</a:t>
            </a:r>
            <a:r>
              <a:rPr dirty="0"/>
              <a:t> </a:t>
            </a:r>
            <a:r>
              <a:rPr dirty="0" err="1"/>
              <a:t>эффективности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улья</a:t>
            </a:r>
            <a:r>
              <a:rPr dirty="0"/>
              <a:t>, </a:t>
            </a:r>
            <a:r>
              <a:rPr dirty="0" err="1"/>
              <a:t>так</a:t>
            </a:r>
            <a:r>
              <a:rPr dirty="0"/>
              <a:t> и </a:t>
            </a:r>
            <a:r>
              <a:rPr dirty="0" err="1"/>
              <a:t>пасеки</a:t>
            </a:r>
            <a:r>
              <a:rPr dirty="0"/>
              <a:t> в </a:t>
            </a:r>
            <a:r>
              <a:rPr dirty="0" err="1"/>
              <a:t>целом</a:t>
            </a:r>
            <a:endParaRPr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2D4FEAC-024F-476D-A694-0F79109AD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2"/>
          <a:stretch/>
        </p:blipFill>
        <p:spPr bwMode="auto">
          <a:xfrm>
            <a:off x="12191999" y="4248503"/>
            <a:ext cx="10175632" cy="796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Контроль процесса сбора березового сока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2427223" cy="2681966"/>
          </a:xfrm>
          <a:prstGeom prst="rect">
            <a:avLst/>
          </a:prstGeom>
        </p:spPr>
        <p:txBody>
          <a:bodyPr anchor="ctr"/>
          <a:lstStyle/>
          <a:p>
            <a:r>
              <a:rPr dirty="0" err="1"/>
              <a:t>Контроль</a:t>
            </a:r>
            <a:r>
              <a:rPr dirty="0"/>
              <a:t> </a:t>
            </a:r>
            <a:r>
              <a:rPr dirty="0" err="1"/>
              <a:t>процесса</a:t>
            </a:r>
            <a:r>
              <a:rPr dirty="0"/>
              <a:t> </a:t>
            </a:r>
            <a:r>
              <a:rPr dirty="0" err="1"/>
              <a:t>сбора</a:t>
            </a:r>
            <a:r>
              <a:rPr dirty="0"/>
              <a:t> </a:t>
            </a:r>
            <a:r>
              <a:rPr dirty="0" err="1"/>
              <a:t>березового</a:t>
            </a:r>
            <a:r>
              <a:rPr dirty="0"/>
              <a:t> </a:t>
            </a:r>
            <a:r>
              <a:rPr dirty="0" err="1"/>
              <a:t>сока</a:t>
            </a:r>
            <a:endParaRPr dirty="0"/>
          </a:p>
        </p:txBody>
      </p:sp>
      <p:sp>
        <p:nvSpPr>
          <p:cNvPr id="191" name="Возможность производить контроль заполнения емкости для сбора и уведомлять об этом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9959731" cy="8256012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Возможность</a:t>
            </a:r>
            <a:r>
              <a:rPr dirty="0"/>
              <a:t> </a:t>
            </a:r>
            <a:r>
              <a:rPr dirty="0" err="1"/>
              <a:t>производить</a:t>
            </a:r>
            <a:r>
              <a:rPr dirty="0"/>
              <a:t> </a:t>
            </a:r>
            <a:r>
              <a:rPr dirty="0" err="1"/>
              <a:t>контроль</a:t>
            </a:r>
            <a:r>
              <a:rPr dirty="0"/>
              <a:t> </a:t>
            </a:r>
            <a:r>
              <a:rPr dirty="0" err="1"/>
              <a:t>заполнения</a:t>
            </a:r>
            <a:r>
              <a:rPr dirty="0"/>
              <a:t> </a:t>
            </a:r>
            <a:r>
              <a:rPr dirty="0" err="1"/>
              <a:t>емкости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сбора</a:t>
            </a:r>
            <a:r>
              <a:rPr dirty="0"/>
              <a:t> и </a:t>
            </a:r>
            <a:r>
              <a:rPr dirty="0" err="1"/>
              <a:t>уведомлять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этом</a:t>
            </a:r>
            <a:endParaRPr dirty="0"/>
          </a:p>
          <a:p>
            <a:r>
              <a:rPr dirty="0" err="1"/>
              <a:t>Отслеживание</a:t>
            </a:r>
            <a:r>
              <a:rPr dirty="0"/>
              <a:t> </a:t>
            </a:r>
            <a:r>
              <a:rPr dirty="0" err="1"/>
              <a:t>сроков</a:t>
            </a:r>
            <a:r>
              <a:rPr dirty="0"/>
              <a:t> </a:t>
            </a:r>
            <a:r>
              <a:rPr dirty="0" err="1"/>
              <a:t>начала</a:t>
            </a:r>
            <a:r>
              <a:rPr dirty="0"/>
              <a:t> и </a:t>
            </a:r>
            <a:r>
              <a:rPr dirty="0" err="1"/>
              <a:t>конца</a:t>
            </a:r>
            <a:r>
              <a:rPr dirty="0"/>
              <a:t> </a:t>
            </a:r>
            <a:r>
              <a:rPr dirty="0" err="1"/>
              <a:t>сокодвижение</a:t>
            </a:r>
            <a:r>
              <a:rPr dirty="0"/>
              <a:t> (</a:t>
            </a:r>
            <a:r>
              <a:rPr dirty="0" err="1"/>
              <a:t>сбор</a:t>
            </a:r>
            <a:r>
              <a:rPr dirty="0"/>
              <a:t> </a:t>
            </a:r>
            <a:r>
              <a:rPr dirty="0" err="1"/>
              <a:t>статистики</a:t>
            </a:r>
            <a:r>
              <a:rPr dirty="0"/>
              <a:t> о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березе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себя</a:t>
            </a:r>
            <a:r>
              <a:rPr dirty="0"/>
              <a:t> и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минимизации</a:t>
            </a:r>
            <a:r>
              <a:rPr dirty="0"/>
              <a:t> </a:t>
            </a:r>
            <a:r>
              <a:rPr dirty="0" err="1"/>
              <a:t>вреда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дерева</a:t>
            </a:r>
            <a:r>
              <a:rPr dirty="0"/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F2FD63-020D-4493-B32B-7850819BF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96" y="4230919"/>
            <a:ext cx="10922812" cy="738582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Отслеживание здоровья свиней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2681966"/>
          </a:xfrm>
          <a:prstGeom prst="rect">
            <a:avLst/>
          </a:prstGeom>
        </p:spPr>
        <p:txBody>
          <a:bodyPr anchor="ctr"/>
          <a:lstStyle/>
          <a:p>
            <a:r>
              <a:t>Отслеживание здоровья свиней</a:t>
            </a:r>
          </a:p>
        </p:txBody>
      </p:sp>
      <p:sp>
        <p:nvSpPr>
          <p:cNvPr id="194" name="(Большая проблема в разведении свиней - инфекционные заболевания, в частности эймериоз, смертность от которого составляет до 60% Распространение его среди популяции свиней можно предотвратить путем раннего выявления зараженных особей с помощь контроля их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10985500" cy="825601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dirty="0"/>
              <a:t>(</a:t>
            </a:r>
            <a:r>
              <a:rPr dirty="0" err="1"/>
              <a:t>Большая</a:t>
            </a:r>
            <a:r>
              <a:rPr dirty="0"/>
              <a:t> </a:t>
            </a:r>
            <a:r>
              <a:rPr dirty="0" err="1"/>
              <a:t>проблема</a:t>
            </a:r>
            <a:r>
              <a:rPr dirty="0"/>
              <a:t> в </a:t>
            </a:r>
            <a:r>
              <a:rPr dirty="0" err="1"/>
              <a:t>разведении</a:t>
            </a:r>
            <a:r>
              <a:rPr dirty="0"/>
              <a:t> </a:t>
            </a:r>
            <a:r>
              <a:rPr dirty="0" err="1"/>
              <a:t>свиней</a:t>
            </a:r>
            <a:r>
              <a:rPr dirty="0"/>
              <a:t> - </a:t>
            </a:r>
            <a:r>
              <a:rPr dirty="0" err="1"/>
              <a:t>инфекционные</a:t>
            </a:r>
            <a:r>
              <a:rPr dirty="0"/>
              <a:t> </a:t>
            </a:r>
            <a:r>
              <a:rPr dirty="0" err="1"/>
              <a:t>заболевания</a:t>
            </a:r>
            <a:r>
              <a:rPr dirty="0"/>
              <a:t>, в </a:t>
            </a:r>
            <a:r>
              <a:rPr dirty="0" err="1"/>
              <a:t>частности</a:t>
            </a:r>
            <a:r>
              <a:rPr dirty="0"/>
              <a:t> </a:t>
            </a:r>
            <a:r>
              <a:rPr dirty="0" err="1"/>
              <a:t>эймериоз</a:t>
            </a:r>
            <a:r>
              <a:rPr dirty="0"/>
              <a:t>, </a:t>
            </a:r>
            <a:r>
              <a:rPr dirty="0" err="1"/>
              <a:t>смертность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которого</a:t>
            </a:r>
            <a:r>
              <a:rPr dirty="0"/>
              <a:t> </a:t>
            </a:r>
            <a:r>
              <a:rPr dirty="0" err="1"/>
              <a:t>составляет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60% </a:t>
            </a:r>
            <a:r>
              <a:rPr dirty="0" err="1"/>
              <a:t>Распространение</a:t>
            </a:r>
            <a:r>
              <a:rPr dirty="0"/>
              <a:t>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среди</a:t>
            </a:r>
            <a:r>
              <a:rPr dirty="0"/>
              <a:t> </a:t>
            </a:r>
            <a:r>
              <a:rPr dirty="0" err="1"/>
              <a:t>популяции</a:t>
            </a:r>
            <a:r>
              <a:rPr dirty="0"/>
              <a:t> </a:t>
            </a:r>
            <a:r>
              <a:rPr dirty="0" err="1"/>
              <a:t>свиней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предотвратить</a:t>
            </a:r>
            <a:r>
              <a:rPr dirty="0"/>
              <a:t> </a:t>
            </a:r>
            <a:r>
              <a:rPr dirty="0" err="1"/>
              <a:t>путем</a:t>
            </a:r>
            <a:r>
              <a:rPr dirty="0"/>
              <a:t> </a:t>
            </a:r>
            <a:r>
              <a:rPr dirty="0" err="1"/>
              <a:t>раннего</a:t>
            </a:r>
            <a:r>
              <a:rPr dirty="0"/>
              <a:t> </a:t>
            </a:r>
            <a:r>
              <a:rPr dirty="0" err="1"/>
              <a:t>выявления</a:t>
            </a:r>
            <a:r>
              <a:rPr dirty="0"/>
              <a:t> </a:t>
            </a:r>
            <a:r>
              <a:rPr dirty="0" err="1"/>
              <a:t>зараженных</a:t>
            </a:r>
            <a:r>
              <a:rPr dirty="0"/>
              <a:t> </a:t>
            </a:r>
            <a:r>
              <a:rPr dirty="0" err="1"/>
              <a:t>особей</a:t>
            </a:r>
            <a:r>
              <a:rPr dirty="0"/>
              <a:t> с </a:t>
            </a:r>
            <a:r>
              <a:rPr dirty="0" err="1"/>
              <a:t>помощь</a:t>
            </a:r>
            <a:r>
              <a:rPr dirty="0"/>
              <a:t> </a:t>
            </a:r>
            <a:r>
              <a:rPr dirty="0" err="1"/>
              <a:t>контроля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температуры</a:t>
            </a:r>
            <a:r>
              <a:rPr dirty="0"/>
              <a:t>)</a:t>
            </a:r>
          </a:p>
          <a:p>
            <a:r>
              <a:rPr dirty="0" err="1"/>
              <a:t>Отслеживание</a:t>
            </a:r>
            <a:r>
              <a:rPr dirty="0"/>
              <a:t> </a:t>
            </a:r>
            <a:r>
              <a:rPr dirty="0" err="1"/>
              <a:t>температуры</a:t>
            </a:r>
            <a:r>
              <a:rPr dirty="0"/>
              <a:t> </a:t>
            </a:r>
            <a:r>
              <a:rPr dirty="0" err="1"/>
              <a:t>каждой</a:t>
            </a:r>
            <a:r>
              <a:rPr dirty="0"/>
              <a:t> </a:t>
            </a:r>
            <a:r>
              <a:rPr dirty="0" err="1"/>
              <a:t>особи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своевременное</a:t>
            </a:r>
            <a:r>
              <a:rPr dirty="0"/>
              <a:t> </a:t>
            </a:r>
            <a:r>
              <a:rPr dirty="0" err="1"/>
              <a:t>ее</a:t>
            </a:r>
            <a:r>
              <a:rPr dirty="0"/>
              <a:t> </a:t>
            </a:r>
            <a:r>
              <a:rPr dirty="0" err="1"/>
              <a:t>изоляции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14F7B8-4380-40A1-9D14-93398F74A4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0"/>
          <a:stretch/>
        </p:blipFill>
        <p:spPr>
          <a:xfrm>
            <a:off x="12710961" y="4230919"/>
            <a:ext cx="10985500" cy="732217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F82F4-D133-4AC2-A94A-A4BB1B5E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431"/>
            <a:ext cx="24384000" cy="110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51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305</Words>
  <Application>Microsoft Office PowerPoint</Application>
  <PresentationFormat>Произвольный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Helvetica Neue</vt:lpstr>
      <vt:lpstr>Helvetica Neue Medium</vt:lpstr>
      <vt:lpstr>21_BasicWhite</vt:lpstr>
      <vt:lpstr>Использование NB-IoT для фермерских хозяйств</vt:lpstr>
      <vt:lpstr>Рынок мелких фермерских хозяйств в Беларуси представляет собой быстро развивающуюся сферу экономики</vt:lpstr>
      <vt:lpstr>NB-IoT позволяет решить множество проблем фермерских хозяйств</vt:lpstr>
      <vt:lpstr>Мы предлагаем приложение, позволяющее эффективно взаимодействовать с сельскохозяйственной инфраструктурой</vt:lpstr>
      <vt:lpstr>Кейсы использования </vt:lpstr>
      <vt:lpstr>Отслеживание количества меда в ульях</vt:lpstr>
      <vt:lpstr>Контроль процесса сбора березового сока</vt:lpstr>
      <vt:lpstr>Отслеживание здоровья свиней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NB-iot для фермерских хозяйств</dc:title>
  <cp:lastModifiedBy>Artem7811@outlook.com</cp:lastModifiedBy>
  <cp:revision>3</cp:revision>
  <dcterms:modified xsi:type="dcterms:W3CDTF">2025-03-19T15:03:32Z</dcterms:modified>
</cp:coreProperties>
</file>