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58" r:id="rId4"/>
    <p:sldId id="26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7059"/>
  </p:normalViewPr>
  <p:slideViewPr>
    <p:cSldViewPr snapToGrid="0">
      <p:cViewPr varScale="1">
        <p:scale>
          <a:sx n="85" d="100"/>
          <a:sy n="85" d="100"/>
        </p:scale>
        <p:origin x="19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D23A-9225-2C90-8737-A3E2C754C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C5B83-D14F-1879-9EFF-17AA10721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04634-2BA7-1DA4-85D0-CE7F3CA4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842F-76E5-624E-BCF3-204825100E98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B8517-0C53-DB44-076B-A756D611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A6404-245E-CD2B-ABCC-CB06CADA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E60C-830C-2D46-BABB-F2082139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2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DAED-6AA0-B03A-77C4-878BE008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1E1D9-92EF-AC21-A3BE-567D438B5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70405-F9E6-6CC9-27FC-E0CF2459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842F-76E5-624E-BCF3-204825100E98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CE0EF-5A83-BA28-9C8A-C7B6FBD8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C7016-7959-C89C-027C-35E47B6B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E60C-830C-2D46-BABB-F2082139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B0AAF-F2B0-3E81-1628-35FCA739F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B4DA5-90E1-4BB4-0E8B-A79139569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0E89B-122E-4F78-F9A6-A8C82785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842F-76E5-624E-BCF3-204825100E98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867C-1B34-71C7-0D0D-25F664D3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A3DD7-972F-806A-E7D1-5F88775E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E60C-830C-2D46-BABB-F2082139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C1DA-D54A-2DAF-AAB8-5429F72B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F08A-E037-60F8-9880-C5B3A643A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96667-FAB8-510E-0BCB-D7A6B4CE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842F-76E5-624E-BCF3-204825100E98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69F96-F573-C3B9-7B6F-65C55DF7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F2EC9-4C7A-E3CC-DE95-91EF3719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E60C-830C-2D46-BABB-F2082139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2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C603-AF5C-C602-431F-94EF4809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9B460-3488-A51E-458E-DB8C1B17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27847-DE53-2EF3-A978-13488314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842F-76E5-624E-BCF3-204825100E98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0738-6D15-6DE0-7DF2-02E718DD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A9EFD-D57E-E0D4-7F5B-6402E4C1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E60C-830C-2D46-BABB-F2082139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7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437F-69DA-68A5-63EC-B93931EA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D9609-B40E-4E45-1D75-E16AE3496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7C671-689D-E783-342B-1A111BC7E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12B6A-DE01-2998-905B-F750D23A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842F-76E5-624E-BCF3-204825100E98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C5348-1D25-BD07-511C-09C3C4C3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BA43F-5995-6859-A1D9-2CCEA516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E60C-830C-2D46-BABB-F2082139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8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1A69-F9E3-898E-2A77-847C2511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866F0-7D59-9B47-8F84-0FD301E37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7D31A-BFEF-B096-73F5-33C0C784A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4BBEF-FA30-52E8-DAC9-36EF868AE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2C400-7B0D-9723-F251-B74D12554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3D0AC-7A42-D6A0-3CD8-391A2A5A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842F-76E5-624E-BCF3-204825100E98}" type="datetimeFigureOut">
              <a:rPr lang="en-US" smtClean="0"/>
              <a:t>7/28/23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960A9-797B-8FFA-D2B9-B6873DA3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F4124-8901-62CA-CEDE-5E1C0CDB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E60C-830C-2D46-BABB-F2082139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4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B77D-9429-64E0-585A-E792F9E4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8F115-38F4-995A-C60A-8527D286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842F-76E5-624E-BCF3-204825100E98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304E6-AC78-3CBF-6F9B-7C6189CC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A8BC4-A333-0F6F-B9C1-5055E772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E60C-830C-2D46-BABB-F2082139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6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98017-1AE2-C489-05A4-EBE8B1C4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842F-76E5-624E-BCF3-204825100E98}" type="datetimeFigureOut">
              <a:rPr lang="en-US" smtClean="0"/>
              <a:t>7/28/23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C0C08-315D-92BE-A089-52992425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F644F-9DA3-8DB7-FF0E-C54F8256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E60C-830C-2D46-BABB-F2082139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3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C1F2-834C-BF55-25D6-1C34190E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3D6D5-AF51-9D3D-E05A-A25C19B9D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7D3E6-F182-9700-F611-3E48A7914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225F9-8D2C-A102-E97C-B19707D6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842F-76E5-624E-BCF3-204825100E98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AA42C-D9A1-474C-E623-27578EA6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20C74-1961-BE58-F61D-5DB74CE1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E60C-830C-2D46-BABB-F2082139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77E7-C190-BCAA-055C-0E49A261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173B6-137B-0D7B-13BC-F8A4A88CF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458CD-7792-736D-B55D-680A30453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8DF20-A999-8E04-95CA-11865EDE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842F-76E5-624E-BCF3-204825100E98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45CA2-41BB-EE54-256F-CEDFC88F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237A2-E8D0-0DDC-5B4D-D6AD1BE9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E60C-830C-2D46-BABB-F2082139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6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881DA-13FB-154F-CF56-3A0AEC3A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8A8D-E1B6-4676-873C-F9EF4D7DF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7204C-0B64-F143-A2AB-AE2818865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1842F-76E5-624E-BCF3-204825100E98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AEA0-3418-D1BC-4F59-B5E9F0AD1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9A0E-5B4A-284E-CCCA-DF49347F6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EE60C-830C-2D46-BABB-F2082139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4140BB-DF3C-5554-B3F2-FE345D2355D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983F0"/>
          </a:solidFill>
          <a:ln>
            <a:solidFill>
              <a:srgbClr val="398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27457A-929E-6044-5281-06CBB2719657}"/>
              </a:ext>
            </a:extLst>
          </p:cNvPr>
          <p:cNvSpPr txBox="1"/>
          <p:nvPr/>
        </p:nvSpPr>
        <p:spPr>
          <a:xfrm>
            <a:off x="6736146" y="1889586"/>
            <a:ext cx="49836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FGH Code</a:t>
            </a:r>
            <a:b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Molecular simulation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5A718D-4979-238A-1577-0DE432806AC9}"/>
              </a:ext>
            </a:extLst>
          </p:cNvPr>
          <p:cNvSpPr txBox="1"/>
          <p:nvPr/>
        </p:nvSpPr>
        <p:spPr>
          <a:xfrm>
            <a:off x="2048488" y="3845029"/>
            <a:ext cx="199901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June, 2023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612D73-EF8E-E0DC-9035-BFB7359C3867}"/>
              </a:ext>
            </a:extLst>
          </p:cNvPr>
          <p:cNvSpPr txBox="1"/>
          <p:nvPr/>
        </p:nvSpPr>
        <p:spPr>
          <a:xfrm>
            <a:off x="729675" y="1935753"/>
            <a:ext cx="46366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PyFGH: Methods and Benchmarking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EEE45-30EA-0C6B-DCDA-48A83DE027E9}"/>
              </a:ext>
            </a:extLst>
          </p:cNvPr>
          <p:cNvSpPr txBox="1"/>
          <p:nvPr/>
        </p:nvSpPr>
        <p:spPr>
          <a:xfrm>
            <a:off x="2159114" y="3444919"/>
            <a:ext cx="17777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Maxim Secor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4BEF55-FBAB-4BEB-99C4-818D8943FEFA}"/>
              </a:ext>
            </a:extLst>
          </p:cNvPr>
          <p:cNvCxnSpPr/>
          <p:nvPr/>
        </p:nvCxnSpPr>
        <p:spPr>
          <a:xfrm>
            <a:off x="6626431" y="5771406"/>
            <a:ext cx="1151907" cy="0"/>
          </a:xfrm>
          <a:prstGeom prst="line">
            <a:avLst/>
          </a:prstGeom>
          <a:ln w="57150">
            <a:solidFill>
              <a:srgbClr val="99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647DBB-2BA5-7C9A-B39D-48B35E20B3B8}"/>
              </a:ext>
            </a:extLst>
          </p:cNvPr>
          <p:cNvSpPr txBox="1"/>
          <p:nvPr/>
        </p:nvSpPr>
        <p:spPr>
          <a:xfrm>
            <a:off x="11048011" y="6277056"/>
            <a:ext cx="11519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983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Yale</a:t>
            </a:r>
            <a:endParaRPr lang="en-US" sz="3200" dirty="0">
              <a:solidFill>
                <a:srgbClr val="3983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3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BA4922-772B-4E32-A0AB-751BC5FD1768}"/>
              </a:ext>
            </a:extLst>
          </p:cNvPr>
          <p:cNvSpPr txBox="1"/>
          <p:nvPr/>
        </p:nvSpPr>
        <p:spPr>
          <a:xfrm>
            <a:off x="293914" y="266597"/>
            <a:ext cx="69500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FGH Code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EBBCC9-3B2B-615C-D6AB-A63DD5E33AB6}"/>
              </a:ext>
            </a:extLst>
          </p:cNvPr>
          <p:cNvCxnSpPr/>
          <p:nvPr/>
        </p:nvCxnSpPr>
        <p:spPr>
          <a:xfrm>
            <a:off x="380010" y="898872"/>
            <a:ext cx="6519554" cy="0"/>
          </a:xfrm>
          <a:prstGeom prst="line">
            <a:avLst/>
          </a:prstGeom>
          <a:ln w="38100">
            <a:solidFill>
              <a:srgbClr val="3983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AC8E71-1227-71C3-AE9B-85138D70A950}"/>
              </a:ext>
            </a:extLst>
          </p:cNvPr>
          <p:cNvSpPr txBox="1"/>
          <p:nvPr/>
        </p:nvSpPr>
        <p:spPr>
          <a:xfrm>
            <a:off x="1952037" y="2563363"/>
            <a:ext cx="96156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Potential energy operator commutes with position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Kinetic energy operator undergoes Fourier transformations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Potential energy terms requires all indices must match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2ABAE-AA57-E4C5-8BD7-4B797B1628A1}"/>
              </a:ext>
            </a:extLst>
          </p:cNvPr>
          <p:cNvSpPr txBox="1"/>
          <p:nvPr/>
        </p:nvSpPr>
        <p:spPr>
          <a:xfrm>
            <a:off x="1952036" y="5251242"/>
            <a:ext cx="88334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Discretization and in the limit of infinite points, kinetic energy operator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B4BEE-A8FC-6572-EAB7-8AB47A97EE39}"/>
              </a:ext>
            </a:extLst>
          </p:cNvPr>
          <p:cNvSpPr txBox="1"/>
          <p:nvPr/>
        </p:nvSpPr>
        <p:spPr>
          <a:xfrm>
            <a:off x="11048011" y="6277056"/>
            <a:ext cx="11519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983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Yale</a:t>
            </a:r>
            <a:endParaRPr lang="en-US" sz="3200" dirty="0">
              <a:solidFill>
                <a:srgbClr val="3983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BB5EA-A8C4-7363-52F6-555D61E6E2D0}"/>
                  </a:ext>
                </a:extLst>
              </p:cNvPr>
              <p:cNvSpPr txBox="1"/>
              <p:nvPr/>
            </p:nvSpPr>
            <p:spPr>
              <a:xfrm>
                <a:off x="1111917" y="1552021"/>
                <a:ext cx="8837099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i="1"/>
                            <m:t>2</m:t>
                          </m:r>
                          <m:r>
                            <a:rPr lang="en-US" i="1"/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−∞</m:t>
                          </m:r>
                        </m:sub>
                        <m:sup>
                          <m:r>
                            <a:rPr lang="en-US" i="1"/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i="1"/>
                        <m:t>𝑑𝑘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BB5EA-A8C4-7363-52F6-555D61E6E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917" y="1552021"/>
                <a:ext cx="8837099" cy="809581"/>
              </a:xfrm>
              <a:prstGeom prst="rect">
                <a:avLst/>
              </a:prstGeom>
              <a:blipFill>
                <a:blip r:embed="rId2"/>
                <a:stretch>
                  <a:fillRect t="-131250" b="-198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F4CDD9-3183-F228-FAA9-D6B6F1220108}"/>
                  </a:ext>
                </a:extLst>
              </p:cNvPr>
              <p:cNvSpPr txBox="1"/>
              <p:nvPr/>
            </p:nvSpPr>
            <p:spPr>
              <a:xfrm>
                <a:off x="1111917" y="3684567"/>
                <a:ext cx="3409016" cy="1397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F4CDD9-3183-F228-FAA9-D6B6F1220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917" y="3684567"/>
                <a:ext cx="3409016" cy="1397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A0283-EF68-49E4-8307-305C3FBB9654}"/>
                  </a:ext>
                </a:extLst>
              </p:cNvPr>
              <p:cNvSpPr txBox="1"/>
              <p:nvPr/>
            </p:nvSpPr>
            <p:spPr>
              <a:xfrm>
                <a:off x="5497666" y="4198842"/>
                <a:ext cx="1280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A0283-EF68-49E4-8307-305C3FBB9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666" y="4198842"/>
                <a:ext cx="1280711" cy="369332"/>
              </a:xfrm>
              <a:prstGeom prst="rect">
                <a:avLst/>
              </a:prstGeom>
              <a:blipFill>
                <a:blip r:embed="rId4"/>
                <a:stretch>
                  <a:fillRect t="-110000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93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BA4922-772B-4E32-A0AB-751BC5FD1768}"/>
              </a:ext>
            </a:extLst>
          </p:cNvPr>
          <p:cNvSpPr txBox="1"/>
          <p:nvPr/>
        </p:nvSpPr>
        <p:spPr>
          <a:xfrm>
            <a:off x="293914" y="266597"/>
            <a:ext cx="69500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FGH Code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EBBCC9-3B2B-615C-D6AB-A63DD5E33AB6}"/>
              </a:ext>
            </a:extLst>
          </p:cNvPr>
          <p:cNvCxnSpPr/>
          <p:nvPr/>
        </p:nvCxnSpPr>
        <p:spPr>
          <a:xfrm>
            <a:off x="380010" y="898872"/>
            <a:ext cx="6519554" cy="0"/>
          </a:xfrm>
          <a:prstGeom prst="line">
            <a:avLst/>
          </a:prstGeom>
          <a:ln w="38100">
            <a:solidFill>
              <a:srgbClr val="3983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EB4BEE-A8FC-6572-EAB7-8AB47A97EE39}"/>
              </a:ext>
            </a:extLst>
          </p:cNvPr>
          <p:cNvSpPr txBox="1"/>
          <p:nvPr/>
        </p:nvSpPr>
        <p:spPr>
          <a:xfrm>
            <a:off x="11048011" y="6277056"/>
            <a:ext cx="11519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983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Yale</a:t>
            </a:r>
            <a:endParaRPr lang="en-US" sz="3200" dirty="0">
              <a:solidFill>
                <a:srgbClr val="3983F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E207E8F-9136-CF8C-A013-85FD7361C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83" y="1077264"/>
            <a:ext cx="3276504" cy="32502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5566BC-988C-B73F-F3BA-297AC6EC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427" y="1077264"/>
            <a:ext cx="3276504" cy="3250292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0DF55FD-4BAA-4270-631C-2B3070A33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681378"/>
              </p:ext>
            </p:extLst>
          </p:nvPr>
        </p:nvGraphicFramePr>
        <p:xfrm>
          <a:off x="7132215" y="445610"/>
          <a:ext cx="3828804" cy="2286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6268">
                  <a:extLst>
                    <a:ext uri="{9D8B030D-6E8A-4147-A177-3AD203B41FA5}">
                      <a16:colId xmlns:a16="http://schemas.microsoft.com/office/drawing/2014/main" val="722556449"/>
                    </a:ext>
                  </a:extLst>
                </a:gridCol>
                <a:gridCol w="1276268">
                  <a:extLst>
                    <a:ext uri="{9D8B030D-6E8A-4147-A177-3AD203B41FA5}">
                      <a16:colId xmlns:a16="http://schemas.microsoft.com/office/drawing/2014/main" val="4179954918"/>
                    </a:ext>
                  </a:extLst>
                </a:gridCol>
                <a:gridCol w="1276268">
                  <a:extLst>
                    <a:ext uri="{9D8B030D-6E8A-4147-A177-3AD203B41FA5}">
                      <a16:colId xmlns:a16="http://schemas.microsoft.com/office/drawing/2014/main" val="1818243830"/>
                    </a:ext>
                  </a:extLst>
                </a:gridCol>
              </a:tblGrid>
              <a:tr h="72666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States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Morse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3-minima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1170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25.983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185182"/>
                  </a:ext>
                </a:extLst>
              </a:tr>
              <a:tr h="2930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4974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823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82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0.000078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9622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0.000029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08432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B41766-3CE5-94EE-C318-DD07EFAD6185}"/>
              </a:ext>
            </a:extLst>
          </p:cNvPr>
          <p:cNvCxnSpPr>
            <a:cxnSpLocks/>
          </p:cNvCxnSpPr>
          <p:nvPr/>
        </p:nvCxnSpPr>
        <p:spPr>
          <a:xfrm>
            <a:off x="8515275" y="900105"/>
            <a:ext cx="0" cy="1792358"/>
          </a:xfrm>
          <a:prstGeom prst="line">
            <a:avLst/>
          </a:prstGeom>
          <a:ln w="28575">
            <a:solidFill>
              <a:srgbClr val="3983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F6509E-AFF3-D2D0-8F67-6D424E3FA674}"/>
              </a:ext>
            </a:extLst>
          </p:cNvPr>
          <p:cNvCxnSpPr>
            <a:cxnSpLocks/>
          </p:cNvCxnSpPr>
          <p:nvPr/>
        </p:nvCxnSpPr>
        <p:spPr>
          <a:xfrm>
            <a:off x="7314437" y="1180873"/>
            <a:ext cx="3734718" cy="0"/>
          </a:xfrm>
          <a:prstGeom prst="line">
            <a:avLst/>
          </a:prstGeom>
          <a:ln w="28575">
            <a:solidFill>
              <a:srgbClr val="3983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2DDF1E9-C28B-5266-44AB-70128EE64608}"/>
              </a:ext>
            </a:extLst>
          </p:cNvPr>
          <p:cNvSpPr/>
          <p:nvPr/>
        </p:nvSpPr>
        <p:spPr>
          <a:xfrm>
            <a:off x="3536427" y="4022785"/>
            <a:ext cx="3743738" cy="495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3D5FF4-A5E3-CAA7-E445-189FFB294D6E}"/>
              </a:ext>
            </a:extLst>
          </p:cNvPr>
          <p:cNvSpPr/>
          <p:nvPr/>
        </p:nvSpPr>
        <p:spPr>
          <a:xfrm rot="5400000">
            <a:off x="2137323" y="2647405"/>
            <a:ext cx="3743738" cy="495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D0EE6F-F438-4F56-B01B-E0A4F8F05C85}"/>
              </a:ext>
            </a:extLst>
          </p:cNvPr>
          <p:cNvSpPr/>
          <p:nvPr/>
        </p:nvSpPr>
        <p:spPr>
          <a:xfrm>
            <a:off x="171857" y="4031189"/>
            <a:ext cx="3743738" cy="495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1062A0-FE51-A9BC-3887-BE620E566336}"/>
              </a:ext>
            </a:extLst>
          </p:cNvPr>
          <p:cNvSpPr/>
          <p:nvPr/>
        </p:nvSpPr>
        <p:spPr>
          <a:xfrm rot="5400000">
            <a:off x="-1601999" y="2370998"/>
            <a:ext cx="3743738" cy="495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FB39451-BAEA-EEA7-15C8-B3E518DBA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094596"/>
              </p:ext>
            </p:extLst>
          </p:nvPr>
        </p:nvGraphicFramePr>
        <p:xfrm>
          <a:off x="903114" y="4905491"/>
          <a:ext cx="7177931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7952">
                  <a:extLst>
                    <a:ext uri="{9D8B030D-6E8A-4147-A177-3AD203B41FA5}">
                      <a16:colId xmlns:a16="http://schemas.microsoft.com/office/drawing/2014/main" val="1936016212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512005042"/>
                    </a:ext>
                  </a:extLst>
                </a:gridCol>
                <a:gridCol w="1449690">
                  <a:extLst>
                    <a:ext uri="{9D8B030D-6E8A-4147-A177-3AD203B41FA5}">
                      <a16:colId xmlns:a16="http://schemas.microsoft.com/office/drawing/2014/main" val="3047984268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1827627825"/>
                    </a:ext>
                  </a:extLst>
                </a:gridCol>
                <a:gridCol w="1443210">
                  <a:extLst>
                    <a:ext uri="{9D8B030D-6E8A-4147-A177-3AD203B41FA5}">
                      <a16:colId xmlns:a16="http://schemas.microsoft.com/office/drawing/2014/main" val="3636750775"/>
                    </a:ext>
                  </a:extLst>
                </a:gridCol>
                <a:gridCol w="1200838">
                  <a:extLst>
                    <a:ext uri="{9D8B030D-6E8A-4147-A177-3AD203B41FA5}">
                      <a16:colId xmlns:a16="http://schemas.microsoft.com/office/drawing/2014/main" val="152962385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2101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5.43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69.16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7375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16166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103.45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950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7.48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4.813E+7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381.21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471.06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78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594.46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1.433E+11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1404.74687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16173.2889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92542"/>
                  </a:ext>
                </a:extLst>
              </a:tr>
            </a:tbl>
          </a:graphicData>
        </a:graphic>
      </p:graphicFrame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A6732F-9F89-5418-7DBE-8B2B57DC6CF7}"/>
              </a:ext>
            </a:extLst>
          </p:cNvPr>
          <p:cNvCxnSpPr>
            <a:cxnSpLocks/>
          </p:cNvCxnSpPr>
          <p:nvPr/>
        </p:nvCxnSpPr>
        <p:spPr>
          <a:xfrm>
            <a:off x="2070987" y="4875511"/>
            <a:ext cx="0" cy="1404488"/>
          </a:xfrm>
          <a:prstGeom prst="line">
            <a:avLst/>
          </a:prstGeom>
          <a:ln w="28575">
            <a:solidFill>
              <a:srgbClr val="3983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A2C4D0-E7E8-9444-719C-E8880064EBF7}"/>
              </a:ext>
            </a:extLst>
          </p:cNvPr>
          <p:cNvCxnSpPr>
            <a:cxnSpLocks/>
          </p:cNvCxnSpPr>
          <p:nvPr/>
        </p:nvCxnSpPr>
        <p:spPr>
          <a:xfrm>
            <a:off x="1432009" y="5156279"/>
            <a:ext cx="6510968" cy="0"/>
          </a:xfrm>
          <a:prstGeom prst="line">
            <a:avLst/>
          </a:prstGeom>
          <a:ln w="28575">
            <a:solidFill>
              <a:srgbClr val="3983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428223-CD11-C2FA-35B9-747B6F706A17}"/>
              </a:ext>
            </a:extLst>
          </p:cNvPr>
          <p:cNvCxnSpPr>
            <a:cxnSpLocks/>
          </p:cNvCxnSpPr>
          <p:nvPr/>
        </p:nvCxnSpPr>
        <p:spPr>
          <a:xfrm>
            <a:off x="4525913" y="4875511"/>
            <a:ext cx="0" cy="1404488"/>
          </a:xfrm>
          <a:prstGeom prst="line">
            <a:avLst/>
          </a:prstGeom>
          <a:ln w="28575">
            <a:solidFill>
              <a:srgbClr val="3983F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254533A-DB70-3F45-0776-50EAF180548E}"/>
              </a:ext>
            </a:extLst>
          </p:cNvPr>
          <p:cNvSpPr txBox="1"/>
          <p:nvPr/>
        </p:nvSpPr>
        <p:spPr>
          <a:xfrm>
            <a:off x="2323379" y="4527590"/>
            <a:ext cx="864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FCI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C39945-BF97-2046-CEF0-F58F5A03CE7C}"/>
              </a:ext>
            </a:extLst>
          </p:cNvPr>
          <p:cNvSpPr txBox="1"/>
          <p:nvPr/>
        </p:nvSpPr>
        <p:spPr>
          <a:xfrm>
            <a:off x="4675568" y="4527590"/>
            <a:ext cx="96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MCSCF*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060700-1E01-CCB0-67CE-C58BE373B343}"/>
              </a:ext>
            </a:extLst>
          </p:cNvPr>
          <p:cNvSpPr txBox="1"/>
          <p:nvPr/>
        </p:nvSpPr>
        <p:spPr>
          <a:xfrm>
            <a:off x="700140" y="4844441"/>
            <a:ext cx="21468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Dimensions</a:t>
            </a:r>
            <a:endParaRPr 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8B8B0B-2776-B982-DED5-DF1F6D40FDF5}"/>
              </a:ext>
            </a:extLst>
          </p:cNvPr>
          <p:cNvSpPr txBox="1"/>
          <p:nvPr/>
        </p:nvSpPr>
        <p:spPr>
          <a:xfrm>
            <a:off x="158386" y="5404653"/>
            <a:ext cx="856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grid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points</a:t>
            </a:r>
            <a:endParaRPr lang="en-US" sz="1600" dirty="0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0EC8745E-E93C-69BF-FFC0-F372C466BBE3}"/>
              </a:ext>
            </a:extLst>
          </p:cNvPr>
          <p:cNvSpPr/>
          <p:nvPr/>
        </p:nvSpPr>
        <p:spPr>
          <a:xfrm>
            <a:off x="1108850" y="5268906"/>
            <a:ext cx="276714" cy="856271"/>
          </a:xfrm>
          <a:prstGeom prst="leftBrace">
            <a:avLst/>
          </a:prstGeom>
          <a:ln w="28575">
            <a:solidFill>
              <a:srgbClr val="3983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AC8E71-1227-71C3-AE9B-85138D70A950}"/>
              </a:ext>
            </a:extLst>
          </p:cNvPr>
          <p:cNvSpPr txBox="1"/>
          <p:nvPr/>
        </p:nvSpPr>
        <p:spPr>
          <a:xfrm>
            <a:off x="7212029" y="2838891"/>
            <a:ext cx="46002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FCI/MCSCF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MCSCF low # of states good for some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MCSCF necessary for higher dimensionality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5CC182-9ABE-50D7-7A17-2BE30C5B4C43}"/>
              </a:ext>
            </a:extLst>
          </p:cNvPr>
          <p:cNvSpPr txBox="1"/>
          <p:nvPr/>
        </p:nvSpPr>
        <p:spPr>
          <a:xfrm>
            <a:off x="1171980" y="6326128"/>
            <a:ext cx="62080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*2d and 3d used 10 states and 4d used 3 states </a:t>
            </a:r>
            <a:endParaRPr lang="en-US" sz="1200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2DC7509-F5CD-0C82-ECDB-28ACB13E7230}"/>
              </a:ext>
            </a:extLst>
          </p:cNvPr>
          <p:cNvSpPr/>
          <p:nvPr/>
        </p:nvSpPr>
        <p:spPr>
          <a:xfrm>
            <a:off x="3238861" y="5404653"/>
            <a:ext cx="1227092" cy="782652"/>
          </a:xfrm>
          <a:prstGeom prst="roundRect">
            <a:avLst/>
          </a:prstGeom>
          <a:solidFill>
            <a:srgbClr val="3983F0">
              <a:alpha val="20000"/>
            </a:srgbClr>
          </a:solidFill>
          <a:ln>
            <a:solidFill>
              <a:srgbClr val="398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623B189-A517-41D9-8C27-F42BC4939D6D}"/>
              </a:ext>
            </a:extLst>
          </p:cNvPr>
          <p:cNvSpPr/>
          <p:nvPr/>
        </p:nvSpPr>
        <p:spPr>
          <a:xfrm>
            <a:off x="5477601" y="5905177"/>
            <a:ext cx="2603439" cy="328176"/>
          </a:xfrm>
          <a:prstGeom prst="roundRect">
            <a:avLst/>
          </a:prstGeom>
          <a:solidFill>
            <a:srgbClr val="3983F0">
              <a:alpha val="20000"/>
            </a:srgbClr>
          </a:solidFill>
          <a:ln>
            <a:solidFill>
              <a:srgbClr val="398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D360E9A-0D85-E85D-332F-84F3B7130680}"/>
              </a:ext>
            </a:extLst>
          </p:cNvPr>
          <p:cNvSpPr/>
          <p:nvPr/>
        </p:nvSpPr>
        <p:spPr>
          <a:xfrm>
            <a:off x="8546063" y="5604320"/>
            <a:ext cx="2603439" cy="328176"/>
          </a:xfrm>
          <a:prstGeom prst="roundRect">
            <a:avLst/>
          </a:prstGeom>
          <a:solidFill>
            <a:srgbClr val="3983F0">
              <a:alpha val="20000"/>
            </a:srgbClr>
          </a:solidFill>
          <a:ln>
            <a:solidFill>
              <a:srgbClr val="398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Extrapolated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55C37E-4DE3-9812-8BB4-24F07664204A}"/>
              </a:ext>
            </a:extLst>
          </p:cNvPr>
          <p:cNvSpPr txBox="1"/>
          <p:nvPr/>
        </p:nvSpPr>
        <p:spPr>
          <a:xfrm>
            <a:off x="8471872" y="4995377"/>
            <a:ext cx="2946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Plots: kcal/mol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Tables: cm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B384B7-16F4-2BEB-1AF7-7D69E8F0BAAC}"/>
              </a:ext>
            </a:extLst>
          </p:cNvPr>
          <p:cNvSpPr txBox="1"/>
          <p:nvPr/>
        </p:nvSpPr>
        <p:spPr>
          <a:xfrm rot="16200000">
            <a:off x="-720306" y="2353592"/>
            <a:ext cx="192182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Position (a</a:t>
            </a:r>
            <a:r>
              <a:rPr lang="en-US" sz="18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B458FA-60E5-3FD1-12CD-826A5CF57081}"/>
              </a:ext>
            </a:extLst>
          </p:cNvPr>
          <p:cNvSpPr txBox="1"/>
          <p:nvPr/>
        </p:nvSpPr>
        <p:spPr>
          <a:xfrm>
            <a:off x="1020756" y="4049366"/>
            <a:ext cx="192182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Position (a</a:t>
            </a:r>
            <a:r>
              <a:rPr lang="en-US" sz="18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34A067-49B9-0FA7-9F35-E8048E1E9E39}"/>
              </a:ext>
            </a:extLst>
          </p:cNvPr>
          <p:cNvSpPr txBox="1"/>
          <p:nvPr/>
        </p:nvSpPr>
        <p:spPr>
          <a:xfrm rot="16200000">
            <a:off x="2670012" y="2357553"/>
            <a:ext cx="192182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Position (a</a:t>
            </a:r>
            <a:r>
              <a:rPr lang="en-US" sz="18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4D51510-00DA-E1DA-29DE-AD8E9AFD6E4C}"/>
              </a:ext>
            </a:extLst>
          </p:cNvPr>
          <p:cNvSpPr txBox="1"/>
          <p:nvPr/>
        </p:nvSpPr>
        <p:spPr>
          <a:xfrm>
            <a:off x="4411074" y="4053327"/>
            <a:ext cx="192182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Position (a</a:t>
            </a:r>
            <a:r>
              <a:rPr lang="en-US" sz="18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9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BA4922-772B-4E32-A0AB-751BC5FD1768}"/>
              </a:ext>
            </a:extLst>
          </p:cNvPr>
          <p:cNvSpPr txBox="1"/>
          <p:nvPr/>
        </p:nvSpPr>
        <p:spPr>
          <a:xfrm>
            <a:off x="293914" y="266597"/>
            <a:ext cx="69500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FGH Code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EBBCC9-3B2B-615C-D6AB-A63DD5E33AB6}"/>
              </a:ext>
            </a:extLst>
          </p:cNvPr>
          <p:cNvCxnSpPr/>
          <p:nvPr/>
        </p:nvCxnSpPr>
        <p:spPr>
          <a:xfrm>
            <a:off x="380010" y="898872"/>
            <a:ext cx="6519554" cy="0"/>
          </a:xfrm>
          <a:prstGeom prst="line">
            <a:avLst/>
          </a:prstGeom>
          <a:ln w="38100">
            <a:solidFill>
              <a:srgbClr val="3983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EB4BEE-A8FC-6572-EAB7-8AB47A97EE39}"/>
              </a:ext>
            </a:extLst>
          </p:cNvPr>
          <p:cNvSpPr txBox="1"/>
          <p:nvPr/>
        </p:nvSpPr>
        <p:spPr>
          <a:xfrm>
            <a:off x="11048011" y="6277056"/>
            <a:ext cx="11519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983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Yale</a:t>
            </a:r>
            <a:endParaRPr lang="en-US" sz="3200" dirty="0">
              <a:solidFill>
                <a:srgbClr val="3983F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A7E107-5714-2102-6909-3271CF28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20" y="3287053"/>
            <a:ext cx="4100894" cy="2763170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24F2A45-21D6-DA11-EA22-2D122E03B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990618"/>
              </p:ext>
            </p:extLst>
          </p:nvPr>
        </p:nvGraphicFramePr>
        <p:xfrm>
          <a:off x="6096000" y="3686901"/>
          <a:ext cx="4533883" cy="1773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7952">
                  <a:extLst>
                    <a:ext uri="{9D8B030D-6E8A-4147-A177-3AD203B41FA5}">
                      <a16:colId xmlns:a16="http://schemas.microsoft.com/office/drawing/2014/main" val="847538332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3009130350"/>
                    </a:ext>
                  </a:extLst>
                </a:gridCol>
                <a:gridCol w="1449690">
                  <a:extLst>
                    <a:ext uri="{9D8B030D-6E8A-4147-A177-3AD203B41FA5}">
                      <a16:colId xmlns:a16="http://schemas.microsoft.com/office/drawing/2014/main" val="2656669176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235191722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of pts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MP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DW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5015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738.22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732.80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739.98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2963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1482.56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1466.58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1661.20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640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1500.00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1483.92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2089.49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024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1500.00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1483.92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2193.08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384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1500.00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1483.92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2229.59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919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﻿2048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1500.00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1483.92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2231.99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079690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169A5D-5811-B75F-35AC-F96D946CC77A}"/>
              </a:ext>
            </a:extLst>
          </p:cNvPr>
          <p:cNvCxnSpPr>
            <a:cxnSpLocks/>
          </p:cNvCxnSpPr>
          <p:nvPr/>
        </p:nvCxnSpPr>
        <p:spPr>
          <a:xfrm>
            <a:off x="7265619" y="3676650"/>
            <a:ext cx="0" cy="1968185"/>
          </a:xfrm>
          <a:prstGeom prst="line">
            <a:avLst/>
          </a:prstGeom>
          <a:ln w="28575">
            <a:solidFill>
              <a:srgbClr val="3983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DDEFCA-858D-83BC-7DDA-DCA22CD21853}"/>
              </a:ext>
            </a:extLst>
          </p:cNvPr>
          <p:cNvCxnSpPr>
            <a:cxnSpLocks/>
          </p:cNvCxnSpPr>
          <p:nvPr/>
        </p:nvCxnSpPr>
        <p:spPr>
          <a:xfrm>
            <a:off x="6626641" y="3957418"/>
            <a:ext cx="4003242" cy="0"/>
          </a:xfrm>
          <a:prstGeom prst="line">
            <a:avLst/>
          </a:prstGeom>
          <a:ln w="28575">
            <a:solidFill>
              <a:srgbClr val="3983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3F4768E-72BE-A8CE-E6C5-957BBE5832C6}"/>
              </a:ext>
            </a:extLst>
          </p:cNvPr>
          <p:cNvSpPr txBox="1"/>
          <p:nvPr/>
        </p:nvSpPr>
        <p:spPr>
          <a:xfrm>
            <a:off x="1123720" y="1607417"/>
            <a:ext cx="74474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Different potentials require different number of grid points to accurately get ZPE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Double well potential requires 2048 for sub-wavenumber accuracy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72208-2387-EC95-06C7-5B583A6D2CE3}"/>
              </a:ext>
            </a:extLst>
          </p:cNvPr>
          <p:cNvSpPr txBox="1"/>
          <p:nvPr/>
        </p:nvSpPr>
        <p:spPr>
          <a:xfrm>
            <a:off x="7340146" y="3272369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ZPE, 1D FCI, cm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6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BA4922-772B-4E32-A0AB-751BC5FD1768}"/>
              </a:ext>
            </a:extLst>
          </p:cNvPr>
          <p:cNvSpPr txBox="1"/>
          <p:nvPr/>
        </p:nvSpPr>
        <p:spPr>
          <a:xfrm>
            <a:off x="293914" y="266597"/>
            <a:ext cx="69500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Molecular Simulations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EBBCC9-3B2B-615C-D6AB-A63DD5E33AB6}"/>
              </a:ext>
            </a:extLst>
          </p:cNvPr>
          <p:cNvCxnSpPr/>
          <p:nvPr/>
        </p:nvCxnSpPr>
        <p:spPr>
          <a:xfrm>
            <a:off x="380010" y="898872"/>
            <a:ext cx="6519554" cy="0"/>
          </a:xfrm>
          <a:prstGeom prst="line">
            <a:avLst/>
          </a:prstGeom>
          <a:ln w="38100">
            <a:solidFill>
              <a:srgbClr val="99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2E08511-30C3-4672-DCFB-D57AF2FF1EC9}"/>
              </a:ext>
            </a:extLst>
          </p:cNvPr>
          <p:cNvSpPr txBox="1"/>
          <p:nvPr/>
        </p:nvSpPr>
        <p:spPr>
          <a:xfrm>
            <a:off x="11048011" y="6277056"/>
            <a:ext cx="11519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983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Yale</a:t>
            </a:r>
            <a:endParaRPr lang="en-US" sz="3200" dirty="0">
              <a:solidFill>
                <a:srgbClr val="3983F0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E9BBCE8-44D1-478D-AFC9-CCC210EA1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321644"/>
              </p:ext>
            </p:extLst>
          </p:nvPr>
        </p:nvGraphicFramePr>
        <p:xfrm>
          <a:off x="3168181" y="2356796"/>
          <a:ext cx="5400567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2454">
                  <a:extLst>
                    <a:ext uri="{9D8B030D-6E8A-4147-A177-3AD203B41FA5}">
                      <a16:colId xmlns:a16="http://schemas.microsoft.com/office/drawing/2014/main" val="847538332"/>
                    </a:ext>
                  </a:extLst>
                </a:gridCol>
                <a:gridCol w="1114833">
                  <a:extLst>
                    <a:ext uri="{9D8B030D-6E8A-4147-A177-3AD203B41FA5}">
                      <a16:colId xmlns:a16="http://schemas.microsoft.com/office/drawing/2014/main" val="3009130350"/>
                    </a:ext>
                  </a:extLst>
                </a:gridCol>
                <a:gridCol w="1428870">
                  <a:extLst>
                    <a:ext uri="{9D8B030D-6E8A-4147-A177-3AD203B41FA5}">
                      <a16:colId xmlns:a16="http://schemas.microsoft.com/office/drawing/2014/main" val="2656669176"/>
                    </a:ext>
                  </a:extLst>
                </a:gridCol>
                <a:gridCol w="1454410">
                  <a:extLst>
                    <a:ext uri="{9D8B030D-6E8A-4147-A177-3AD203B41FA5}">
                      <a16:colId xmlns:a16="http://schemas.microsoft.com/office/drawing/2014/main" val="67396608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Method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 Bend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 Stretch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CPU Time(s)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5015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grid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642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3122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2963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HF grid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910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3637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640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MP2 grid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666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3216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024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epc17-2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670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3110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919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﻿no-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662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3098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079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2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</TotalTime>
  <Words>292</Words>
  <Application>Microsoft Macintosh PowerPoint</Application>
  <PresentationFormat>Widescreen</PresentationFormat>
  <Paragraphs>142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max_secor max_secor</dc:creator>
  <cp:lastModifiedBy>max_secor max_secor</cp:lastModifiedBy>
  <cp:revision>4</cp:revision>
  <dcterms:created xsi:type="dcterms:W3CDTF">2023-07-28T15:51:51Z</dcterms:created>
  <dcterms:modified xsi:type="dcterms:W3CDTF">2023-07-31T08:01:25Z</dcterms:modified>
</cp:coreProperties>
</file>