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8" r:id="rId4"/>
    <p:sldId id="264" r:id="rId5"/>
    <p:sldId id="316" r:id="rId7"/>
    <p:sldId id="422" r:id="rId8"/>
    <p:sldId id="382" r:id="rId9"/>
    <p:sldId id="351" r:id="rId10"/>
    <p:sldId id="272" r:id="rId11"/>
    <p:sldId id="414" r:id="rId12"/>
    <p:sldId id="417" r:id="rId13"/>
    <p:sldId id="419" r:id="rId14"/>
    <p:sldId id="420" r:id="rId15"/>
    <p:sldId id="421" r:id="rId16"/>
    <p:sldId id="427" r:id="rId17"/>
    <p:sldId id="428" r:id="rId18"/>
    <p:sldId id="429" r:id="rId19"/>
    <p:sldId id="430" r:id="rId20"/>
    <p:sldId id="431" r:id="rId21"/>
    <p:sldId id="432" r:id="rId22"/>
    <p:sldId id="437" r:id="rId23"/>
  </p:sldIdLst>
  <p:sldSz cx="13004800" cy="97536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FFFF"/>
        </a:solidFill>
        <a:latin typeface="Arial" panose="020B0604020202020204" pitchFamily="34" charset="0"/>
        <a:ea typeface="ヒラギノ角ゴ ProN W3" charset="78"/>
        <a:cs typeface="+mn-cs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20" y="-1168"/>
      </p:cViewPr>
      <p:guideLst>
        <p:guide orient="horz" pos="3060"/>
        <p:guide pos="4096"/>
      </p:guideLst>
    </p:cSldViewPr>
  </p:slid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9750" y="130175"/>
            <a:ext cx="2927350" cy="962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130175"/>
            <a:ext cx="8612349" cy="962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2273300"/>
            <a:ext cx="5737606" cy="748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9494" y="2273300"/>
            <a:ext cx="5737606" cy="748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4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4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5" name="Title 1024"/>
          <p:cNvSpPr/>
          <p:nvPr>
            <p:ph type="title"/>
          </p:nvPr>
        </p:nvSpPr>
        <p:spPr>
          <a:xfrm>
            <a:off x="647700" y="130175"/>
            <a:ext cx="11709400" cy="2144713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108599" bIns="50800" anchor="ctr" anchorCtr="0"/>
          <a:p>
            <a:pPr lvl="0"/>
            <a:r>
              <a:t>Click to edit Master title style</a:t>
            </a:r>
          </a:p>
        </p:txBody>
      </p:sp>
      <p:sp>
        <p:nvSpPr>
          <p:cNvPr id="1026" name="Text Placeholder 1025"/>
          <p:cNvSpPr/>
          <p:nvPr>
            <p:ph type="body" idx="1"/>
          </p:nvPr>
        </p:nvSpPr>
        <p:spPr>
          <a:xfrm>
            <a:off x="647700" y="2273300"/>
            <a:ext cx="11709400" cy="74803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108599" bIns="50800" anchor="t" anchorCtr="0"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7" name="Slide Number Placeholder 1026"/>
          <p:cNvSpPr txBox="1"/>
          <p:nvPr>
            <p:ph type="sldNum" sz="quarter" idx="4"/>
          </p:nvPr>
        </p:nvSpPr>
        <p:spPr>
          <a:xfrm>
            <a:off x="10666413" y="9148763"/>
            <a:ext cx="339725" cy="3175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0" indent="0" algn="ctr">
              <a:defRPr sz="1400">
                <a:solidFill>
                  <a:schemeClr val="tx1"/>
                </a:solidFill>
                <a:latin typeface="Lucida Grande" charset="0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635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800" b="0" i="0" u="none" kern="1200" baseline="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</p:titleStyle>
    <p:bodyStyle>
      <a:lvl1pPr marL="382905" lvl="0" indent="-342900" algn="l" defTabSz="914400" rtl="0" eaLnBrk="1" fontAlgn="base" latinLnBrk="0" hangingPunct="1">
        <a:lnSpc>
          <a:spcPct val="100000"/>
        </a:lnSpc>
        <a:spcBef>
          <a:spcPts val="11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1pPr>
      <a:lvl2pPr marL="732155" lvl="1" indent="-285750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36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2pPr>
      <a:lvl3pPr marL="1132205" lvl="2" indent="-228600" algn="l" defTabSz="9144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3pPr>
      <a:lvl4pPr marL="1589405" lvl="3" indent="-228600" algn="l" defTabSz="914400" rtl="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4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4pPr>
      <a:lvl5pPr marL="2046605" lvl="4" indent="-228600" algn="l" defTabSz="914400" rtl="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2400" b="0" i="0" u="none" kern="1200" baseline="0">
          <a:solidFill>
            <a:schemeClr val="tx1"/>
          </a:solidFill>
          <a:latin typeface="Lucida Grande" charset="0"/>
          <a:ea typeface="ヒラギノ角ゴ ProN W3" charset="78"/>
          <a:cs typeface="+mn-cs"/>
          <a:sym typeface="Lucida Grande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FFFF"/>
          </a:solidFill>
          <a:latin typeface="Arial" panose="020B0604020202020204" pitchFamily="34" charset="0"/>
          <a:ea typeface="ヒラギノ角ゴ ProN W3" charset="78"/>
          <a:cs typeface="+mn-cs"/>
          <a:sym typeface="Arial" panose="020B0604020202020204" pitchFamily="3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4096"/>
          <p:cNvSpPr/>
          <p:nvPr>
            <p:ph type="title"/>
          </p:nvPr>
        </p:nvSpPr>
        <p:spPr>
          <a:xfrm>
            <a:off x="977900" y="3028950"/>
            <a:ext cx="11049000" cy="2090738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effectLst>
                  <a:outerShdw blurRad="38100" dist="38100" dir="2700000">
                    <a:srgbClr val="000000"/>
                  </a:outerShdw>
                </a:effectLst>
                <a:latin typeface="Bell MT" panose="02020503060305020303" charset="0"/>
                <a:cs typeface="Bell MT" panose="02020503060305020303" charset="0"/>
                <a:sym typeface="+mn-ea"/>
              </a:rPr>
              <a:t>TRAFFIC LIGHT SYSTEM</a:t>
            </a:r>
            <a:endParaRPr b="1">
              <a:effectLst>
                <a:outerShdw blurRad="38100" dist="38100" dir="2700000">
                  <a:srgbClr val="000000"/>
                </a:outerShdw>
              </a:effectLst>
              <a:ea typeface="ヒラギノ角ゴ ProN W6" charset="78"/>
            </a:endParaRPr>
          </a:p>
        </p:txBody>
      </p:sp>
      <p:sp>
        <p:nvSpPr>
          <p:cNvPr id="4098" name="Text Placeholder 4097"/>
          <p:cNvSpPr/>
          <p:nvPr>
            <p:ph type="body" idx="1"/>
          </p:nvPr>
        </p:nvSpPr>
        <p:spPr>
          <a:xfrm>
            <a:off x="1957070" y="4427220"/>
            <a:ext cx="9105900" cy="2489200"/>
          </a:xfrm>
        </p:spPr>
        <p:txBody>
          <a:bodyPr lIns="50800" tIns="50800" rIns="166398" bIns="50800" anchor="t" anchorCtr="0"/>
          <a:p>
            <a:pPr marL="57150" indent="0" algn="ctr">
              <a:buNone/>
            </a:pPr>
            <a:r>
              <a:rPr sz="3400"/>
              <a:t>Working with the Arduino microcontroller</a:t>
            </a:r>
            <a:endParaRPr sz="3400">
              <a:ea typeface="ヒラギノ角ゴ ProN W3" charset="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091690" y="3301365"/>
            <a:ext cx="8794750" cy="41275"/>
          </a:xfrm>
          <a:prstGeom prst="line">
            <a:avLst/>
          </a:prstGeom>
          <a:ln w="28575" cmpd="thickThin">
            <a:solidFill>
              <a:schemeClr val="tx1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091690" y="5281295"/>
            <a:ext cx="8794750" cy="41275"/>
          </a:xfrm>
          <a:prstGeom prst="line">
            <a:avLst/>
          </a:prstGeom>
          <a:ln w="28575" cmpd="thickThin">
            <a:solidFill>
              <a:schemeClr val="tx1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084320" y="6518910"/>
            <a:ext cx="49834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>
                <a:latin typeface="Calibri" panose="020F0502020204030204" charset="0"/>
                <a:cs typeface="Calibri" panose="020F0502020204030204" charset="0"/>
              </a:rPr>
              <a:t>Submitted By</a:t>
            </a:r>
            <a:endParaRPr lang="de-DE" altLang="en-US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de-DE" altLang="en-US" b="1">
                <a:latin typeface="Calibri" panose="020F0502020204030204" charset="0"/>
                <a:cs typeface="Calibri" panose="020F0502020204030204" charset="0"/>
              </a:rPr>
              <a:t>Taimour Ali </a:t>
            </a:r>
            <a:endParaRPr lang="de-DE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 algn="ctr">
              <a:buNone/>
            </a:pPr>
            <a:r>
              <a:rPr lang="de-DE">
                <a:cs typeface="+mj-lt"/>
              </a:rPr>
              <a:t>FUNCTION FOR BUTTON PRESSED 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7545" y="2012950"/>
            <a:ext cx="1167574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void loop() //Function for button pressed 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bstat();</a:t>
            </a:r>
            <a:endParaRPr lang="en-US" sz="2800"/>
          </a:p>
          <a:p>
            <a:r>
              <a:rPr lang="en-US" sz="2800"/>
              <a:t>  syn();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  <a:p>
            <a:r>
              <a:rPr lang="en-US" sz="2800"/>
              <a:t>void bstat() //If the button is not pressed 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bstate=digitalRead(button);</a:t>
            </a:r>
            <a:endParaRPr lang="en-US" sz="2800"/>
          </a:p>
          <a:p>
            <a:r>
              <a:rPr lang="en-US" sz="2800"/>
              <a:t>  if(bstate==1) // If the button is pressed </a:t>
            </a:r>
            <a:endParaRPr lang="en-US" sz="2800"/>
          </a:p>
          <a:p>
            <a:r>
              <a:rPr lang="en-US" sz="2800"/>
              <a:t>  {</a:t>
            </a:r>
            <a:endParaRPr lang="en-US" sz="2800"/>
          </a:p>
          <a:p>
            <a:r>
              <a:rPr lang="en-US" sz="2800"/>
              <a:t>    psyn(); //For synchoronization we make this function </a:t>
            </a:r>
            <a:endParaRPr lang="en-US" sz="2800"/>
          </a:p>
          <a:p>
            <a:r>
              <a:rPr lang="en-US" sz="2800"/>
              <a:t>  }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ea typeface="ヒラギノ角ゴ ProN W3" charset="78"/>
                <a:cs typeface="+mj-lt"/>
              </a:rPr>
              <a:t>FUNCTION FOR SYNCHORONIZATION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7545" y="2012950"/>
            <a:ext cx="1167574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void psyn() //If the button is pressed whatever the state of the traffic light will be, it will go directly to yellow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YellowEventState();//Jump to yellow </a:t>
            </a:r>
            <a:endParaRPr lang="en-US" sz="2800"/>
          </a:p>
          <a:p>
            <a:r>
              <a:rPr lang="en-US" sz="2800"/>
              <a:t>  delay(t2); </a:t>
            </a:r>
            <a:endParaRPr lang="en-US" sz="2800"/>
          </a:p>
          <a:p>
            <a:r>
              <a:rPr lang="en-US" sz="2800"/>
              <a:t>  RedEventState();//Jump to red </a:t>
            </a:r>
            <a:endParaRPr lang="en-US" sz="2800"/>
          </a:p>
          <a:p>
            <a:r>
              <a:rPr lang="en-US" sz="2800"/>
              <a:t>  digitalWrite(prled,0);// Red will be 0 </a:t>
            </a:r>
            <a:endParaRPr lang="en-US" sz="2800"/>
          </a:p>
          <a:p>
            <a:r>
              <a:rPr lang="en-US" sz="2800"/>
              <a:t>  digitalWrite(pgled,1);//Green will be 1 </a:t>
            </a:r>
            <a:endParaRPr lang="en-US" sz="2800"/>
          </a:p>
          <a:p>
            <a:r>
              <a:rPr lang="en-US" sz="2800"/>
              <a:t>  delay(t1);</a:t>
            </a:r>
            <a:endParaRPr lang="en-US" sz="2800"/>
          </a:p>
          <a:p>
            <a:r>
              <a:rPr lang="en-US" sz="2800"/>
              <a:t>  digitalWrite(prled,1);</a:t>
            </a:r>
            <a:endParaRPr lang="en-US" sz="2800"/>
          </a:p>
          <a:p>
            <a:r>
              <a:rPr lang="en-US" sz="2800"/>
              <a:t>  digitalWrite(pgled,0);</a:t>
            </a:r>
            <a:endParaRPr lang="en-US" sz="2800"/>
          </a:p>
          <a:p>
            <a:r>
              <a:rPr lang="en-US" sz="2800"/>
              <a:t>  YellowEventState();</a:t>
            </a:r>
            <a:endParaRPr lang="en-US" sz="2800"/>
          </a:p>
          <a:p>
            <a:r>
              <a:rPr lang="en-US" sz="2800"/>
              <a:t>  delay(t2);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330518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ea typeface="ヒラギノ角ゴ ProN W3" charset="78"/>
                <a:cs typeface="+mj-lt"/>
                <a:sym typeface="+mn-ea"/>
              </a:rPr>
              <a:t>FUNCTION FOR SYNCHORONIZATION</a:t>
            </a:r>
            <a:br>
              <a:rPr lang="de-DE">
                <a:ea typeface="ヒラギノ角ゴ ProN W3" charset="78"/>
                <a:cs typeface="+mj-lt"/>
              </a:rPr>
            </a:b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6595" y="1456055"/>
            <a:ext cx="11036300" cy="8278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void syn()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GreenEventState();//Jump to green</a:t>
            </a:r>
            <a:endParaRPr lang="en-US" sz="2800"/>
          </a:p>
          <a:p>
            <a:r>
              <a:rPr lang="en-US" sz="2800"/>
              <a:t>  Serial.write(3);//3=red</a:t>
            </a:r>
            <a:endParaRPr lang="en-US" sz="2800"/>
          </a:p>
          <a:p>
            <a:r>
              <a:rPr lang="en-US" sz="2800"/>
              <a:t>  delay(t1);</a:t>
            </a:r>
            <a:endParaRPr lang="en-US" sz="2800"/>
          </a:p>
          <a:p>
            <a:r>
              <a:rPr lang="en-US" sz="2800"/>
              <a:t>  bstat();</a:t>
            </a:r>
            <a:endParaRPr lang="en-US" sz="2800"/>
          </a:p>
          <a:p>
            <a:r>
              <a:rPr lang="en-US" sz="2800"/>
              <a:t>  YellowEventState();//Jump to yellow </a:t>
            </a:r>
            <a:endParaRPr lang="en-US" sz="2800"/>
          </a:p>
          <a:p>
            <a:r>
              <a:rPr lang="en-US" sz="2800"/>
              <a:t>  Serial.write(2);//2=yellow</a:t>
            </a:r>
            <a:endParaRPr lang="en-US" sz="2800"/>
          </a:p>
          <a:p>
            <a:r>
              <a:rPr lang="en-US" sz="2800"/>
              <a:t>  delay(t2);</a:t>
            </a:r>
            <a:endParaRPr lang="en-US" sz="2800"/>
          </a:p>
          <a:p>
            <a:r>
              <a:rPr lang="en-US" sz="2800"/>
              <a:t>  bstat();</a:t>
            </a:r>
            <a:endParaRPr lang="en-US" sz="2800"/>
          </a:p>
          <a:p>
            <a:r>
              <a:rPr lang="en-US" sz="2800"/>
              <a:t>  RedEventState();//Jump to red</a:t>
            </a:r>
            <a:endParaRPr lang="en-US" sz="2800"/>
          </a:p>
          <a:p>
            <a:r>
              <a:rPr lang="en-US" sz="2800"/>
              <a:t>  Serial.write(1);</a:t>
            </a:r>
            <a:endParaRPr lang="en-US" sz="2800"/>
          </a:p>
          <a:p>
            <a:r>
              <a:rPr lang="en-US" sz="2800"/>
              <a:t>  delay(t1);</a:t>
            </a:r>
            <a:endParaRPr lang="en-US" sz="2800"/>
          </a:p>
          <a:p>
            <a:r>
              <a:rPr lang="en-US" sz="2800"/>
              <a:t>  bstat();</a:t>
            </a:r>
            <a:endParaRPr lang="en-US" sz="2800"/>
          </a:p>
          <a:p>
            <a:r>
              <a:rPr lang="en-US" sz="2800"/>
              <a:t>  YellowEventState();//Jump to yellow </a:t>
            </a:r>
            <a:endParaRPr lang="en-US" sz="2800"/>
          </a:p>
          <a:p>
            <a:r>
              <a:rPr lang="en-US" sz="2800"/>
              <a:t>  Serial.write(2);</a:t>
            </a:r>
            <a:endParaRPr lang="en-US" sz="2800"/>
          </a:p>
          <a:p>
            <a:r>
              <a:rPr lang="en-US" sz="2800"/>
              <a:t>  delay(t2);</a:t>
            </a:r>
            <a:endParaRPr lang="en-US" sz="2800"/>
          </a:p>
          <a:p>
            <a:r>
              <a:rPr lang="en-US" sz="2800"/>
              <a:t>  bstat();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cs typeface="+mj-lt"/>
              </a:rPr>
              <a:t>DECLARATION OF EVENTS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1355" y="1456690"/>
            <a:ext cx="1167574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void RedEventState()</a:t>
            </a:r>
            <a:r>
              <a:rPr lang="de-DE" altLang="en-US" sz="2800">
                <a:latin typeface="Calibri" panose="020F0502020204030204" charset="0"/>
              </a:rPr>
              <a:t> </a:t>
            </a:r>
            <a:r>
              <a:rPr lang="en-US" sz="2800"/>
              <a:t>//Function for RedEventState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digitalWrite(rled,1);</a:t>
            </a:r>
            <a:r>
              <a:rPr lang="de-DE" altLang="en-US" sz="2800">
                <a:latin typeface="Calibri" panose="020F0502020204030204" charset="0"/>
              </a:rPr>
              <a:t> </a:t>
            </a:r>
            <a:r>
              <a:rPr lang="en-US" sz="2800"/>
              <a:t>//Red will turn on</a:t>
            </a:r>
            <a:endParaRPr lang="en-US" sz="2800"/>
          </a:p>
          <a:p>
            <a:r>
              <a:rPr lang="en-US" sz="2800"/>
              <a:t>  digitalWrite(yled,0);</a:t>
            </a:r>
            <a:endParaRPr lang="en-US" sz="2800"/>
          </a:p>
          <a:p>
            <a:r>
              <a:rPr lang="en-US" sz="2800"/>
              <a:t>  digitalWrite(gled,0);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  <a:p>
            <a:r>
              <a:rPr lang="en-US" sz="2800"/>
              <a:t>void YellowEventState()</a:t>
            </a:r>
            <a:r>
              <a:rPr lang="de-DE" altLang="en-US" sz="2800">
                <a:latin typeface="Calibri" panose="020F0502020204030204" charset="0"/>
              </a:rPr>
              <a:t> </a:t>
            </a:r>
            <a:r>
              <a:rPr lang="en-US" sz="2800"/>
              <a:t>//Function for YellowEventState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digitalWrite(rled,0);</a:t>
            </a:r>
            <a:endParaRPr lang="en-US" sz="2800"/>
          </a:p>
          <a:p>
            <a:r>
              <a:rPr lang="en-US" sz="2800"/>
              <a:t>  digitalWrite(yled,1);</a:t>
            </a:r>
            <a:r>
              <a:rPr lang="de-DE" altLang="en-US" sz="2800">
                <a:latin typeface="Calibri" panose="020F0502020204030204" charset="0"/>
              </a:rPr>
              <a:t> </a:t>
            </a:r>
            <a:r>
              <a:rPr lang="en-US" sz="2800"/>
              <a:t>//Yellow will turn on </a:t>
            </a:r>
            <a:endParaRPr lang="en-US" sz="2800"/>
          </a:p>
          <a:p>
            <a:r>
              <a:rPr lang="en-US" sz="2800"/>
              <a:t>  digitalWrite(gled,0);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  <a:p>
            <a:r>
              <a:rPr lang="en-US" sz="2800"/>
              <a:t>void GreenEventState()</a:t>
            </a:r>
            <a:r>
              <a:rPr lang="de-DE" altLang="en-US" sz="2800">
                <a:latin typeface="Calibri" panose="020F0502020204030204" charset="0"/>
              </a:rPr>
              <a:t> </a:t>
            </a:r>
            <a:r>
              <a:rPr lang="en-US" sz="2800"/>
              <a:t>//Function for GreenEventState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digitalWrite(rled,0);</a:t>
            </a:r>
            <a:endParaRPr lang="en-US" sz="2800"/>
          </a:p>
          <a:p>
            <a:r>
              <a:rPr lang="en-US" sz="2800"/>
              <a:t>  digitalWrite(yled,0);</a:t>
            </a:r>
            <a:endParaRPr lang="en-US" sz="2800"/>
          </a:p>
          <a:p>
            <a:r>
              <a:rPr lang="en-US" sz="2800"/>
              <a:t>  digitalWrite(gled,1);</a:t>
            </a:r>
            <a:r>
              <a:rPr lang="de-DE" altLang="en-US" sz="2800">
                <a:latin typeface="Calibri" panose="020F0502020204030204" charset="0"/>
              </a:rPr>
              <a:t> </a:t>
            </a:r>
            <a:r>
              <a:rPr lang="en-US" sz="2800"/>
              <a:t>//Green will turn on 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>
                <a:sym typeface="+mn-ea"/>
              </a:rPr>
              <a:t>DECLARING </a:t>
            </a:r>
            <a:r>
              <a:rPr>
                <a:cs typeface="+mj-lt"/>
                <a:sym typeface="+mn-ea"/>
              </a:rPr>
              <a:t>VARIABLE</a:t>
            </a:r>
            <a:r>
              <a:rPr lang="de-DE">
                <a:cs typeface="+mj-lt"/>
                <a:sym typeface="+mn-ea"/>
              </a:rPr>
              <a:t>S FOR SLAVE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6595" y="1680845"/>
            <a:ext cx="116757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cs typeface="Arial" panose="020B0604020202020204" pitchFamily="34" charset="0"/>
              </a:rPr>
              <a:t>//SLAVE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rled 2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yled 3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gled 4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button 7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prled 5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pgled 6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int incomingByte=0;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int bstate=0;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int t1=</a:t>
            </a:r>
            <a:r>
              <a:rPr lang="de-DE" altLang="en-US" sz="2800">
                <a:cs typeface="Arial" panose="020B0604020202020204" pitchFamily="34" charset="0"/>
              </a:rPr>
              <a:t>5</a:t>
            </a:r>
            <a:r>
              <a:rPr lang="en-US" sz="2800">
                <a:cs typeface="Arial" panose="020B0604020202020204" pitchFamily="34" charset="0"/>
              </a:rPr>
              <a:t>000,t2=</a:t>
            </a:r>
            <a:r>
              <a:rPr lang="de-DE" altLang="en-US" sz="2800">
                <a:cs typeface="Arial" panose="020B0604020202020204" pitchFamily="34" charset="0"/>
              </a:rPr>
              <a:t>2</a:t>
            </a:r>
            <a:r>
              <a:rPr lang="en-US" sz="2800">
                <a:cs typeface="Arial" panose="020B0604020202020204" pitchFamily="34" charset="0"/>
              </a:rPr>
              <a:t>500; //T1=Green,Red, and T2=Yellow</a:t>
            </a:r>
            <a:endParaRPr lang="en-US" sz="280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cs typeface="+mj-lt"/>
                <a:sym typeface="+mn-ea"/>
              </a:rPr>
              <a:t>SETTING PINS TO OUTPUT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6595" y="1680845"/>
            <a:ext cx="116757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void setup()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Serial.begin(9600);//Call serial communication </a:t>
            </a:r>
            <a:endParaRPr lang="en-US" sz="2800"/>
          </a:p>
          <a:p>
            <a:r>
              <a:rPr lang="en-US" sz="2800"/>
              <a:t>  pinMode(rled, OUTPUT);</a:t>
            </a:r>
            <a:endParaRPr lang="en-US" sz="2800"/>
          </a:p>
          <a:p>
            <a:r>
              <a:rPr lang="en-US" sz="2800"/>
              <a:t>  pinMode(yled, OUTPUT);</a:t>
            </a:r>
            <a:endParaRPr lang="en-US" sz="2800"/>
          </a:p>
          <a:p>
            <a:r>
              <a:rPr lang="en-US" sz="2800"/>
              <a:t>  pinMode(gled, OUTPUT);</a:t>
            </a:r>
            <a:endParaRPr lang="en-US" sz="2800"/>
          </a:p>
          <a:p>
            <a:r>
              <a:rPr lang="en-US" sz="2800"/>
              <a:t>  pinMode(prled, OUTPUT);  </a:t>
            </a:r>
            <a:endParaRPr lang="en-US" sz="2800"/>
          </a:p>
          <a:p>
            <a:r>
              <a:rPr lang="en-US" sz="2800"/>
              <a:t>  pinMode(pgled, OUTPUT);</a:t>
            </a:r>
            <a:endParaRPr lang="en-US" sz="2800"/>
          </a:p>
          <a:p>
            <a:r>
              <a:rPr lang="en-US" sz="2800"/>
              <a:t>  pinMode(button, INPUT);</a:t>
            </a:r>
            <a:endParaRPr lang="en-US" sz="2800"/>
          </a:p>
          <a:p>
            <a:r>
              <a:rPr lang="en-US" sz="2800"/>
              <a:t>  digitalWrite(prled,1);</a:t>
            </a:r>
            <a:endParaRPr lang="en-US" sz="2800"/>
          </a:p>
          <a:p>
            <a:r>
              <a:rPr lang="en-US" sz="2800"/>
              <a:t>  digitalWrite(pgled,0);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cs typeface="+mj-lt"/>
                <a:sym typeface="+mn-ea"/>
              </a:rPr>
              <a:t>FUNCTION FOR CHECKING THE STATE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1355" y="1570990"/>
            <a:ext cx="11430635" cy="8093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void loop()</a:t>
            </a:r>
            <a:endParaRPr lang="en-US" sz="2000"/>
          </a:p>
          <a:p>
            <a:r>
              <a:rPr lang="en-US" sz="2000"/>
              <a:t>{</a:t>
            </a:r>
            <a:endParaRPr lang="en-US" sz="2000"/>
          </a:p>
          <a:p>
            <a:r>
              <a:rPr lang="en-US" sz="2000"/>
              <a:t>  checkstate();//Function for checking the state --- Line 67 to 73, I made a separation function to check the state </a:t>
            </a:r>
            <a:endParaRPr lang="en-US" sz="2000"/>
          </a:p>
          <a:p>
            <a:r>
              <a:rPr lang="en-US" sz="2000"/>
              <a:t>  bstat();</a:t>
            </a:r>
            <a:endParaRPr lang="en-US" sz="2000"/>
          </a:p>
          <a:p>
            <a:r>
              <a:rPr lang="en-US" sz="2000"/>
              <a:t>  if(incomingByte==1) //If incomingByte is 1, we will call green </a:t>
            </a:r>
            <a:endParaRPr lang="en-US" sz="2000"/>
          </a:p>
          <a:p>
            <a:r>
              <a:rPr lang="en-US" sz="2000"/>
              <a:t>  {</a:t>
            </a:r>
            <a:endParaRPr lang="en-US" sz="2000"/>
          </a:p>
          <a:p>
            <a:r>
              <a:rPr lang="en-US" sz="2000"/>
              <a:t>    GreenEventState();</a:t>
            </a:r>
            <a:endParaRPr lang="en-US" sz="2000"/>
          </a:p>
          <a:p>
            <a:r>
              <a:rPr lang="en-US" sz="2000"/>
              <a:t>  }</a:t>
            </a:r>
            <a:endParaRPr lang="en-US" sz="2000"/>
          </a:p>
          <a:p>
            <a:r>
              <a:rPr lang="en-US" sz="2000"/>
              <a:t>  else if(incomingByte==2)//If incomingByte is 1, we will call yellow</a:t>
            </a:r>
            <a:endParaRPr lang="en-US" sz="2000"/>
          </a:p>
          <a:p>
            <a:r>
              <a:rPr lang="en-US" sz="2000"/>
              <a:t>  {</a:t>
            </a:r>
            <a:endParaRPr lang="en-US" sz="2000"/>
          </a:p>
          <a:p>
            <a:r>
              <a:rPr lang="en-US" sz="2000"/>
              <a:t>    YellowEventState();</a:t>
            </a:r>
            <a:endParaRPr lang="en-US" sz="2000"/>
          </a:p>
          <a:p>
            <a:r>
              <a:rPr lang="en-US" sz="2000"/>
              <a:t>  }</a:t>
            </a:r>
            <a:endParaRPr lang="en-US" sz="2000"/>
          </a:p>
          <a:p>
            <a:r>
              <a:rPr lang="en-US" sz="2000"/>
              <a:t>  else if(incomingByte==3)//If incomingByte is 1, we will call red</a:t>
            </a:r>
            <a:endParaRPr lang="en-US" sz="2000"/>
          </a:p>
          <a:p>
            <a:r>
              <a:rPr lang="en-US" sz="2000"/>
              <a:t>  {</a:t>
            </a:r>
            <a:endParaRPr lang="en-US" sz="2000"/>
          </a:p>
          <a:p>
            <a:r>
              <a:rPr lang="en-US" sz="2000"/>
              <a:t>    RedEventState();</a:t>
            </a:r>
            <a:endParaRPr lang="en-US" sz="2000"/>
          </a:p>
          <a:p>
            <a:r>
              <a:rPr lang="en-US" sz="2000"/>
              <a:t>  }</a:t>
            </a:r>
            <a:endParaRPr lang="en-US" sz="2000"/>
          </a:p>
          <a:p>
            <a:r>
              <a:rPr lang="en-US" sz="2000"/>
              <a:t>  else //Otherwise all states will be zero </a:t>
            </a:r>
            <a:endParaRPr lang="en-US" sz="2000"/>
          </a:p>
          <a:p>
            <a:r>
              <a:rPr lang="en-US" sz="2000"/>
              <a:t>  {</a:t>
            </a:r>
            <a:endParaRPr lang="en-US" sz="2000"/>
          </a:p>
          <a:p>
            <a:r>
              <a:rPr lang="en-US" sz="2000"/>
              <a:t>    digitalWrite(rled,0);</a:t>
            </a:r>
            <a:endParaRPr lang="en-US" sz="2000"/>
          </a:p>
          <a:p>
            <a:r>
              <a:rPr lang="en-US" sz="2000"/>
              <a:t>    digitalWrite(yled,0);</a:t>
            </a:r>
            <a:endParaRPr lang="en-US" sz="2000"/>
          </a:p>
          <a:p>
            <a:r>
              <a:rPr lang="en-US" sz="2000"/>
              <a:t>    digitalWrite(gled,0);</a:t>
            </a:r>
            <a:endParaRPr lang="en-US" sz="2000"/>
          </a:p>
          <a:p>
            <a:r>
              <a:rPr lang="en-US" sz="2000"/>
              <a:t>   }</a:t>
            </a:r>
            <a:endParaRPr lang="en-US" sz="2000"/>
          </a:p>
          <a:p>
            <a:r>
              <a:rPr lang="en-US" sz="2000"/>
              <a:t>  bstat();</a:t>
            </a:r>
            <a:endParaRPr lang="en-US" sz="2000"/>
          </a:p>
          <a:p>
            <a:r>
              <a:rPr lang="en-US" sz="2000"/>
              <a:t>  </a:t>
            </a:r>
            <a:endParaRPr lang="en-US" sz="2000"/>
          </a:p>
          <a:p>
            <a:r>
              <a:rPr lang="en-US" sz="2000"/>
              <a:t>}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cs typeface="+mj-lt"/>
                <a:sym typeface="+mn-ea"/>
              </a:rPr>
              <a:t>FUNCTION FOR BUTTON STATE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1355" y="1570990"/>
            <a:ext cx="11675745" cy="7416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void bstat()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bstate=digitalRead(button);</a:t>
            </a:r>
            <a:endParaRPr lang="en-US" sz="2800"/>
          </a:p>
          <a:p>
            <a:r>
              <a:rPr lang="en-US" sz="2800"/>
              <a:t>  if(bstate==1)//If the button is pressed </a:t>
            </a:r>
            <a:endParaRPr lang="en-US" sz="2800"/>
          </a:p>
          <a:p>
            <a:r>
              <a:rPr lang="en-US" sz="2800"/>
              <a:t>  {</a:t>
            </a:r>
            <a:endParaRPr lang="en-US" sz="2800"/>
          </a:p>
          <a:p>
            <a:r>
              <a:rPr lang="en-US" sz="2800"/>
              <a:t>    YellowEventState();//Jump to Yellow State </a:t>
            </a:r>
            <a:endParaRPr lang="en-US" sz="2800"/>
          </a:p>
          <a:p>
            <a:r>
              <a:rPr lang="en-US" sz="2800"/>
              <a:t>    delay(t2);</a:t>
            </a:r>
            <a:endParaRPr lang="en-US" sz="2800"/>
          </a:p>
          <a:p>
            <a:r>
              <a:rPr lang="en-US" sz="2800"/>
              <a:t>    RedEventState();//Jump to Red State </a:t>
            </a:r>
            <a:endParaRPr lang="en-US" sz="2800"/>
          </a:p>
          <a:p>
            <a:r>
              <a:rPr lang="en-US" sz="2800"/>
              <a:t>    digitalWrite(prled,0);</a:t>
            </a:r>
            <a:endParaRPr lang="en-US" sz="2800"/>
          </a:p>
          <a:p>
            <a:r>
              <a:rPr lang="en-US" sz="2800"/>
              <a:t>    digitalWrite(pgled,1);</a:t>
            </a:r>
            <a:endParaRPr lang="en-US" sz="2800"/>
          </a:p>
          <a:p>
            <a:r>
              <a:rPr lang="en-US" sz="2800"/>
              <a:t>    delay(t1);</a:t>
            </a:r>
            <a:endParaRPr lang="en-US" sz="2800"/>
          </a:p>
          <a:p>
            <a:r>
              <a:rPr lang="en-US" sz="2800"/>
              <a:t>    digitalWrite(prled,1);</a:t>
            </a:r>
            <a:endParaRPr lang="en-US" sz="2800"/>
          </a:p>
          <a:p>
            <a:r>
              <a:rPr lang="en-US" sz="2800"/>
              <a:t>    digitalWrite(pgled,0);</a:t>
            </a:r>
            <a:endParaRPr lang="en-US" sz="2800"/>
          </a:p>
          <a:p>
            <a:r>
              <a:rPr lang="en-US" sz="2800"/>
              <a:t>    YellowEventState();</a:t>
            </a:r>
            <a:endParaRPr lang="en-US" sz="2800"/>
          </a:p>
          <a:p>
            <a:r>
              <a:rPr lang="en-US" sz="2800"/>
              <a:t>    delay(t2);</a:t>
            </a:r>
            <a:endParaRPr lang="en-US" sz="2800"/>
          </a:p>
          <a:p>
            <a:r>
              <a:rPr lang="en-US" sz="2800"/>
              <a:t>  }</a:t>
            </a:r>
            <a:endParaRPr lang="en-US" sz="2800"/>
          </a:p>
          <a:p>
            <a:r>
              <a:rPr lang="en-US" sz="2800"/>
              <a:t>}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cs typeface="+mj-lt"/>
                <a:sym typeface="+mn-ea"/>
              </a:rPr>
              <a:t>FUNCTION FOR CHECKING THE STATE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1355" y="1882140"/>
            <a:ext cx="116757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cs typeface="Arial" panose="020B0604020202020204" pitchFamily="34" charset="0"/>
              </a:rPr>
              <a:t>void checkstate()</a:t>
            </a:r>
            <a:r>
              <a:rPr lang="de-DE" altLang="en-US" sz="2800">
                <a:cs typeface="Arial" panose="020B0604020202020204" pitchFamily="34" charset="0"/>
              </a:rPr>
              <a:t> </a:t>
            </a:r>
            <a:r>
              <a:rPr lang="en-US" sz="2800">
                <a:cs typeface="Arial" panose="020B0604020202020204" pitchFamily="34" charset="0"/>
              </a:rPr>
              <a:t>//Checking</a:t>
            </a:r>
            <a:r>
              <a:rPr lang="de-DE" altLang="en-US" sz="2800">
                <a:cs typeface="Arial" panose="020B0604020202020204" pitchFamily="34" charset="0"/>
              </a:rPr>
              <a:t> the</a:t>
            </a:r>
            <a:r>
              <a:rPr lang="en-US" sz="2800">
                <a:cs typeface="Arial" panose="020B0604020202020204" pitchFamily="34" charset="0"/>
              </a:rPr>
              <a:t> state</a:t>
            </a:r>
            <a:r>
              <a:rPr lang="de-DE" altLang="en-US" sz="2800">
                <a:cs typeface="Arial" panose="020B0604020202020204" pitchFamily="34" charset="0"/>
              </a:rPr>
              <a:t> of a</a:t>
            </a:r>
            <a:r>
              <a:rPr lang="en-US" sz="2800">
                <a:cs typeface="Arial" panose="020B0604020202020204" pitchFamily="34" charset="0"/>
              </a:rPr>
              <a:t> function 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{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if (Serial.available() &gt; 0) { //If Serial.available is greater than zero in the serial 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  incomingByte = Serial.read();//It will read as Serial.read and save in IncomingByte 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  Serial.print("Received State: ");//and it will print the Received State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  Serial.println(incomingByte, DEC);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}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}</a:t>
            </a:r>
            <a:endParaRPr lang="en-US" sz="280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cs typeface="+mj-lt"/>
                <a:sym typeface="+mn-ea"/>
              </a:rPr>
              <a:t>DECLARATION OF EVENTS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6595" y="1816100"/>
            <a:ext cx="1132522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cs typeface="Arial" panose="020B0604020202020204" pitchFamily="34" charset="0"/>
              </a:rPr>
              <a:t>void RedEventState()//Function for RedEventState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{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digitalWrite(rled,1);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digitalWrite(yled,0);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digitalWrite(gled,0);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}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void YellowEventState()//Function for YellowEventState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{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digitalWrite(rled,0);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digitalWrite(yled,1);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digitalWrite(gled,0);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}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void GreenEventState()//Function for GreenEventState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{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digitalWrite(rled,0);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digitalWrite(yled,0);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  digitalWrite(gled,1);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}</a:t>
            </a:r>
            <a:endParaRPr lang="en-US" sz="280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5120"/>
          <p:cNvSpPr/>
          <p:nvPr>
            <p:ph type="title"/>
          </p:nvPr>
        </p:nvSpPr>
        <p:spPr>
          <a:xfrm>
            <a:off x="647700" y="3175"/>
            <a:ext cx="11709400" cy="2144713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>
                <a:cs typeface="+mj-lt"/>
              </a:rPr>
              <a:t>Project Idea: </a:t>
            </a:r>
            <a:br>
              <a:rPr>
                <a:ea typeface="ヒラギノ角ゴ ProN W3" charset="78"/>
                <a:cs typeface="+mj-lt"/>
              </a:rPr>
            </a:br>
            <a:r>
              <a:rPr>
                <a:cs typeface="+mj-lt"/>
              </a:rPr>
              <a:t> </a:t>
            </a:r>
            <a:r>
              <a:rPr lang="de-DE">
                <a:cs typeface="+mj-lt"/>
              </a:rPr>
              <a:t>TRAFFIC LIGHT CONTROL SYSTEM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  <p:pic>
        <p:nvPicPr>
          <p:cNvPr id="2" name="Picture 1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2040" y="2176780"/>
            <a:ext cx="6158865" cy="6921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82310" y="6002020"/>
            <a:ext cx="2279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I2C </a:t>
            </a:r>
            <a:endParaRPr lang="de-DE" altLang="en-US" sz="16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de-DE" altLang="en-US" sz="1600" b="1">
                <a:solidFill>
                  <a:schemeClr val="bg1"/>
                </a:solidFill>
                <a:cs typeface="Arial" panose="020B0604020202020204" pitchFamily="34" charset="0"/>
              </a:rPr>
              <a:t>COMMUNICATION</a:t>
            </a:r>
            <a:endParaRPr lang="de-DE" altLang="en-US" sz="16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76935" y="2615565"/>
            <a:ext cx="11019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7200">
                <a:latin typeface="+mj-lt"/>
                <a:cs typeface="+mj-lt"/>
              </a:rPr>
              <a:t>THANK YOU</a:t>
            </a:r>
            <a:endParaRPr lang="de-DE" altLang="en-US" sz="7200">
              <a:latin typeface="+mj-lt"/>
              <a:cs typeface="+mj-lt"/>
            </a:endParaRPr>
          </a:p>
          <a:p>
            <a:pPr algn="ctr"/>
            <a:endParaRPr lang="de-DE" altLang="en-US" sz="7200">
              <a:latin typeface="+mj-lt"/>
              <a:cs typeface="+mj-lt"/>
            </a:endParaRPr>
          </a:p>
          <a:p>
            <a:pPr algn="ctr"/>
            <a:r>
              <a:rPr lang="de-DE" altLang="en-US" sz="7200">
                <a:latin typeface="+mj-lt"/>
                <a:cs typeface="+mj-lt"/>
              </a:rPr>
              <a:t>Have a wonderful day ahead 🙂 </a:t>
            </a:r>
            <a:endParaRPr lang="de-DE" altLang="en-US" sz="7200">
              <a:latin typeface="+mj-lt"/>
              <a:cs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5360"/>
          <p:cNvSpPr/>
          <p:nvPr>
            <p:ph type="title"/>
          </p:nvPr>
        </p:nvSpPr>
        <p:spPr/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ea typeface="ヒラギノ角ゴ ProN W3" charset="78"/>
                <a:cs typeface="+mj-lt"/>
              </a:rPr>
              <a:t>TASK 05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15362" name="Text Placeholder 15361"/>
          <p:cNvSpPr/>
          <p:nvPr>
            <p:ph type="body" idx="1"/>
          </p:nvPr>
        </p:nvSpPr>
        <p:spPr>
          <a:xfrm>
            <a:off x="647700" y="2273300"/>
            <a:ext cx="11498580" cy="6996430"/>
          </a:xfrm>
        </p:spPr>
        <p:txBody>
          <a:bodyPr lIns="50800" tIns="50800" rIns="166398" bIns="50800" anchor="t" anchorCtr="0"/>
          <a:p>
            <a:pPr marL="40005" indent="0">
              <a:buSzPct val="100000"/>
              <a:buNone/>
            </a:pPr>
            <a:r>
              <a:rPr sz="2800"/>
              <a:t>The interface can be represented by an appropriate event (e.g. signalizing switching to a specific state (e.g. redStateEvent) of (two) different state machines</a:t>
            </a:r>
            <a:endParaRPr sz="2800"/>
          </a:p>
          <a:p>
            <a:pPr marL="40005" indent="0">
              <a:buSzPct val="100000"/>
              <a:buNone/>
            </a:pPr>
            <a:r>
              <a:rPr sz="2800"/>
              <a:t> Run the TLS in parallel (You have different possibilities)</a:t>
            </a:r>
            <a:endParaRPr sz="2800"/>
          </a:p>
          <a:p>
            <a:pPr marL="40005" indent="0">
              <a:buSzPct val="100000"/>
              <a:buNone/>
            </a:pPr>
            <a:r>
              <a:rPr sz="2800"/>
              <a:t> Via different Arduino instances that connected via an appropriate serial interface (UART, I2C, …)</a:t>
            </a:r>
            <a:endParaRPr sz="2800"/>
          </a:p>
          <a:p>
            <a:pPr marL="40005" indent="0">
              <a:buSzPct val="100000"/>
              <a:buNone/>
            </a:pPr>
            <a:r>
              <a:rPr sz="2800"/>
              <a:t> Extra: Via a network connection (TCP/UDP) via a standard C/C++ implementation </a:t>
            </a:r>
            <a:endParaRPr sz="2800"/>
          </a:p>
          <a:p>
            <a:pPr marL="40005" indent="0">
              <a:buSzPct val="100000"/>
              <a:buNone/>
            </a:pPr>
            <a:endParaRPr sz="2800">
              <a:ea typeface="ヒラギノ角ゴ ProN W3" charset="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2863850" y="556260"/>
            <a:ext cx="7536180" cy="983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5800">
                <a:latin typeface="+mj-lt"/>
                <a:cs typeface="+mj-lt"/>
              </a:rPr>
              <a:t>STATE </a:t>
            </a:r>
            <a:r>
              <a:rPr lang="de-DE" altLang="en-US" sz="5400">
                <a:latin typeface="+mj-lt"/>
                <a:cs typeface="+mj-lt"/>
              </a:rPr>
              <a:t>MACHINE DIAGRAM</a:t>
            </a:r>
            <a:endParaRPr lang="de-DE" altLang="en-US" sz="5400">
              <a:latin typeface="+mj-lt"/>
              <a:cs typeface="+mj-lt"/>
            </a:endParaRPr>
          </a:p>
        </p:txBody>
      </p:sp>
      <p:pic>
        <p:nvPicPr>
          <p:cNvPr id="3" name="Picture 2" descr="STATE MACHINE DIAGRAM"/>
          <p:cNvPicPr>
            <a:picLocks noChangeAspect="1"/>
          </p:cNvPicPr>
          <p:nvPr/>
        </p:nvPicPr>
        <p:blipFill>
          <a:blip r:embed="rId1"/>
          <a:srcRect l="-3396" t="16430"/>
          <a:stretch>
            <a:fillRect/>
          </a:stretch>
        </p:blipFill>
        <p:spPr>
          <a:xfrm>
            <a:off x="336550" y="2041525"/>
            <a:ext cx="12143740" cy="60871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Screenshot (6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591945"/>
            <a:ext cx="11283950" cy="70675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98500" y="556260"/>
            <a:ext cx="1186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4000">
                <a:latin typeface="+mj-lt"/>
                <a:cs typeface="+mj-lt"/>
              </a:rPr>
              <a:t>TRAFFIC LIGHT SYSTEM - ARDUINO IMPLEMENTATION </a:t>
            </a:r>
            <a:endParaRPr lang="de-DE" altLang="en-US" sz="4000">
              <a:latin typeface="+mj-lt"/>
              <a:cs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749300" y="556260"/>
            <a:ext cx="11765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4800">
                <a:latin typeface="+mj-lt"/>
                <a:cs typeface="+mj-lt"/>
              </a:rPr>
              <a:t>TRAFFIC LIGHT SYSTEM - SCHEMATIC VIEW </a:t>
            </a:r>
            <a:endParaRPr lang="de-DE" altLang="en-US" sz="4800">
              <a:latin typeface="+mj-lt"/>
              <a:cs typeface="+mj-lt"/>
            </a:endParaRPr>
          </a:p>
        </p:txBody>
      </p:sp>
      <p:pic>
        <p:nvPicPr>
          <p:cNvPr id="2" name="Picture 1" descr="Screenshot (6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1456055"/>
            <a:ext cx="9565640" cy="75482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901700" y="556260"/>
            <a:ext cx="1146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4800">
                <a:latin typeface="+mj-lt"/>
                <a:cs typeface="+mj-lt"/>
              </a:rPr>
              <a:t>TRAFFIC LIGHT SYSTEM - COMPONENT LIST</a:t>
            </a:r>
            <a:endParaRPr lang="de-DE" altLang="en-US" sz="4800">
              <a:latin typeface="+mj-lt"/>
              <a:cs typeface="+mj-lt"/>
            </a:endParaRPr>
          </a:p>
        </p:txBody>
      </p:sp>
      <p:pic>
        <p:nvPicPr>
          <p:cNvPr id="3" name="Picture 2" descr="Screenshot (7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2176780"/>
            <a:ext cx="11741150" cy="4330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t>DECLARING </a:t>
            </a:r>
            <a:r>
              <a:rPr>
                <a:cs typeface="+mj-lt"/>
              </a:rPr>
              <a:t>VARIABLE</a:t>
            </a:r>
            <a:r>
              <a:rPr lang="de-DE">
                <a:cs typeface="+mj-lt"/>
              </a:rPr>
              <a:t>S FOR MASTER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7545" y="2012950"/>
            <a:ext cx="1167574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cs typeface="Arial" panose="020B0604020202020204" pitchFamily="34" charset="0"/>
              </a:rPr>
              <a:t>//MASTER 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rled 2 //Red LED 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yled 3 //Yellow LED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gled 4 //Green LED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button 7 //Push button 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prled 5 //Red pedestrian light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#define pgled 6 //Green pedestrian light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int t1=</a:t>
            </a:r>
            <a:r>
              <a:rPr lang="de-DE" altLang="en-US" sz="2800">
                <a:cs typeface="Arial" panose="020B0604020202020204" pitchFamily="34" charset="0"/>
              </a:rPr>
              <a:t>5000</a:t>
            </a:r>
            <a:r>
              <a:rPr lang="en-US" sz="2800">
                <a:cs typeface="Arial" panose="020B0604020202020204" pitchFamily="34" charset="0"/>
              </a:rPr>
              <a:t>,t2=2</a:t>
            </a:r>
            <a:r>
              <a:rPr lang="de-DE" altLang="en-US" sz="2800">
                <a:cs typeface="Arial" panose="020B0604020202020204" pitchFamily="34" charset="0"/>
              </a:rPr>
              <a:t>5</a:t>
            </a:r>
            <a:r>
              <a:rPr lang="en-US" sz="2800">
                <a:cs typeface="Arial" panose="020B0604020202020204" pitchFamily="34" charset="0"/>
              </a:rPr>
              <a:t>00; //T1=Green,Red, and T2=Yellow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int bstate=0; //If button is not pressed 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//1 = green, 2= yellow, 3= red</a:t>
            </a:r>
            <a:endParaRPr lang="en-US" sz="2800">
              <a:cs typeface="Arial" panose="020B0604020202020204" pitchFamily="34" charset="0"/>
            </a:endParaRPr>
          </a:p>
          <a:p>
            <a:endParaRPr lang="en-US" sz="280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Title 18434"/>
          <p:cNvSpPr/>
          <p:nvPr>
            <p:ph type="title"/>
          </p:nvPr>
        </p:nvSpPr>
        <p:spPr>
          <a:xfrm>
            <a:off x="647700" y="-58737"/>
            <a:ext cx="11709400" cy="2143125"/>
          </a:xfrm>
        </p:spPr>
        <p:txBody>
          <a:bodyPr lIns="50800" tIns="50800" rIns="166398" bIns="50800" anchor="ctr" anchorCtr="0"/>
          <a:p>
            <a:pPr marL="57150">
              <a:buNone/>
            </a:pPr>
            <a:r>
              <a:rPr lang="de-DE">
                <a:cs typeface="+mj-lt"/>
              </a:rPr>
              <a:t>SETTING PINS TO OUTPUT</a:t>
            </a:r>
            <a:endParaRPr lang="de-DE">
              <a:ea typeface="ヒラギノ角ゴ ProN W3" charset="78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7545" y="2012950"/>
            <a:ext cx="1167574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void setup()</a:t>
            </a:r>
            <a:endParaRPr lang="en-US" sz="2800"/>
          </a:p>
          <a:p>
            <a:r>
              <a:rPr lang="en-US" sz="2800"/>
              <a:t>{</a:t>
            </a:r>
            <a:endParaRPr lang="en-US" sz="2800"/>
          </a:p>
          <a:p>
            <a:r>
              <a:rPr lang="en-US" sz="2800"/>
              <a:t>  Serial.begin(9600); //Call serial communication </a:t>
            </a:r>
            <a:endParaRPr lang="en-US" sz="2800"/>
          </a:p>
          <a:p>
            <a:r>
              <a:rPr lang="en-US" sz="2800"/>
              <a:t>  pinMode(rled, OUTPUT);</a:t>
            </a:r>
            <a:endParaRPr lang="en-US" sz="2800"/>
          </a:p>
          <a:p>
            <a:r>
              <a:rPr lang="en-US" sz="2800"/>
              <a:t>  pinMode(yled, OUTPUT);</a:t>
            </a:r>
            <a:endParaRPr lang="en-US" sz="2800"/>
          </a:p>
          <a:p>
            <a:r>
              <a:rPr lang="en-US" sz="2800"/>
              <a:t>  pinMode(gled, OUTPUT);</a:t>
            </a:r>
            <a:endParaRPr lang="en-US" sz="2800"/>
          </a:p>
          <a:p>
            <a:r>
              <a:rPr lang="en-US" sz="2800"/>
              <a:t>  pinMode(prled, OUTPUT);</a:t>
            </a:r>
            <a:endParaRPr lang="en-US" sz="2800"/>
          </a:p>
          <a:p>
            <a:r>
              <a:rPr lang="en-US" sz="2800"/>
              <a:t>  pinMode(pgled, OUTPUT);</a:t>
            </a:r>
            <a:endParaRPr lang="en-US" sz="2800"/>
          </a:p>
          <a:p>
            <a:r>
              <a:rPr lang="en-US" sz="2800"/>
              <a:t>  pinMode(button, INPUT);</a:t>
            </a:r>
            <a:endParaRPr lang="en-US" sz="2800"/>
          </a:p>
          <a:p>
            <a:r>
              <a:rPr lang="en-US" sz="2800"/>
              <a:t>  </a:t>
            </a:r>
            <a:endParaRPr lang="en-US" sz="2800"/>
          </a:p>
          <a:p>
            <a:r>
              <a:rPr lang="en-US" sz="2800"/>
              <a:t>  digitalWrite(prled,1);</a:t>
            </a:r>
            <a:endParaRPr lang="en-US" sz="2800"/>
          </a:p>
          <a:p>
            <a:r>
              <a:rPr lang="en-US" sz="2800"/>
              <a:t>  digitalWrite(pgled,0);</a:t>
            </a:r>
            <a:endParaRPr lang="en-US" sz="2800"/>
          </a:p>
          <a:p>
            <a:r>
              <a:rPr lang="en-US" sz="2800"/>
              <a:t> 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en-US">
                <a:ea typeface="ヒラギノ角ゴ ProN W3" charset="78"/>
                <a:cs typeface="Lucida Grande" charset="0"/>
                <a:sym typeface="Lucida Grande" charset="0"/>
              </a:rPr>
            </a:fld>
            <a:endParaRPr lang="en-US">
              <a:latin typeface="Arial" panose="020B0604020202020204" pitchFamily="34" charset="0"/>
              <a:ea typeface="ヒラギノ角ゴ ProN W3" charset="78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AAAAAA"/>
      </a:accent3>
      <a:accent4>
        <a:srgbClr val="DCDCDC"/>
      </a:accent4>
      <a:accent5>
        <a:srgbClr val="B3C1DA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Lucida Grande"/>
        <a:ea typeface="ヒラギノ角ゴ ProN W3"/>
        <a:cs typeface=""/>
      </a:majorFont>
      <a:minorFont>
        <a:latin typeface="Lucida Grand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5093</Words>
  <Application>WPS Presentation</Application>
  <PresentationFormat/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ヒラギノ角ゴ ProN W3</vt:lpstr>
      <vt:lpstr>Euphorigenic</vt:lpstr>
      <vt:lpstr>Lucida Grande</vt:lpstr>
      <vt:lpstr>Bell MT</vt:lpstr>
      <vt:lpstr>ヒラギノ角ゴ ProN W6</vt:lpstr>
      <vt:lpstr>Calibri</vt:lpstr>
      <vt:lpstr>Microsoft YaHei</vt:lpstr>
      <vt:lpstr>Arial Unicode MS</vt:lpstr>
      <vt:lpstr>Office Theme</vt:lpstr>
      <vt:lpstr>TRAFFIC LIGHT SYSTEM</vt:lpstr>
      <vt:lpstr>Project Idea:   TRAFFIC LIGHT CONTROL SYSTEM</vt:lpstr>
      <vt:lpstr>TASK 05</vt:lpstr>
      <vt:lpstr>PowerPoint 演示文稿</vt:lpstr>
      <vt:lpstr>PowerPoint 演示文稿</vt:lpstr>
      <vt:lpstr>PowerPoint 演示文稿</vt:lpstr>
      <vt:lpstr>PowerPoint 演示文稿</vt:lpstr>
      <vt:lpstr>DECLARING VARIABLES FOR MASTER</vt:lpstr>
      <vt:lpstr>SETTING PINS TO OUTPUT</vt:lpstr>
      <vt:lpstr>FUNCTION FOR BUTTON PRESSED </vt:lpstr>
      <vt:lpstr>FUNCTION FOR SYNCHORONIZATION</vt:lpstr>
      <vt:lpstr>FUNCTION FOR SYNCHORONIZATION </vt:lpstr>
      <vt:lpstr>DECLARATION OF EVENTS</vt:lpstr>
      <vt:lpstr>DECLARING VARIABLES FOR SLAVE</vt:lpstr>
      <vt:lpstr>SETTING PINS TO OUTPUT</vt:lpstr>
      <vt:lpstr>FUNCTION FOR CHECKING THE STATE</vt:lpstr>
      <vt:lpstr>FUNCTION FOR BUTTON STATE</vt:lpstr>
      <vt:lpstr>FUNCTION FOR CHECKING THE STATE</vt:lpstr>
      <vt:lpstr>DECLARATION OF EVENTS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ReDI_NRW_786</cp:lastModifiedBy>
  <cp:revision>48</cp:revision>
  <dcterms:created xsi:type="dcterms:W3CDTF">2022-01-07T23:57:00Z</dcterms:created>
  <dcterms:modified xsi:type="dcterms:W3CDTF">2022-01-09T21:57:51Z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9BC7A4B123CC407784C8DCCFF02E4C1F</vt:lpwstr>
  </property>
  <property fmtid="{D5CDD505-2E9C-101B-9397-08002B2CF9AE}" pid="3" name="KSOProductBuildVer">
    <vt:lpwstr>1033-11.2.0.10443</vt:lpwstr>
  </property>
</Properties>
</file>