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6" r:id="rId3"/>
    <p:sldId id="278" r:id="rId4"/>
    <p:sldId id="279" r:id="rId5"/>
    <p:sldId id="258" r:id="rId6"/>
    <p:sldId id="259" r:id="rId7"/>
    <p:sldId id="268" r:id="rId8"/>
    <p:sldId id="260" r:id="rId9"/>
    <p:sldId id="269" r:id="rId10"/>
    <p:sldId id="271" r:id="rId11"/>
    <p:sldId id="272" r:id="rId12"/>
    <p:sldId id="275" r:id="rId13"/>
    <p:sldId id="261" r:id="rId14"/>
    <p:sldId id="276" r:id="rId15"/>
    <p:sldId id="27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83" d="100"/>
          <a:sy n="83" d="100"/>
        </p:scale>
        <p:origin x="146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4844B-F0B2-47D2-9B07-49702490D325}" type="doc">
      <dgm:prSet loTypeId="urn:microsoft.com/office/officeart/2005/8/layout/matrix1" loCatId="matrix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FD834716-8A76-4743-A867-535515F808D4}">
      <dgm:prSet phldrT="[Текст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400" b="1" dirty="0" smtClean="0"/>
            <a:t>Глобализация</a:t>
          </a:r>
          <a:endParaRPr lang="ru-RU" sz="2400" b="1" dirty="0"/>
        </a:p>
      </dgm:t>
    </dgm:pt>
    <dgm:pt modelId="{69FEE81C-07D5-47C3-BB20-89B3DF20100C}" type="parTrans" cxnId="{5186A38F-C49A-453E-814F-52FB8E67998F}">
      <dgm:prSet/>
      <dgm:spPr/>
      <dgm:t>
        <a:bodyPr/>
        <a:lstStyle/>
        <a:p>
          <a:endParaRPr lang="ru-RU"/>
        </a:p>
      </dgm:t>
    </dgm:pt>
    <dgm:pt modelId="{EF6AD727-DA4C-47B7-B20A-4B87B61B8350}" type="sibTrans" cxnId="{5186A38F-C49A-453E-814F-52FB8E67998F}">
      <dgm:prSet/>
      <dgm:spPr/>
      <dgm:t>
        <a:bodyPr/>
        <a:lstStyle/>
        <a:p>
          <a:endParaRPr lang="ru-RU"/>
        </a:p>
      </dgm:t>
    </dgm:pt>
    <dgm:pt modelId="{B3722604-F404-4F4F-8433-472897D2C1C8}">
      <dgm:prSet phldrT="[Текст]" custT="1"/>
      <dgm:spPr/>
      <dgm:t>
        <a:bodyPr/>
        <a:lstStyle/>
        <a:p>
          <a:r>
            <a:rPr lang="ru-RU" sz="2000" dirty="0" smtClean="0"/>
            <a:t>Ослабились возможности эффективно справляться с предъявляемыми к государству требованиями</a:t>
          </a:r>
          <a:endParaRPr lang="ru-RU" sz="2000" dirty="0"/>
        </a:p>
      </dgm:t>
    </dgm:pt>
    <dgm:pt modelId="{5618CC06-0E5D-4D7D-94CB-215F8D207A7D}" type="parTrans" cxnId="{C28A9614-406C-423F-B159-233E35C93CBA}">
      <dgm:prSet/>
      <dgm:spPr/>
      <dgm:t>
        <a:bodyPr/>
        <a:lstStyle/>
        <a:p>
          <a:endParaRPr lang="ru-RU"/>
        </a:p>
      </dgm:t>
    </dgm:pt>
    <dgm:pt modelId="{57A4C28C-D779-4E97-BC2F-DEB5447D4896}" type="sibTrans" cxnId="{C28A9614-406C-423F-B159-233E35C93CBA}">
      <dgm:prSet/>
      <dgm:spPr/>
      <dgm:t>
        <a:bodyPr/>
        <a:lstStyle/>
        <a:p>
          <a:endParaRPr lang="ru-RU"/>
        </a:p>
      </dgm:t>
    </dgm:pt>
    <dgm:pt modelId="{194E8AE8-A419-4C94-B041-076D363D5ADC}">
      <dgm:prSet phldrT="[Текст]" custT="1"/>
      <dgm:spPr/>
      <dgm:t>
        <a:bodyPr/>
        <a:lstStyle/>
        <a:p>
          <a:r>
            <a:rPr lang="ru-RU" sz="2000" dirty="0" smtClean="0"/>
            <a:t>Расширились функции и сферы ответственности национального государства</a:t>
          </a:r>
          <a:endParaRPr lang="ru-RU" sz="2000" dirty="0"/>
        </a:p>
      </dgm:t>
    </dgm:pt>
    <dgm:pt modelId="{DA11663B-9D2E-4D61-8CA1-8CAD1018D9E8}" type="parTrans" cxnId="{C98B63CE-F9EB-4DD3-A218-488D3FB5DAA6}">
      <dgm:prSet/>
      <dgm:spPr/>
      <dgm:t>
        <a:bodyPr/>
        <a:lstStyle/>
        <a:p>
          <a:endParaRPr lang="ru-RU"/>
        </a:p>
      </dgm:t>
    </dgm:pt>
    <dgm:pt modelId="{4FB92BB3-08C6-4BD6-A971-C7D9622A3906}" type="sibTrans" cxnId="{C98B63CE-F9EB-4DD3-A218-488D3FB5DAA6}">
      <dgm:prSet/>
      <dgm:spPr/>
      <dgm:t>
        <a:bodyPr/>
        <a:lstStyle/>
        <a:p>
          <a:endParaRPr lang="ru-RU"/>
        </a:p>
      </dgm:t>
    </dgm:pt>
    <dgm:pt modelId="{9415A941-1D7C-4A38-B392-1BAD62DE50C2}">
      <dgm:prSet phldrT="[Текст]" custT="1"/>
      <dgm:spPr/>
      <dgm:t>
        <a:bodyPr/>
        <a:lstStyle/>
        <a:p>
          <a:r>
            <a:rPr lang="ru-RU" sz="2000" dirty="0" smtClean="0"/>
            <a:t>Товары, капиталы, люди, знания, так же как и преступность  легко пересекают государственные границы</a:t>
          </a:r>
          <a:endParaRPr lang="ru-RU" sz="2000" dirty="0"/>
        </a:p>
      </dgm:t>
    </dgm:pt>
    <dgm:pt modelId="{EEDB8EA8-53BB-4A53-AE87-78D45AE2C727}" type="parTrans" cxnId="{55413724-4427-4649-A9A0-F4F56C34358E}">
      <dgm:prSet/>
      <dgm:spPr/>
      <dgm:t>
        <a:bodyPr/>
        <a:lstStyle/>
        <a:p>
          <a:endParaRPr lang="ru-RU"/>
        </a:p>
      </dgm:t>
    </dgm:pt>
    <dgm:pt modelId="{5558764B-6237-4DF7-97E8-255B152501D1}" type="sibTrans" cxnId="{55413724-4427-4649-A9A0-F4F56C34358E}">
      <dgm:prSet/>
      <dgm:spPr/>
      <dgm:t>
        <a:bodyPr/>
        <a:lstStyle/>
        <a:p>
          <a:endParaRPr lang="ru-RU"/>
        </a:p>
      </dgm:t>
    </dgm:pt>
    <dgm:pt modelId="{88DA4581-52B1-45DC-8B21-D331BE868CF9}">
      <dgm:prSet phldrT="[Текст]" custT="1"/>
      <dgm:spPr/>
      <dgm:t>
        <a:bodyPr/>
        <a:lstStyle/>
        <a:p>
          <a:r>
            <a:rPr lang="ru-RU" sz="2000" dirty="0" smtClean="0"/>
            <a:t>Социальные движения и отношения стали проникать почти во все сферы человеческой деятельности</a:t>
          </a:r>
          <a:endParaRPr lang="ru-RU" sz="2000" dirty="0"/>
        </a:p>
      </dgm:t>
    </dgm:pt>
    <dgm:pt modelId="{F9BAB1C0-2B7F-42F8-B813-EC5B932DFE87}" type="parTrans" cxnId="{AB235B5A-50D6-40F0-8A47-6AFCD68E2C54}">
      <dgm:prSet/>
      <dgm:spPr/>
      <dgm:t>
        <a:bodyPr/>
        <a:lstStyle/>
        <a:p>
          <a:endParaRPr lang="ru-RU"/>
        </a:p>
      </dgm:t>
    </dgm:pt>
    <dgm:pt modelId="{6367FE19-35B5-47F6-9730-4BEBCB4BF820}" type="sibTrans" cxnId="{AB235B5A-50D6-40F0-8A47-6AFCD68E2C54}">
      <dgm:prSet/>
      <dgm:spPr/>
      <dgm:t>
        <a:bodyPr/>
        <a:lstStyle/>
        <a:p>
          <a:endParaRPr lang="ru-RU"/>
        </a:p>
      </dgm:t>
    </dgm:pt>
    <dgm:pt modelId="{09425C5B-6C04-4B45-A250-3DFAC3BB8A96}" type="pres">
      <dgm:prSet presAssocID="{3D24844B-F0B2-47D2-9B07-49702490D32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281E486-868D-4C58-AC86-F2A73A33D66B}" type="pres">
      <dgm:prSet presAssocID="{3D24844B-F0B2-47D2-9B07-49702490D325}" presName="matrix" presStyleCnt="0"/>
      <dgm:spPr/>
    </dgm:pt>
    <dgm:pt modelId="{61E77CEB-09BA-4963-83E4-14C084093622}" type="pres">
      <dgm:prSet presAssocID="{3D24844B-F0B2-47D2-9B07-49702490D325}" presName="tile1" presStyleLbl="node1" presStyleIdx="0" presStyleCnt="4"/>
      <dgm:spPr/>
      <dgm:t>
        <a:bodyPr/>
        <a:lstStyle/>
        <a:p>
          <a:endParaRPr lang="ru-RU"/>
        </a:p>
      </dgm:t>
    </dgm:pt>
    <dgm:pt modelId="{BBB213D5-0C98-489E-AEDB-2EC2E01EBBD3}" type="pres">
      <dgm:prSet presAssocID="{3D24844B-F0B2-47D2-9B07-49702490D32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B3138F-5F87-4BD9-8407-09F742B4A1D4}" type="pres">
      <dgm:prSet presAssocID="{3D24844B-F0B2-47D2-9B07-49702490D325}" presName="tile2" presStyleLbl="node1" presStyleIdx="1" presStyleCnt="4"/>
      <dgm:spPr/>
      <dgm:t>
        <a:bodyPr/>
        <a:lstStyle/>
        <a:p>
          <a:endParaRPr lang="ru-RU"/>
        </a:p>
      </dgm:t>
    </dgm:pt>
    <dgm:pt modelId="{7ADC9342-E9A8-46DC-A007-3C8FF50DC5E3}" type="pres">
      <dgm:prSet presAssocID="{3D24844B-F0B2-47D2-9B07-49702490D32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8A57E-FEBB-448E-A417-871659760050}" type="pres">
      <dgm:prSet presAssocID="{3D24844B-F0B2-47D2-9B07-49702490D325}" presName="tile3" presStyleLbl="node1" presStyleIdx="2" presStyleCnt="4"/>
      <dgm:spPr/>
      <dgm:t>
        <a:bodyPr/>
        <a:lstStyle/>
        <a:p>
          <a:endParaRPr lang="ru-RU"/>
        </a:p>
      </dgm:t>
    </dgm:pt>
    <dgm:pt modelId="{90855ADE-D06D-49E6-BC37-1618DDE7E357}" type="pres">
      <dgm:prSet presAssocID="{3D24844B-F0B2-47D2-9B07-49702490D32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C1C429-3ABF-48A0-B870-6B6A960E43E9}" type="pres">
      <dgm:prSet presAssocID="{3D24844B-F0B2-47D2-9B07-49702490D325}" presName="tile4" presStyleLbl="node1" presStyleIdx="3" presStyleCnt="4"/>
      <dgm:spPr/>
      <dgm:t>
        <a:bodyPr/>
        <a:lstStyle/>
        <a:p>
          <a:endParaRPr lang="ru-RU"/>
        </a:p>
      </dgm:t>
    </dgm:pt>
    <dgm:pt modelId="{86276BAC-7127-49C3-8F16-99F9654E0BBD}" type="pres">
      <dgm:prSet presAssocID="{3D24844B-F0B2-47D2-9B07-49702490D32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2BA48B-9081-46BC-AABD-01CC5014BD19}" type="pres">
      <dgm:prSet presAssocID="{3D24844B-F0B2-47D2-9B07-49702490D325}" presName="centerTile" presStyleLbl="fgShp" presStyleIdx="0" presStyleCnt="1" custScaleX="126844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C292D5B8-AF19-4971-8B0B-16B2F253D162}" type="presOf" srcId="{88DA4581-52B1-45DC-8B21-D331BE868CF9}" destId="{76C1C429-3ABF-48A0-B870-6B6A960E43E9}" srcOrd="0" destOrd="0" presId="urn:microsoft.com/office/officeart/2005/8/layout/matrix1"/>
    <dgm:cxn modelId="{D734AE13-2B8D-4CD3-B7C2-82C3EB38D190}" type="presOf" srcId="{9415A941-1D7C-4A38-B392-1BAD62DE50C2}" destId="{90855ADE-D06D-49E6-BC37-1618DDE7E357}" srcOrd="1" destOrd="0" presId="urn:microsoft.com/office/officeart/2005/8/layout/matrix1"/>
    <dgm:cxn modelId="{54BAFDA5-24C8-40E7-BF59-50C82ED797E5}" type="presOf" srcId="{FD834716-8A76-4743-A867-535515F808D4}" destId="{B02BA48B-9081-46BC-AABD-01CC5014BD19}" srcOrd="0" destOrd="0" presId="urn:microsoft.com/office/officeart/2005/8/layout/matrix1"/>
    <dgm:cxn modelId="{E724AFDB-D64E-4A55-8AA4-E7C8B6D306E5}" type="presOf" srcId="{88DA4581-52B1-45DC-8B21-D331BE868CF9}" destId="{86276BAC-7127-49C3-8F16-99F9654E0BBD}" srcOrd="1" destOrd="0" presId="urn:microsoft.com/office/officeart/2005/8/layout/matrix1"/>
    <dgm:cxn modelId="{9AB409C8-A708-46AA-A410-B2B46154EBD8}" type="presOf" srcId="{9415A941-1D7C-4A38-B392-1BAD62DE50C2}" destId="{D318A57E-FEBB-448E-A417-871659760050}" srcOrd="0" destOrd="0" presId="urn:microsoft.com/office/officeart/2005/8/layout/matrix1"/>
    <dgm:cxn modelId="{3EA2D664-ABBF-4413-8F4F-EC4E202D5764}" type="presOf" srcId="{194E8AE8-A419-4C94-B041-076D363D5ADC}" destId="{7ADC9342-E9A8-46DC-A007-3C8FF50DC5E3}" srcOrd="1" destOrd="0" presId="urn:microsoft.com/office/officeart/2005/8/layout/matrix1"/>
    <dgm:cxn modelId="{C28A9614-406C-423F-B159-233E35C93CBA}" srcId="{FD834716-8A76-4743-A867-535515F808D4}" destId="{B3722604-F404-4F4F-8433-472897D2C1C8}" srcOrd="0" destOrd="0" parTransId="{5618CC06-0E5D-4D7D-94CB-215F8D207A7D}" sibTransId="{57A4C28C-D779-4E97-BC2F-DEB5447D4896}"/>
    <dgm:cxn modelId="{140A9D68-2460-4594-82E1-3AF3299813E1}" type="presOf" srcId="{B3722604-F404-4F4F-8433-472897D2C1C8}" destId="{BBB213D5-0C98-489E-AEDB-2EC2E01EBBD3}" srcOrd="1" destOrd="0" presId="urn:microsoft.com/office/officeart/2005/8/layout/matrix1"/>
    <dgm:cxn modelId="{55413724-4427-4649-A9A0-F4F56C34358E}" srcId="{FD834716-8A76-4743-A867-535515F808D4}" destId="{9415A941-1D7C-4A38-B392-1BAD62DE50C2}" srcOrd="2" destOrd="0" parTransId="{EEDB8EA8-53BB-4A53-AE87-78D45AE2C727}" sibTransId="{5558764B-6237-4DF7-97E8-255B152501D1}"/>
    <dgm:cxn modelId="{47A0EEA1-243E-4C75-AB5D-AD8F7DA78168}" type="presOf" srcId="{3D24844B-F0B2-47D2-9B07-49702490D325}" destId="{09425C5B-6C04-4B45-A250-3DFAC3BB8A96}" srcOrd="0" destOrd="0" presId="urn:microsoft.com/office/officeart/2005/8/layout/matrix1"/>
    <dgm:cxn modelId="{1A56B197-D32C-4E93-B0D9-D8D4584AF1F7}" type="presOf" srcId="{B3722604-F404-4F4F-8433-472897D2C1C8}" destId="{61E77CEB-09BA-4963-83E4-14C084093622}" srcOrd="0" destOrd="0" presId="urn:microsoft.com/office/officeart/2005/8/layout/matrix1"/>
    <dgm:cxn modelId="{F8A19499-28E7-4A3A-B015-1C62E22F0F06}" type="presOf" srcId="{194E8AE8-A419-4C94-B041-076D363D5ADC}" destId="{5BB3138F-5F87-4BD9-8407-09F742B4A1D4}" srcOrd="0" destOrd="0" presId="urn:microsoft.com/office/officeart/2005/8/layout/matrix1"/>
    <dgm:cxn modelId="{5186A38F-C49A-453E-814F-52FB8E67998F}" srcId="{3D24844B-F0B2-47D2-9B07-49702490D325}" destId="{FD834716-8A76-4743-A867-535515F808D4}" srcOrd="0" destOrd="0" parTransId="{69FEE81C-07D5-47C3-BB20-89B3DF20100C}" sibTransId="{EF6AD727-DA4C-47B7-B20A-4B87B61B8350}"/>
    <dgm:cxn modelId="{AB235B5A-50D6-40F0-8A47-6AFCD68E2C54}" srcId="{FD834716-8A76-4743-A867-535515F808D4}" destId="{88DA4581-52B1-45DC-8B21-D331BE868CF9}" srcOrd="3" destOrd="0" parTransId="{F9BAB1C0-2B7F-42F8-B813-EC5B932DFE87}" sibTransId="{6367FE19-35B5-47F6-9730-4BEBCB4BF820}"/>
    <dgm:cxn modelId="{C98B63CE-F9EB-4DD3-A218-488D3FB5DAA6}" srcId="{FD834716-8A76-4743-A867-535515F808D4}" destId="{194E8AE8-A419-4C94-B041-076D363D5ADC}" srcOrd="1" destOrd="0" parTransId="{DA11663B-9D2E-4D61-8CA1-8CAD1018D9E8}" sibTransId="{4FB92BB3-08C6-4BD6-A971-C7D9622A3906}"/>
    <dgm:cxn modelId="{14049CC0-E855-486C-B60C-CDCD281AB070}" type="presParOf" srcId="{09425C5B-6C04-4B45-A250-3DFAC3BB8A96}" destId="{9281E486-868D-4C58-AC86-F2A73A33D66B}" srcOrd="0" destOrd="0" presId="urn:microsoft.com/office/officeart/2005/8/layout/matrix1"/>
    <dgm:cxn modelId="{DAE6A539-A24A-455C-BD76-CA0B09E8CCCC}" type="presParOf" srcId="{9281E486-868D-4C58-AC86-F2A73A33D66B}" destId="{61E77CEB-09BA-4963-83E4-14C084093622}" srcOrd="0" destOrd="0" presId="urn:microsoft.com/office/officeart/2005/8/layout/matrix1"/>
    <dgm:cxn modelId="{DC55DD8A-CE3B-42A3-A542-201FE7229200}" type="presParOf" srcId="{9281E486-868D-4C58-AC86-F2A73A33D66B}" destId="{BBB213D5-0C98-489E-AEDB-2EC2E01EBBD3}" srcOrd="1" destOrd="0" presId="urn:microsoft.com/office/officeart/2005/8/layout/matrix1"/>
    <dgm:cxn modelId="{1BCFB019-B111-49C4-B1A1-296F08C64275}" type="presParOf" srcId="{9281E486-868D-4C58-AC86-F2A73A33D66B}" destId="{5BB3138F-5F87-4BD9-8407-09F742B4A1D4}" srcOrd="2" destOrd="0" presId="urn:microsoft.com/office/officeart/2005/8/layout/matrix1"/>
    <dgm:cxn modelId="{F69B772D-AFB1-4CEB-812F-865E60A3A0B8}" type="presParOf" srcId="{9281E486-868D-4C58-AC86-F2A73A33D66B}" destId="{7ADC9342-E9A8-46DC-A007-3C8FF50DC5E3}" srcOrd="3" destOrd="0" presId="urn:microsoft.com/office/officeart/2005/8/layout/matrix1"/>
    <dgm:cxn modelId="{D75FA1D6-617F-4BE1-B7E6-25BD3CC93BEF}" type="presParOf" srcId="{9281E486-868D-4C58-AC86-F2A73A33D66B}" destId="{D318A57E-FEBB-448E-A417-871659760050}" srcOrd="4" destOrd="0" presId="urn:microsoft.com/office/officeart/2005/8/layout/matrix1"/>
    <dgm:cxn modelId="{81282252-52A2-4DA8-A5BF-99DE42C78350}" type="presParOf" srcId="{9281E486-868D-4C58-AC86-F2A73A33D66B}" destId="{90855ADE-D06D-49E6-BC37-1618DDE7E357}" srcOrd="5" destOrd="0" presId="urn:microsoft.com/office/officeart/2005/8/layout/matrix1"/>
    <dgm:cxn modelId="{6E824122-0C19-4451-9ED5-1D102EB60D22}" type="presParOf" srcId="{9281E486-868D-4C58-AC86-F2A73A33D66B}" destId="{76C1C429-3ABF-48A0-B870-6B6A960E43E9}" srcOrd="6" destOrd="0" presId="urn:microsoft.com/office/officeart/2005/8/layout/matrix1"/>
    <dgm:cxn modelId="{DAFA701A-AABF-4465-B98A-74B83D62E919}" type="presParOf" srcId="{9281E486-868D-4C58-AC86-F2A73A33D66B}" destId="{86276BAC-7127-49C3-8F16-99F9654E0BBD}" srcOrd="7" destOrd="0" presId="urn:microsoft.com/office/officeart/2005/8/layout/matrix1"/>
    <dgm:cxn modelId="{54200E51-0AD8-4445-80FA-118CA19A2D68}" type="presParOf" srcId="{09425C5B-6C04-4B45-A250-3DFAC3BB8A96}" destId="{B02BA48B-9081-46BC-AABD-01CC5014BD1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A40EF-214B-4A35-B433-6316F64AE180}" type="doc">
      <dgm:prSet loTypeId="urn:microsoft.com/office/officeart/2005/8/layout/gear1" loCatId="process" qsTypeId="urn:microsoft.com/office/officeart/2005/8/quickstyle/simple5" qsCatId="simple" csTypeId="urn:microsoft.com/office/officeart/2005/8/colors/colorful4" csCatId="colorful" phldr="1"/>
      <dgm:spPr/>
    </dgm:pt>
    <dgm:pt modelId="{0B1CEF0C-F9CA-4498-97F0-FA9E7910D06A}">
      <dgm:prSet phldrT="[Текст]" custT="1"/>
      <dgm:spPr/>
      <dgm:t>
        <a:bodyPr/>
        <a:lstStyle/>
        <a:p>
          <a:r>
            <a:rPr lang="ru-RU" sz="2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Национальная экономика</a:t>
          </a:r>
          <a:endParaRPr lang="ru-RU" sz="2400" b="1" dirty="0">
            <a:solidFill>
              <a:schemeClr val="accent6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0097EBB1-C9F8-49C2-BD36-EF783BB14132}" type="parTrans" cxnId="{33365026-8393-4056-8809-5FDFA8786629}">
      <dgm:prSet/>
      <dgm:spPr/>
      <dgm:t>
        <a:bodyPr/>
        <a:lstStyle/>
        <a:p>
          <a:endParaRPr lang="ru-RU"/>
        </a:p>
      </dgm:t>
    </dgm:pt>
    <dgm:pt modelId="{60B98F4F-CBCB-4D3A-8D37-95335A4D4E91}" type="sibTrans" cxnId="{33365026-8393-4056-8809-5FDFA8786629}">
      <dgm:prSet/>
      <dgm:spPr/>
      <dgm:t>
        <a:bodyPr/>
        <a:lstStyle/>
        <a:p>
          <a:endParaRPr lang="ru-RU"/>
        </a:p>
      </dgm:t>
    </dgm:pt>
    <dgm:pt modelId="{C961E3D0-9D1A-40E0-A993-31A5EE3EF430}">
      <dgm:prSet phldrT="[Текст]" custT="1"/>
      <dgm:spPr/>
      <dgm:t>
        <a:bodyPr/>
        <a:lstStyle/>
        <a:p>
          <a:r>
            <a:rPr lang="ru-RU" sz="2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Национальная экономика</a:t>
          </a:r>
          <a:endParaRPr lang="ru-RU" sz="2400" b="1" dirty="0">
            <a:solidFill>
              <a:schemeClr val="accent6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19EB1552-C9EC-44D2-88D2-83BD3C56378D}" type="parTrans" cxnId="{05E93514-5469-4A6A-BB87-62B4E12957EC}">
      <dgm:prSet/>
      <dgm:spPr/>
      <dgm:t>
        <a:bodyPr/>
        <a:lstStyle/>
        <a:p>
          <a:endParaRPr lang="ru-RU"/>
        </a:p>
      </dgm:t>
    </dgm:pt>
    <dgm:pt modelId="{82368AC4-1684-4BBB-BFC6-9967B2162A04}" type="sibTrans" cxnId="{05E93514-5469-4A6A-BB87-62B4E12957EC}">
      <dgm:prSet/>
      <dgm:spPr/>
      <dgm:t>
        <a:bodyPr/>
        <a:lstStyle/>
        <a:p>
          <a:endParaRPr lang="ru-RU"/>
        </a:p>
      </dgm:t>
    </dgm:pt>
    <dgm:pt modelId="{8B2C906E-A38C-46F8-AE81-01999CCADB4B}">
      <dgm:prSet phldrT="[Текст]" custT="1"/>
      <dgm:spPr/>
      <dgm:t>
        <a:bodyPr/>
        <a:lstStyle/>
        <a:p>
          <a:pPr algn="ctr"/>
          <a:r>
            <a:rPr lang="ru-RU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Национальная экономика</a:t>
          </a:r>
          <a:endParaRPr lang="ru-RU" sz="24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A79CE28-931E-4FBB-9E25-EC7197E8C380}" type="parTrans" cxnId="{252760AE-9268-48D5-AFD0-A96472A539DB}">
      <dgm:prSet/>
      <dgm:spPr/>
      <dgm:t>
        <a:bodyPr/>
        <a:lstStyle/>
        <a:p>
          <a:endParaRPr lang="ru-RU"/>
        </a:p>
      </dgm:t>
    </dgm:pt>
    <dgm:pt modelId="{DB0E06FA-6D87-4B6C-BF0D-818CD06D368A}" type="sibTrans" cxnId="{252760AE-9268-48D5-AFD0-A96472A539DB}">
      <dgm:prSet/>
      <dgm:spPr/>
      <dgm:t>
        <a:bodyPr/>
        <a:lstStyle/>
        <a:p>
          <a:endParaRPr lang="ru-RU"/>
        </a:p>
      </dgm:t>
    </dgm:pt>
    <dgm:pt modelId="{20163769-0024-4C58-B782-783E55A98452}" type="pres">
      <dgm:prSet presAssocID="{1FCA40EF-214B-4A35-B433-6316F64AE18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9EBE644-9F35-4773-A1C0-B29F129E31D0}" type="pres">
      <dgm:prSet presAssocID="{0B1CEF0C-F9CA-4498-97F0-FA9E7910D06A}" presName="gear1" presStyleLbl="node1" presStyleIdx="0" presStyleCnt="3" custScaleX="131654" custLinFactNeighborX="25833" custLinFactNeighborY="7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61A87F-D01E-4FA8-AD3F-A0365C214205}" type="pres">
      <dgm:prSet presAssocID="{0B1CEF0C-F9CA-4498-97F0-FA9E7910D06A}" presName="gear1srcNode" presStyleLbl="node1" presStyleIdx="0" presStyleCnt="3"/>
      <dgm:spPr/>
      <dgm:t>
        <a:bodyPr/>
        <a:lstStyle/>
        <a:p>
          <a:endParaRPr lang="ru-RU"/>
        </a:p>
      </dgm:t>
    </dgm:pt>
    <dgm:pt modelId="{8FD24A60-B000-4008-A8E3-4E2953462EF7}" type="pres">
      <dgm:prSet presAssocID="{0B1CEF0C-F9CA-4498-97F0-FA9E7910D06A}" presName="gear1dstNode" presStyleLbl="node1" presStyleIdx="0" presStyleCnt="3"/>
      <dgm:spPr/>
      <dgm:t>
        <a:bodyPr/>
        <a:lstStyle/>
        <a:p>
          <a:endParaRPr lang="ru-RU"/>
        </a:p>
      </dgm:t>
    </dgm:pt>
    <dgm:pt modelId="{095FBB6C-ACCC-4D2E-A53D-6A07EF4FE486}" type="pres">
      <dgm:prSet presAssocID="{C961E3D0-9D1A-40E0-A993-31A5EE3EF430}" presName="gear2" presStyleLbl="node1" presStyleIdx="1" presStyleCnt="3" custScaleX="218543" custScaleY="165781" custLinFactNeighborX="-38861" custLinFactNeighborY="1281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EAB96-B258-4715-BDB2-01274797CA0A}" type="pres">
      <dgm:prSet presAssocID="{C961E3D0-9D1A-40E0-A993-31A5EE3EF430}" presName="gear2srcNode" presStyleLbl="node1" presStyleIdx="1" presStyleCnt="3"/>
      <dgm:spPr/>
      <dgm:t>
        <a:bodyPr/>
        <a:lstStyle/>
        <a:p>
          <a:endParaRPr lang="ru-RU"/>
        </a:p>
      </dgm:t>
    </dgm:pt>
    <dgm:pt modelId="{1E175216-6402-4E68-8B04-D5A70B81E18C}" type="pres">
      <dgm:prSet presAssocID="{C961E3D0-9D1A-40E0-A993-31A5EE3EF430}" presName="gear2dstNode" presStyleLbl="node1" presStyleIdx="1" presStyleCnt="3"/>
      <dgm:spPr/>
      <dgm:t>
        <a:bodyPr/>
        <a:lstStyle/>
        <a:p>
          <a:endParaRPr lang="ru-RU"/>
        </a:p>
      </dgm:t>
    </dgm:pt>
    <dgm:pt modelId="{6F7A8FDA-CCC3-4B73-8B3C-68D8591A9046}" type="pres">
      <dgm:prSet presAssocID="{8B2C906E-A38C-46F8-AE81-01999CCADB4B}" presName="gear3" presStyleLbl="node1" presStyleIdx="2" presStyleCnt="3" custScaleX="216742" custScaleY="194297" custLinFactNeighborX="10165" custLinFactNeighborY="3019"/>
      <dgm:spPr/>
      <dgm:t>
        <a:bodyPr/>
        <a:lstStyle/>
        <a:p>
          <a:endParaRPr lang="ru-RU"/>
        </a:p>
      </dgm:t>
    </dgm:pt>
    <dgm:pt modelId="{AA57E121-85A4-4798-848F-3D0BDAE431D5}" type="pres">
      <dgm:prSet presAssocID="{8B2C906E-A38C-46F8-AE81-01999CCADB4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264391-8464-4E0E-817E-975970A7B112}" type="pres">
      <dgm:prSet presAssocID="{8B2C906E-A38C-46F8-AE81-01999CCADB4B}" presName="gear3srcNode" presStyleLbl="node1" presStyleIdx="2" presStyleCnt="3"/>
      <dgm:spPr/>
      <dgm:t>
        <a:bodyPr/>
        <a:lstStyle/>
        <a:p>
          <a:endParaRPr lang="ru-RU"/>
        </a:p>
      </dgm:t>
    </dgm:pt>
    <dgm:pt modelId="{5D93873D-CFDD-4A93-9C97-D14771D66AC9}" type="pres">
      <dgm:prSet presAssocID="{8B2C906E-A38C-46F8-AE81-01999CCADB4B}" presName="gear3dstNode" presStyleLbl="node1" presStyleIdx="2" presStyleCnt="3"/>
      <dgm:spPr/>
      <dgm:t>
        <a:bodyPr/>
        <a:lstStyle/>
        <a:p>
          <a:endParaRPr lang="ru-RU"/>
        </a:p>
      </dgm:t>
    </dgm:pt>
    <dgm:pt modelId="{6304B43C-35CE-4805-9A0E-249D5FB1D6C8}" type="pres">
      <dgm:prSet presAssocID="{60B98F4F-CBCB-4D3A-8D37-95335A4D4E91}" presName="connector1" presStyleLbl="sibTrans2D1" presStyleIdx="0" presStyleCnt="3" custAng="1026415" custLinFactNeighborX="21841" custLinFactNeighborY="-52390"/>
      <dgm:spPr/>
      <dgm:t>
        <a:bodyPr/>
        <a:lstStyle/>
        <a:p>
          <a:endParaRPr lang="ru-RU"/>
        </a:p>
      </dgm:t>
    </dgm:pt>
    <dgm:pt modelId="{01C818A0-0885-4582-8B0E-5CF60D2E561A}" type="pres">
      <dgm:prSet presAssocID="{82368AC4-1684-4BBB-BFC6-9967B2162A04}" presName="connector2" presStyleLbl="sibTrans2D1" presStyleIdx="1" presStyleCnt="3" custAng="15208497" custLinFactNeighborX="33613" custLinFactNeighborY="52106"/>
      <dgm:spPr/>
      <dgm:t>
        <a:bodyPr/>
        <a:lstStyle/>
        <a:p>
          <a:endParaRPr lang="ru-RU"/>
        </a:p>
      </dgm:t>
    </dgm:pt>
    <dgm:pt modelId="{73425917-6A7C-41CF-B45B-D11F8946EF23}" type="pres">
      <dgm:prSet presAssocID="{DB0E06FA-6D87-4B6C-BF0D-818CD06D368A}" presName="connector3" presStyleLbl="sibTrans2D1" presStyleIdx="2" presStyleCnt="3" custAng="2404399" custLinFactNeighborX="-26699" custLinFactNeighborY="-18475"/>
      <dgm:spPr/>
      <dgm:t>
        <a:bodyPr/>
        <a:lstStyle/>
        <a:p>
          <a:endParaRPr lang="ru-RU"/>
        </a:p>
      </dgm:t>
    </dgm:pt>
  </dgm:ptLst>
  <dgm:cxnLst>
    <dgm:cxn modelId="{76F5881F-BAD6-4B77-9F24-7484F4B5427D}" type="presOf" srcId="{DB0E06FA-6D87-4B6C-BF0D-818CD06D368A}" destId="{73425917-6A7C-41CF-B45B-D11F8946EF23}" srcOrd="0" destOrd="0" presId="urn:microsoft.com/office/officeart/2005/8/layout/gear1"/>
    <dgm:cxn modelId="{5F1CBD88-CE78-4B11-945F-2074AAC8E834}" type="presOf" srcId="{8B2C906E-A38C-46F8-AE81-01999CCADB4B}" destId="{6F7A8FDA-CCC3-4B73-8B3C-68D8591A9046}" srcOrd="0" destOrd="0" presId="urn:microsoft.com/office/officeart/2005/8/layout/gear1"/>
    <dgm:cxn modelId="{252760AE-9268-48D5-AFD0-A96472A539DB}" srcId="{1FCA40EF-214B-4A35-B433-6316F64AE180}" destId="{8B2C906E-A38C-46F8-AE81-01999CCADB4B}" srcOrd="2" destOrd="0" parTransId="{7A79CE28-931E-4FBB-9E25-EC7197E8C380}" sibTransId="{DB0E06FA-6D87-4B6C-BF0D-818CD06D368A}"/>
    <dgm:cxn modelId="{7B2694C4-F983-4F47-A9A8-A1E0AABF1E6C}" type="presOf" srcId="{60B98F4F-CBCB-4D3A-8D37-95335A4D4E91}" destId="{6304B43C-35CE-4805-9A0E-249D5FB1D6C8}" srcOrd="0" destOrd="0" presId="urn:microsoft.com/office/officeart/2005/8/layout/gear1"/>
    <dgm:cxn modelId="{C4DF6ADB-887D-4664-A5B0-890EA8B37592}" type="presOf" srcId="{C961E3D0-9D1A-40E0-A993-31A5EE3EF430}" destId="{AE4EAB96-B258-4715-BDB2-01274797CA0A}" srcOrd="1" destOrd="0" presId="urn:microsoft.com/office/officeart/2005/8/layout/gear1"/>
    <dgm:cxn modelId="{012771BC-FBA3-4136-997D-B127915BF403}" type="presOf" srcId="{82368AC4-1684-4BBB-BFC6-9967B2162A04}" destId="{01C818A0-0885-4582-8B0E-5CF60D2E561A}" srcOrd="0" destOrd="0" presId="urn:microsoft.com/office/officeart/2005/8/layout/gear1"/>
    <dgm:cxn modelId="{84CBC28E-3A4A-40B1-96B7-589DBC7930E7}" type="presOf" srcId="{0B1CEF0C-F9CA-4498-97F0-FA9E7910D06A}" destId="{EE61A87F-D01E-4FA8-AD3F-A0365C214205}" srcOrd="1" destOrd="0" presId="urn:microsoft.com/office/officeart/2005/8/layout/gear1"/>
    <dgm:cxn modelId="{9A9FE35A-60D8-4479-84CD-8E1A0B2CE3A2}" type="presOf" srcId="{0B1CEF0C-F9CA-4498-97F0-FA9E7910D06A}" destId="{8FD24A60-B000-4008-A8E3-4E2953462EF7}" srcOrd="2" destOrd="0" presId="urn:microsoft.com/office/officeart/2005/8/layout/gear1"/>
    <dgm:cxn modelId="{33365026-8393-4056-8809-5FDFA8786629}" srcId="{1FCA40EF-214B-4A35-B433-6316F64AE180}" destId="{0B1CEF0C-F9CA-4498-97F0-FA9E7910D06A}" srcOrd="0" destOrd="0" parTransId="{0097EBB1-C9F8-49C2-BD36-EF783BB14132}" sibTransId="{60B98F4F-CBCB-4D3A-8D37-95335A4D4E91}"/>
    <dgm:cxn modelId="{7835C7BC-3F30-4221-9947-4F280B0AB3B4}" type="presOf" srcId="{8B2C906E-A38C-46F8-AE81-01999CCADB4B}" destId="{86264391-8464-4E0E-817E-975970A7B112}" srcOrd="2" destOrd="0" presId="urn:microsoft.com/office/officeart/2005/8/layout/gear1"/>
    <dgm:cxn modelId="{05E93514-5469-4A6A-BB87-62B4E12957EC}" srcId="{1FCA40EF-214B-4A35-B433-6316F64AE180}" destId="{C961E3D0-9D1A-40E0-A993-31A5EE3EF430}" srcOrd="1" destOrd="0" parTransId="{19EB1552-C9EC-44D2-88D2-83BD3C56378D}" sibTransId="{82368AC4-1684-4BBB-BFC6-9967B2162A04}"/>
    <dgm:cxn modelId="{677F1F72-AAE4-41C4-A2C7-D554C943E4D2}" type="presOf" srcId="{C961E3D0-9D1A-40E0-A993-31A5EE3EF430}" destId="{1E175216-6402-4E68-8B04-D5A70B81E18C}" srcOrd="2" destOrd="0" presId="urn:microsoft.com/office/officeart/2005/8/layout/gear1"/>
    <dgm:cxn modelId="{64F62FD0-4414-4E0C-9737-3B7C747CAE4B}" type="presOf" srcId="{0B1CEF0C-F9CA-4498-97F0-FA9E7910D06A}" destId="{B9EBE644-9F35-4773-A1C0-B29F129E31D0}" srcOrd="0" destOrd="0" presId="urn:microsoft.com/office/officeart/2005/8/layout/gear1"/>
    <dgm:cxn modelId="{3D95548F-E167-4440-9C55-E9C47BE9017B}" type="presOf" srcId="{C961E3D0-9D1A-40E0-A993-31A5EE3EF430}" destId="{095FBB6C-ACCC-4D2E-A53D-6A07EF4FE486}" srcOrd="0" destOrd="0" presId="urn:microsoft.com/office/officeart/2005/8/layout/gear1"/>
    <dgm:cxn modelId="{9CFFE959-6D80-406F-A9C0-A44225F52ACB}" type="presOf" srcId="{8B2C906E-A38C-46F8-AE81-01999CCADB4B}" destId="{5D93873D-CFDD-4A93-9C97-D14771D66AC9}" srcOrd="3" destOrd="0" presId="urn:microsoft.com/office/officeart/2005/8/layout/gear1"/>
    <dgm:cxn modelId="{FBE651D8-6C2A-419B-85B6-EF752C3D624A}" type="presOf" srcId="{1FCA40EF-214B-4A35-B433-6316F64AE180}" destId="{20163769-0024-4C58-B782-783E55A98452}" srcOrd="0" destOrd="0" presId="urn:microsoft.com/office/officeart/2005/8/layout/gear1"/>
    <dgm:cxn modelId="{4EE19061-8F12-402E-AA9C-AA6264E5D87F}" type="presOf" srcId="{8B2C906E-A38C-46F8-AE81-01999CCADB4B}" destId="{AA57E121-85A4-4798-848F-3D0BDAE431D5}" srcOrd="1" destOrd="0" presId="urn:microsoft.com/office/officeart/2005/8/layout/gear1"/>
    <dgm:cxn modelId="{A8653717-040A-4952-A92D-C8B9CB36E2EC}" type="presParOf" srcId="{20163769-0024-4C58-B782-783E55A98452}" destId="{B9EBE644-9F35-4773-A1C0-B29F129E31D0}" srcOrd="0" destOrd="0" presId="urn:microsoft.com/office/officeart/2005/8/layout/gear1"/>
    <dgm:cxn modelId="{0FC0920E-E364-4BE3-9FE5-FCBEA73E8EA3}" type="presParOf" srcId="{20163769-0024-4C58-B782-783E55A98452}" destId="{EE61A87F-D01E-4FA8-AD3F-A0365C214205}" srcOrd="1" destOrd="0" presId="urn:microsoft.com/office/officeart/2005/8/layout/gear1"/>
    <dgm:cxn modelId="{4C069F39-23B3-4EEA-9DD0-7698E862E07D}" type="presParOf" srcId="{20163769-0024-4C58-B782-783E55A98452}" destId="{8FD24A60-B000-4008-A8E3-4E2953462EF7}" srcOrd="2" destOrd="0" presId="urn:microsoft.com/office/officeart/2005/8/layout/gear1"/>
    <dgm:cxn modelId="{3F6C30CE-D830-468F-A94C-3451BB207C61}" type="presParOf" srcId="{20163769-0024-4C58-B782-783E55A98452}" destId="{095FBB6C-ACCC-4D2E-A53D-6A07EF4FE486}" srcOrd="3" destOrd="0" presId="urn:microsoft.com/office/officeart/2005/8/layout/gear1"/>
    <dgm:cxn modelId="{19431DC0-F9D4-48E3-A09E-2B4F3EFCC073}" type="presParOf" srcId="{20163769-0024-4C58-B782-783E55A98452}" destId="{AE4EAB96-B258-4715-BDB2-01274797CA0A}" srcOrd="4" destOrd="0" presId="urn:microsoft.com/office/officeart/2005/8/layout/gear1"/>
    <dgm:cxn modelId="{F15944B2-AC73-4E91-AA40-2966E8456343}" type="presParOf" srcId="{20163769-0024-4C58-B782-783E55A98452}" destId="{1E175216-6402-4E68-8B04-D5A70B81E18C}" srcOrd="5" destOrd="0" presId="urn:microsoft.com/office/officeart/2005/8/layout/gear1"/>
    <dgm:cxn modelId="{3AF716E0-8FAA-48F5-84FB-E635BBCB8C53}" type="presParOf" srcId="{20163769-0024-4C58-B782-783E55A98452}" destId="{6F7A8FDA-CCC3-4B73-8B3C-68D8591A9046}" srcOrd="6" destOrd="0" presId="urn:microsoft.com/office/officeart/2005/8/layout/gear1"/>
    <dgm:cxn modelId="{830E7085-B109-4ECA-A28D-0C21CD6E2B62}" type="presParOf" srcId="{20163769-0024-4C58-B782-783E55A98452}" destId="{AA57E121-85A4-4798-848F-3D0BDAE431D5}" srcOrd="7" destOrd="0" presId="urn:microsoft.com/office/officeart/2005/8/layout/gear1"/>
    <dgm:cxn modelId="{151094C2-F89B-4C68-9771-EFA058D0119C}" type="presParOf" srcId="{20163769-0024-4C58-B782-783E55A98452}" destId="{86264391-8464-4E0E-817E-975970A7B112}" srcOrd="8" destOrd="0" presId="urn:microsoft.com/office/officeart/2005/8/layout/gear1"/>
    <dgm:cxn modelId="{A5DA8E80-3F1F-413D-989B-20BB14256E56}" type="presParOf" srcId="{20163769-0024-4C58-B782-783E55A98452}" destId="{5D93873D-CFDD-4A93-9C97-D14771D66AC9}" srcOrd="9" destOrd="0" presId="urn:microsoft.com/office/officeart/2005/8/layout/gear1"/>
    <dgm:cxn modelId="{DD30B226-DAEA-4D20-A725-02D6D0EC0D53}" type="presParOf" srcId="{20163769-0024-4C58-B782-783E55A98452}" destId="{6304B43C-35CE-4805-9A0E-249D5FB1D6C8}" srcOrd="10" destOrd="0" presId="urn:microsoft.com/office/officeart/2005/8/layout/gear1"/>
    <dgm:cxn modelId="{DDE69339-65EC-4AC7-A74A-A3F43EA5159E}" type="presParOf" srcId="{20163769-0024-4C58-B782-783E55A98452}" destId="{01C818A0-0885-4582-8B0E-5CF60D2E561A}" srcOrd="11" destOrd="0" presId="urn:microsoft.com/office/officeart/2005/8/layout/gear1"/>
    <dgm:cxn modelId="{8FDA9503-25B3-4B54-9DA9-B65A6AD42B27}" type="presParOf" srcId="{20163769-0024-4C58-B782-783E55A98452}" destId="{73425917-6A7C-41CF-B45B-D11F8946EF2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77CEB-09BA-4963-83E4-14C084093622}">
      <dsp:nvSpPr>
        <dsp:cNvPr id="0" name=""/>
        <dsp:cNvSpPr/>
      </dsp:nvSpPr>
      <dsp:spPr>
        <a:xfrm rot="16200000">
          <a:off x="795743" y="-795743"/>
          <a:ext cx="2444760" cy="4036247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atMod val="27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60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Ослабились возможности эффективно справляться с предъявляемыми к государству требованиями</a:t>
          </a:r>
          <a:endParaRPr lang="ru-RU" sz="2000" kern="1200" dirty="0"/>
        </a:p>
      </dsp:txBody>
      <dsp:txXfrm rot="5400000">
        <a:off x="0" y="0"/>
        <a:ext cx="4036247" cy="1833570"/>
      </dsp:txXfrm>
    </dsp:sp>
    <dsp:sp modelId="{5BB3138F-5F87-4BD9-8407-09F742B4A1D4}">
      <dsp:nvSpPr>
        <dsp:cNvPr id="0" name=""/>
        <dsp:cNvSpPr/>
      </dsp:nvSpPr>
      <dsp:spPr>
        <a:xfrm>
          <a:off x="4036247" y="0"/>
          <a:ext cx="4036247" cy="2444760"/>
        </a:xfrm>
        <a:prstGeom prst="round1Rect">
          <a:avLst/>
        </a:prstGeom>
        <a:gradFill rotWithShape="0">
          <a:gsLst>
            <a:gs pos="0">
              <a:schemeClr val="accent5">
                <a:hueOff val="-4673100"/>
                <a:satOff val="6871"/>
                <a:lumOff val="5882"/>
                <a:alphaOff val="0"/>
                <a:tint val="65000"/>
                <a:satMod val="270000"/>
              </a:schemeClr>
            </a:gs>
            <a:gs pos="25000">
              <a:schemeClr val="accent5">
                <a:hueOff val="-4673100"/>
                <a:satOff val="6871"/>
                <a:lumOff val="5882"/>
                <a:alphaOff val="0"/>
                <a:tint val="60000"/>
                <a:satMod val="300000"/>
              </a:schemeClr>
            </a:gs>
            <a:gs pos="100000">
              <a:schemeClr val="accent5">
                <a:hueOff val="-4673100"/>
                <a:satOff val="6871"/>
                <a:lumOff val="5882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Расширились функции и сферы ответственности национального государства</a:t>
          </a:r>
          <a:endParaRPr lang="ru-RU" sz="2000" kern="1200" dirty="0"/>
        </a:p>
      </dsp:txBody>
      <dsp:txXfrm>
        <a:off x="4036247" y="0"/>
        <a:ext cx="4036247" cy="1833570"/>
      </dsp:txXfrm>
    </dsp:sp>
    <dsp:sp modelId="{D318A57E-FEBB-448E-A417-871659760050}">
      <dsp:nvSpPr>
        <dsp:cNvPr id="0" name=""/>
        <dsp:cNvSpPr/>
      </dsp:nvSpPr>
      <dsp:spPr>
        <a:xfrm rot="10800000">
          <a:off x="0" y="2444760"/>
          <a:ext cx="4036247" cy="2444760"/>
        </a:xfrm>
        <a:prstGeom prst="round1Rect">
          <a:avLst/>
        </a:prstGeom>
        <a:gradFill rotWithShape="0">
          <a:gsLst>
            <a:gs pos="0">
              <a:schemeClr val="accent5">
                <a:hueOff val="-9346199"/>
                <a:satOff val="13742"/>
                <a:lumOff val="11765"/>
                <a:alphaOff val="0"/>
                <a:tint val="65000"/>
                <a:satMod val="270000"/>
              </a:schemeClr>
            </a:gs>
            <a:gs pos="25000">
              <a:schemeClr val="accent5">
                <a:hueOff val="-9346199"/>
                <a:satOff val="13742"/>
                <a:lumOff val="11765"/>
                <a:alphaOff val="0"/>
                <a:tint val="60000"/>
                <a:satMod val="300000"/>
              </a:schemeClr>
            </a:gs>
            <a:gs pos="100000">
              <a:schemeClr val="accent5">
                <a:hueOff val="-9346199"/>
                <a:satOff val="13742"/>
                <a:lumOff val="11765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Товары, капиталы, люди, знания, так же как и преступность  легко пересекают государственные границы</a:t>
          </a:r>
          <a:endParaRPr lang="ru-RU" sz="2000" kern="1200" dirty="0"/>
        </a:p>
      </dsp:txBody>
      <dsp:txXfrm rot="10800000">
        <a:off x="0" y="3055949"/>
        <a:ext cx="4036247" cy="1833570"/>
      </dsp:txXfrm>
    </dsp:sp>
    <dsp:sp modelId="{76C1C429-3ABF-48A0-B870-6B6A960E43E9}">
      <dsp:nvSpPr>
        <dsp:cNvPr id="0" name=""/>
        <dsp:cNvSpPr/>
      </dsp:nvSpPr>
      <dsp:spPr>
        <a:xfrm rot="5400000">
          <a:off x="4831990" y="1649016"/>
          <a:ext cx="2444760" cy="4036247"/>
        </a:xfrm>
        <a:prstGeom prst="round1Rect">
          <a:avLst/>
        </a:prstGeom>
        <a:gradFill rotWithShape="0">
          <a:gsLst>
            <a:gs pos="0">
              <a:schemeClr val="accent5">
                <a:hueOff val="-14019298"/>
                <a:satOff val="20613"/>
                <a:lumOff val="17647"/>
                <a:alphaOff val="0"/>
                <a:tint val="65000"/>
                <a:satMod val="270000"/>
              </a:schemeClr>
            </a:gs>
            <a:gs pos="25000">
              <a:schemeClr val="accent5">
                <a:hueOff val="-14019298"/>
                <a:satOff val="20613"/>
                <a:lumOff val="17647"/>
                <a:alphaOff val="0"/>
                <a:tint val="60000"/>
                <a:satMod val="300000"/>
              </a:schemeClr>
            </a:gs>
            <a:gs pos="100000">
              <a:schemeClr val="accent5">
                <a:hueOff val="-14019298"/>
                <a:satOff val="20613"/>
                <a:lumOff val="17647"/>
                <a:alphaOff val="0"/>
                <a:tint val="29000"/>
                <a:satMod val="400000"/>
              </a:schemeClr>
            </a:gs>
          </a:gsLst>
          <a:lin ang="16200000" scaled="1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Социальные движения и отношения стали проникать почти во все сферы человеческой деятельности</a:t>
          </a:r>
          <a:endParaRPr lang="ru-RU" sz="2000" kern="1200" dirty="0"/>
        </a:p>
      </dsp:txBody>
      <dsp:txXfrm rot="-5400000">
        <a:off x="4036247" y="3055949"/>
        <a:ext cx="4036247" cy="1833570"/>
      </dsp:txXfrm>
    </dsp:sp>
    <dsp:sp modelId="{B02BA48B-9081-46BC-AABD-01CC5014BD19}">
      <dsp:nvSpPr>
        <dsp:cNvPr id="0" name=""/>
        <dsp:cNvSpPr/>
      </dsp:nvSpPr>
      <dsp:spPr>
        <a:xfrm>
          <a:off x="2500325" y="1833570"/>
          <a:ext cx="3071842" cy="1222380"/>
        </a:xfrm>
        <a:prstGeom prst="roundRect">
          <a:avLst/>
        </a:prstGeom>
        <a:solidFill>
          <a:schemeClr val="accent1"/>
        </a:solidFill>
        <a:ln w="425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Глобализация</a:t>
          </a:r>
          <a:endParaRPr lang="ru-RU" sz="2400" b="1" kern="1200" dirty="0"/>
        </a:p>
      </dsp:txBody>
      <dsp:txXfrm>
        <a:off x="2559997" y="1893242"/>
        <a:ext cx="2952498" cy="1103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BE644-9F35-4773-A1C0-B29F129E31D0}">
      <dsp:nvSpPr>
        <dsp:cNvPr id="0" name=""/>
        <dsp:cNvSpPr/>
      </dsp:nvSpPr>
      <dsp:spPr>
        <a:xfrm>
          <a:off x="3131141" y="2713333"/>
          <a:ext cx="3488758" cy="2649945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Национальная экономика</a:t>
          </a:r>
          <a:endParaRPr lang="ru-RU" sz="2400" b="1" kern="1200" dirty="0">
            <a:solidFill>
              <a:schemeClr val="accent6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69845" y="3334070"/>
        <a:ext cx="2211350" cy="1362126"/>
      </dsp:txXfrm>
    </dsp:sp>
    <dsp:sp modelId="{095FBB6C-ACCC-4D2E-A53D-6A07EF4FE486}">
      <dsp:nvSpPr>
        <dsp:cNvPr id="0" name=""/>
        <dsp:cNvSpPr/>
      </dsp:nvSpPr>
      <dsp:spPr>
        <a:xfrm>
          <a:off x="0" y="1623096"/>
          <a:ext cx="4211832" cy="3194985"/>
        </a:xfrm>
        <a:prstGeom prst="gear6">
          <a:avLst/>
        </a:prstGeom>
        <a:gradFill rotWithShape="0">
          <a:gsLst>
            <a:gs pos="0">
              <a:schemeClr val="accent4">
                <a:hueOff val="4822484"/>
                <a:satOff val="-4333"/>
                <a:lumOff val="-686"/>
                <a:alphaOff val="0"/>
                <a:shade val="45000"/>
                <a:satMod val="155000"/>
              </a:schemeClr>
            </a:gs>
            <a:gs pos="60000">
              <a:schemeClr val="accent4">
                <a:hueOff val="4822484"/>
                <a:satOff val="-4333"/>
                <a:lumOff val="-686"/>
                <a:alphaOff val="0"/>
                <a:shade val="95000"/>
                <a:satMod val="150000"/>
              </a:schemeClr>
            </a:gs>
            <a:gs pos="100000">
              <a:schemeClr val="accent4">
                <a:hueOff val="4822484"/>
                <a:satOff val="-4333"/>
                <a:lumOff val="-68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Национальная экономика</a:t>
          </a:r>
          <a:endParaRPr lang="ru-RU" sz="2400" b="1" kern="1200" dirty="0">
            <a:solidFill>
              <a:schemeClr val="accent6">
                <a:lumMod val="50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52157" y="2432304"/>
        <a:ext cx="2307518" cy="1576569"/>
      </dsp:txXfrm>
    </dsp:sp>
    <dsp:sp modelId="{6F7A8FDA-CCC3-4B73-8B3C-68D8591A9046}">
      <dsp:nvSpPr>
        <dsp:cNvPr id="0" name=""/>
        <dsp:cNvSpPr/>
      </dsp:nvSpPr>
      <dsp:spPr>
        <a:xfrm rot="20700000">
          <a:off x="1710279" y="14472"/>
          <a:ext cx="4247859" cy="3513768"/>
        </a:xfrm>
        <a:prstGeom prst="gear6">
          <a:avLst/>
        </a:prstGeom>
        <a:gradFill rotWithShape="0">
          <a:gsLst>
            <a:gs pos="0">
              <a:schemeClr val="accent4">
                <a:hueOff val="9644969"/>
                <a:satOff val="-8667"/>
                <a:lumOff val="-1373"/>
                <a:alphaOff val="0"/>
                <a:shade val="45000"/>
                <a:satMod val="155000"/>
              </a:schemeClr>
            </a:gs>
            <a:gs pos="60000">
              <a:schemeClr val="accent4">
                <a:hueOff val="9644969"/>
                <a:satOff val="-8667"/>
                <a:lumOff val="-1373"/>
                <a:alphaOff val="0"/>
                <a:shade val="95000"/>
                <a:satMod val="150000"/>
              </a:schemeClr>
            </a:gs>
            <a:gs pos="100000">
              <a:schemeClr val="accent4">
                <a:hueOff val="9644969"/>
                <a:satOff val="-8667"/>
                <a:lumOff val="-1373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Национальная экономика</a:t>
          </a:r>
          <a:endParaRPr lang="ru-RU" sz="24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 rot="-20700000">
        <a:off x="2685500" y="741603"/>
        <a:ext cx="2297417" cy="2059505"/>
      </dsp:txXfrm>
    </dsp:sp>
    <dsp:sp modelId="{6304B43C-35CE-4805-9A0E-249D5FB1D6C8}">
      <dsp:nvSpPr>
        <dsp:cNvPr id="0" name=""/>
        <dsp:cNvSpPr/>
      </dsp:nvSpPr>
      <dsp:spPr>
        <a:xfrm rot="1026415">
          <a:off x="3661291" y="532490"/>
          <a:ext cx="3391929" cy="3391929"/>
        </a:xfrm>
        <a:prstGeom prst="circularArrow">
          <a:avLst>
            <a:gd name="adj1" fmla="val 4688"/>
            <a:gd name="adj2" fmla="val 299029"/>
            <a:gd name="adj3" fmla="val 2529286"/>
            <a:gd name="adj4" fmla="val 15833298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C818A0-0885-4582-8B0E-5CF60D2E561A}">
      <dsp:nvSpPr>
        <dsp:cNvPr id="0" name=""/>
        <dsp:cNvSpPr/>
      </dsp:nvSpPr>
      <dsp:spPr>
        <a:xfrm rot="15208497">
          <a:off x="2062596" y="2942008"/>
          <a:ext cx="2464448" cy="24644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4822484"/>
                <a:satOff val="-4333"/>
                <a:lumOff val="-686"/>
                <a:alphaOff val="0"/>
                <a:shade val="45000"/>
                <a:satMod val="155000"/>
              </a:schemeClr>
            </a:gs>
            <a:gs pos="60000">
              <a:schemeClr val="accent4">
                <a:hueOff val="4822484"/>
                <a:satOff val="-4333"/>
                <a:lumOff val="-686"/>
                <a:alphaOff val="0"/>
                <a:shade val="95000"/>
                <a:satMod val="150000"/>
              </a:schemeClr>
            </a:gs>
            <a:gs pos="100000">
              <a:schemeClr val="accent4">
                <a:hueOff val="4822484"/>
                <a:satOff val="-4333"/>
                <a:lumOff val="-68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425917-6A7C-41CF-B45B-D11F8946EF23}">
      <dsp:nvSpPr>
        <dsp:cNvPr id="0" name=""/>
        <dsp:cNvSpPr/>
      </dsp:nvSpPr>
      <dsp:spPr>
        <a:xfrm rot="2404399">
          <a:off x="1508757" y="-149808"/>
          <a:ext cx="2657172" cy="265717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9644969"/>
                <a:satOff val="-8667"/>
                <a:lumOff val="-1373"/>
                <a:alphaOff val="0"/>
                <a:shade val="45000"/>
                <a:satMod val="155000"/>
              </a:schemeClr>
            </a:gs>
            <a:gs pos="60000">
              <a:schemeClr val="accent4">
                <a:hueOff val="9644969"/>
                <a:satOff val="-8667"/>
                <a:lumOff val="-1373"/>
                <a:alphaOff val="0"/>
                <a:shade val="95000"/>
                <a:satMod val="150000"/>
              </a:schemeClr>
            </a:gs>
            <a:gs pos="100000">
              <a:schemeClr val="accent4">
                <a:hueOff val="9644969"/>
                <a:satOff val="-8667"/>
                <a:lumOff val="-1373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F14AB-0EBD-4DDB-9F1A-36806940BA80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C34CC-E96D-426F-98B2-342C7AE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7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B28B661-3088-47EA-8247-EDECFC3F3E77}" type="slidenum">
              <a:rPr lang="ru-RU" altLang="ru-RU" smtClean="0"/>
              <a:pPr eaLnBrk="1" hangingPunct="1"/>
              <a:t>7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5DBC9AB-F830-49A4-8744-80DE1C5B0520}" type="slidenum">
              <a:rPr lang="ru-RU" altLang="ru-RU" smtClean="0"/>
              <a:pPr eaLnBrk="1" hangingPunct="1"/>
              <a:t>9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370545-4B4E-43B7-9F20-E94DA40EB6FC}" type="slidenum">
              <a:rPr lang="ru-RU" altLang="ru-RU" smtClean="0"/>
              <a:pPr eaLnBrk="1" hangingPunct="1"/>
              <a:t>11</a:t>
            </a:fld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908C73-918C-4A92-AC43-BDB228A51594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E29557-C8D0-4603-ABA8-C99DE80E2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376" y="1285860"/>
            <a:ext cx="7772400" cy="1785950"/>
          </a:xfrm>
        </p:spPr>
        <p:txBody>
          <a:bodyPr/>
          <a:lstStyle/>
          <a:p>
            <a:pPr algn="ctr"/>
            <a:r>
              <a:rPr lang="ru-RU" dirty="0" smtClean="0"/>
              <a:t>Глобализация и её последствия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28625" y="214313"/>
            <a:ext cx="8478838" cy="700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ru-RU" sz="4400" kern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Глобализация в экономике. ТНК</a:t>
            </a:r>
          </a:p>
        </p:txBody>
      </p:sp>
      <p:sp>
        <p:nvSpPr>
          <p:cNvPr id="5" name="Овал 4"/>
          <p:cNvSpPr/>
          <p:nvPr/>
        </p:nvSpPr>
        <p:spPr>
          <a:xfrm>
            <a:off x="2357438" y="2357438"/>
            <a:ext cx="4564062" cy="3186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ТНК – крупные </a:t>
            </a:r>
          </a:p>
          <a:p>
            <a:pPr algn="ctr"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компании национальные по формированию капитала, интернациональные по деятельности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50" y="1714500"/>
            <a:ext cx="2428875" cy="107156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Разделение труда в общепланетарном масштабе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500813" y="5000625"/>
            <a:ext cx="2428875" cy="11430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Взаимовлияние национальных экономик друг на друга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5750" y="5072063"/>
            <a:ext cx="2428875" cy="107156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Интеграция в мировой экономике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500813" y="1714500"/>
            <a:ext cx="2428875" cy="121443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Размывание экономических границ между странами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429000" y="1000125"/>
            <a:ext cx="2428875" cy="107156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Унификация образа жизни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29000" y="5643563"/>
            <a:ext cx="2714625" cy="1071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Усиливается роль финансовых рынков. Мировая валюта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714625" y="2251075"/>
            <a:ext cx="3714750" cy="349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>
            <a:off x="6680200" y="3963988"/>
            <a:ext cx="2071687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0800000">
            <a:off x="2714625" y="5572125"/>
            <a:ext cx="378618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rot="5400000">
            <a:off x="355600" y="3929063"/>
            <a:ext cx="2287587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714620"/>
            <a:ext cx="2857520" cy="2000264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Выноска 1 3"/>
          <p:cNvSpPr/>
          <p:nvPr/>
        </p:nvSpPr>
        <p:spPr>
          <a:xfrm>
            <a:off x="5715000" y="1071563"/>
            <a:ext cx="3214688" cy="1928812"/>
          </a:xfrm>
          <a:prstGeom prst="borderCallout1">
            <a:avLst>
              <a:gd name="adj1" fmla="val 142235"/>
              <a:gd name="adj2" fmla="val 9620"/>
              <a:gd name="adj3" fmla="val 100965"/>
              <a:gd name="adj4" fmla="val 51198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Проблемы глобальной политики решаются 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«Большой 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семёркой» 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 «Большой двадцаткой»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715000" y="4572000"/>
            <a:ext cx="3214688" cy="2000250"/>
          </a:xfrm>
          <a:prstGeom prst="borderCallout1">
            <a:avLst>
              <a:gd name="adj1" fmla="val -1715"/>
              <a:gd name="adj2" fmla="val 50254"/>
              <a:gd name="adj3" fmla="val -36149"/>
              <a:gd name="adj4" fmla="val 760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Американизация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– усиление влияния США в мире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285750" y="1071563"/>
            <a:ext cx="3214688" cy="1857375"/>
          </a:xfrm>
          <a:prstGeom prst="borderCallout1">
            <a:avLst>
              <a:gd name="adj1" fmla="val 101151"/>
              <a:gd name="adj2" fmla="val 49885"/>
              <a:gd name="adj3" fmla="val 143163"/>
              <a:gd name="adj4" fmla="val 88509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Сокращение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суверенитета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национальных государств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285750" y="4643438"/>
            <a:ext cx="3357563" cy="1928812"/>
          </a:xfrm>
          <a:prstGeom prst="borderCallout1">
            <a:avLst>
              <a:gd name="adj1" fmla="val -2898"/>
              <a:gd name="adj2" fmla="val 49885"/>
              <a:gd name="adj3" fmla="val -39385"/>
              <a:gd name="adj4" fmla="val 85184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Усиление роли м/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организаций: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ООН, ВТО, ЕС, НАТО, МВФ, МБРР</a:t>
            </a:r>
          </a:p>
        </p:txBody>
      </p:sp>
      <p:sp>
        <p:nvSpPr>
          <p:cNvPr id="23559" name="Прямоугольник 10"/>
          <p:cNvSpPr>
            <a:spLocks noChangeArrowheads="1"/>
          </p:cNvSpPr>
          <p:nvPr/>
        </p:nvSpPr>
        <p:spPr bwMode="auto">
          <a:xfrm>
            <a:off x="1214438" y="3500438"/>
            <a:ext cx="1147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altLang="ru-RU" sz="4000" b="1">
                <a:solidFill>
                  <a:schemeClr val="bg2"/>
                </a:solidFill>
              </a:rPr>
              <a:t>НО!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142852"/>
            <a:ext cx="8429684" cy="8309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Глобализация в политике</a:t>
            </a:r>
            <a:endParaRPr lang="ru-RU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15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4282" y="1428736"/>
            <a:ext cx="1428760" cy="1285884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НТП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43702" y="3571876"/>
            <a:ext cx="2286016" cy="135732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Некое единое человеческое сообщество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3571876"/>
            <a:ext cx="2357454" cy="135732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Интернационализация культуры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57554" y="3571876"/>
            <a:ext cx="2643206" cy="135732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Формирование общих ценностей и интересов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000892" y="1428736"/>
            <a:ext cx="1914532" cy="1285884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Открытость границ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28794" y="1428736"/>
            <a:ext cx="2357454" cy="128588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Новые коммуникации. Сети, власть сетей - </a:t>
            </a:r>
            <a:r>
              <a:rPr lang="ru-RU" sz="2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нетократия</a:t>
            </a:r>
            <a:endParaRPr lang="ru-RU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43438" y="1428736"/>
            <a:ext cx="2057408" cy="35719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Мировые Т</a:t>
            </a:r>
            <a:r>
              <a:rPr lang="en-US" sz="24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ru-RU" sz="2400" b="1" i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43438" y="1857364"/>
            <a:ext cx="2057408" cy="35719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Интернет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643438" y="2357430"/>
            <a:ext cx="2071702" cy="28575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i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СМИ</a:t>
            </a:r>
          </a:p>
        </p:txBody>
      </p:sp>
      <p:sp>
        <p:nvSpPr>
          <p:cNvPr id="14" name="Стрелка вправо 13"/>
          <p:cNvSpPr/>
          <p:nvPr/>
        </p:nvSpPr>
        <p:spPr>
          <a:xfrm>
            <a:off x="1643063" y="1928813"/>
            <a:ext cx="214312" cy="28575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4286250" y="2357438"/>
            <a:ext cx="285750" cy="28575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4286250" y="1928813"/>
            <a:ext cx="285750" cy="28575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4286250" y="1500188"/>
            <a:ext cx="285750" cy="28575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6786563" y="1928813"/>
            <a:ext cx="214312" cy="357187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6143625" y="4143375"/>
            <a:ext cx="428625" cy="357188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2857500" y="4071938"/>
            <a:ext cx="428625" cy="357187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6465094" y="5107781"/>
            <a:ext cx="571500" cy="357188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57158" y="5572140"/>
            <a:ext cx="8501122" cy="914400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Global society</a:t>
            </a:r>
            <a:r>
              <a:rPr lang="ru-RU" sz="32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Глобальное сообщество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00034" y="214290"/>
            <a:ext cx="810042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Глобализация в культуре</a:t>
            </a:r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748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Многоаспектность процессов глобализации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1357298"/>
          <a:ext cx="8429684" cy="489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Аспект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00"/>
                          </a:solidFill>
                        </a:rPr>
                        <a:t>Сущность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535">
                <a:tc>
                  <a:txBody>
                    <a:bodyPr/>
                    <a:lstStyle/>
                    <a:p>
                      <a:r>
                        <a:rPr lang="ru-RU" dirty="0" smtClean="0"/>
                        <a:t>1. </a:t>
                      </a:r>
                      <a:r>
                        <a:rPr lang="ru-RU" b="1" dirty="0" smtClean="0"/>
                        <a:t>Технологический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Высокие технологии превращаются в определяющий компонент обеспечения безопасности, процветания и геополитического статуса страны в мировом сообществе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950">
                <a:tc>
                  <a:txBody>
                    <a:bodyPr/>
                    <a:lstStyle/>
                    <a:p>
                      <a:r>
                        <a:rPr lang="ru-RU" dirty="0" smtClean="0"/>
                        <a:t>2. </a:t>
                      </a:r>
                      <a:r>
                        <a:rPr lang="ru-RU" b="1" dirty="0" smtClean="0"/>
                        <a:t>Политический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Приоритеты государственной политики на международной арене постепенно смещаются в сторону</a:t>
                      </a:r>
                      <a:r>
                        <a:rPr lang="ru-RU" sz="1400" baseline="0" dirty="0" smtClean="0"/>
                        <a:t> экономики, что, естественно,  сопровождается усилением конкуренции. Постепенный переход от "силовых игр" между государствами, к "играм благополучия"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7365">
                <a:tc>
                  <a:txBody>
                    <a:bodyPr/>
                    <a:lstStyle/>
                    <a:p>
                      <a:r>
                        <a:rPr lang="ru-RU" dirty="0" smtClean="0"/>
                        <a:t>3. </a:t>
                      </a:r>
                      <a:r>
                        <a:rPr lang="ru-RU" b="1" dirty="0" smtClean="0"/>
                        <a:t>Культурный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 открытости государственных границ и интенсификации общения между людьми, под влиянием развития средств коммуникации и под воздействием СМИ создаются определённые</a:t>
                      </a:r>
                      <a:r>
                        <a:rPr lang="ru-RU" sz="1400" baseline="0" dirty="0" smtClean="0"/>
                        <a:t> предпосылки для формирования  некоего единого человеческого сообщества, объединённого общими  целями, ценностями и интересами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 flipH="1" flipV="1">
            <a:off x="2714625" y="2357438"/>
            <a:ext cx="3357563" cy="1571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71813" y="2786063"/>
            <a:ext cx="2786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ru-RU" altLang="ru-RU" sz="2800"/>
              <a:t> Глобализация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rot="10800000">
            <a:off x="1500188" y="1714500"/>
            <a:ext cx="1428750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5929313" y="1857375"/>
            <a:ext cx="1071562" cy="78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 flipV="1">
            <a:off x="1857375" y="3857625"/>
            <a:ext cx="1285875" cy="78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786438" y="3714750"/>
            <a:ext cx="1214437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85750" y="548680"/>
            <a:ext cx="3286125" cy="1094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/>
              <a:t>Объективный процесс трансформации  общества под влиянием НТП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572125" y="548681"/>
            <a:ext cx="3071813" cy="116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/>
              <a:t>Затрагивает все стороны современного общества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28625" y="4857750"/>
            <a:ext cx="34290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/>
              <a:t>Предполагает экономический рост, повышения уровня жизни и новые возможности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643563" y="4857750"/>
            <a:ext cx="3214687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/>
              <a:t>Противоречивый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19824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643938" cy="10826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Плюсы и минусы глобализации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8625" y="1500188"/>
            <a:ext cx="4040188" cy="639762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defRPr/>
            </a:pPr>
            <a:r>
              <a:rPr lang="ru-RU" sz="4800" dirty="0" smtClean="0">
                <a:solidFill>
                  <a:schemeClr val="bg2"/>
                </a:solidFill>
              </a:rPr>
              <a:t>+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7188" y="2000250"/>
            <a:ext cx="4040187" cy="4643438"/>
          </a:xfr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Стимулирующее влияние на экономику</a:t>
            </a:r>
          </a:p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Международное разделение труда</a:t>
            </a:r>
          </a:p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Пользование благами НТП, благодаря сближению стран</a:t>
            </a:r>
          </a:p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Объединение усилий для решения глобальных проблем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3931920" cy="792162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defRPr/>
            </a:pPr>
            <a:r>
              <a:rPr lang="ru-RU" sz="6000" dirty="0" smtClean="0">
                <a:solidFill>
                  <a:schemeClr val="bg2"/>
                </a:solidFill>
              </a:rPr>
              <a:t>-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572000" y="2000250"/>
            <a:ext cx="4041775" cy="4643438"/>
          </a:xfr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Препятствия для развития национальных экономик</a:t>
            </a:r>
          </a:p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Стандартизация жизни</a:t>
            </a:r>
          </a:p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Унификация культуры</a:t>
            </a:r>
          </a:p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Появление глобальных проблем</a:t>
            </a:r>
          </a:p>
          <a:p>
            <a:pPr eaLnBrk="1" hangingPunct="1">
              <a:defRPr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Хищническое отношение к природе</a:t>
            </a:r>
          </a:p>
        </p:txBody>
      </p:sp>
    </p:spTree>
    <p:extLst>
      <p:ext uri="{BB962C8B-B14F-4D97-AF65-F5344CB8AC3E}">
        <p14:creationId xmlns:p14="http://schemas.microsoft.com/office/powerpoint/2010/main" val="8263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29375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800" dirty="0" smtClean="0"/>
              <a:t>Единство человечества – только кажущееся. Люди говорят на тысячах языках, исповедуют разные религии, придерживаются различных ценностей. Мир совсем не един. Он многообразен и многолик.</a:t>
            </a:r>
          </a:p>
          <a:p>
            <a:pPr>
              <a:defRPr/>
            </a:pPr>
            <a:endParaRPr lang="ru-RU" sz="2800" dirty="0" smtClean="0"/>
          </a:p>
          <a:p>
            <a:pPr>
              <a:defRPr/>
            </a:pPr>
            <a:r>
              <a:rPr lang="ru-RU" sz="2800" dirty="0" smtClean="0"/>
              <a:t>Современный мир не оставляет большого простора для разнообразия. Люди в разных уголках планеты едят одни и те же продукты, смотрят одни и те же телепередачи, читают одну и туже литературу и т.д. Существующие различия должны исчезнуть в связи с информационной революцией, охватившей сегодня весь мир.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279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4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312738"/>
            <a:ext cx="6840538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595959"/>
                </a:solidFill>
                <a:latin typeface="Georgia" panose="02040502050405020303" pitchFamily="18" charset="0"/>
              </a:rPr>
              <a:t>Понятие глобализации</a:t>
            </a:r>
            <a:endParaRPr lang="ru-RU" altLang="ru-RU" sz="280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813" y="1228725"/>
            <a:ext cx="4752975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chemeClr val="tx1"/>
                </a:solidFill>
                <a:latin typeface="Georgia" pitchFamily="18" charset="0"/>
              </a:rPr>
              <a:t>Точки зрения на глобализацию</a:t>
            </a:r>
          </a:p>
        </p:txBody>
      </p:sp>
      <p:sp>
        <p:nvSpPr>
          <p:cNvPr id="11" name="Выноска-облако 10"/>
          <p:cNvSpPr/>
          <p:nvPr/>
        </p:nvSpPr>
        <p:spPr>
          <a:xfrm>
            <a:off x="539750" y="2781300"/>
            <a:ext cx="3643313" cy="3143250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tx1"/>
                </a:solidFill>
                <a:latin typeface="Georgia" pitchFamily="18" charset="0"/>
              </a:rPr>
              <a:t>Является благотворным и прогрессивным в своей основе явлением, которое будет способствовать решению основных проблем человечества</a:t>
            </a:r>
          </a:p>
        </p:txBody>
      </p:sp>
      <p:sp>
        <p:nvSpPr>
          <p:cNvPr id="12" name="Выноска-облако 11"/>
          <p:cNvSpPr/>
          <p:nvPr/>
        </p:nvSpPr>
        <p:spPr>
          <a:xfrm>
            <a:off x="5643563" y="1700213"/>
            <a:ext cx="3500437" cy="3000375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chemeClr val="tx1"/>
                </a:solidFill>
              </a:rPr>
              <a:t>Глобализация имеет только негативные последствия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932363" y="5540375"/>
            <a:ext cx="4032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>
                <a:latin typeface="Georgia" panose="02040502050405020303" pitchFamily="18" charset="0"/>
              </a:rPr>
              <a:t>   Какая же из этих точек зрения более адекватно отражает реальность?</a:t>
            </a:r>
          </a:p>
        </p:txBody>
      </p:sp>
      <p:sp>
        <p:nvSpPr>
          <p:cNvPr id="14" name="Двойная стрелка влево/вправо 13"/>
          <p:cNvSpPr/>
          <p:nvPr/>
        </p:nvSpPr>
        <p:spPr>
          <a:xfrm rot="20309643">
            <a:off x="4102616" y="3556728"/>
            <a:ext cx="1637101" cy="500066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66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312738"/>
            <a:ext cx="6840538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>
                <a:solidFill>
                  <a:srgbClr val="595959"/>
                </a:solidFill>
                <a:latin typeface="Georgia" panose="02040502050405020303" pitchFamily="18" charset="0"/>
              </a:rPr>
              <a:t>Понятие глобализации</a:t>
            </a:r>
            <a:endParaRPr lang="ru-RU" altLang="ru-RU" sz="280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grpSp>
        <p:nvGrpSpPr>
          <p:cNvPr id="8" name="Группа 18"/>
          <p:cNvGrpSpPr>
            <a:grpSpLocks/>
          </p:cNvGrpSpPr>
          <p:nvPr/>
        </p:nvGrpSpPr>
        <p:grpSpPr bwMode="auto">
          <a:xfrm>
            <a:off x="500063" y="2206625"/>
            <a:ext cx="8286750" cy="4319588"/>
            <a:chOff x="500034" y="2071678"/>
            <a:chExt cx="8286808" cy="4318636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ltGray">
            <a:xfrm>
              <a:off x="1290608" y="2133600"/>
              <a:ext cx="7424795" cy="1225550"/>
            </a:xfrm>
            <a:prstGeom prst="roundRect">
              <a:avLst>
                <a:gd name="adj" fmla="val 16449"/>
              </a:avLst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ltGray">
            <a:xfrm>
              <a:off x="1320771" y="3581400"/>
              <a:ext cx="7466071" cy="1289050"/>
            </a:xfrm>
            <a:prstGeom prst="roundRect">
              <a:avLst>
                <a:gd name="adj" fmla="val 16227"/>
              </a:avLst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ltGray">
            <a:xfrm>
              <a:off x="1320771" y="5099050"/>
              <a:ext cx="7466071" cy="1225550"/>
            </a:xfrm>
            <a:prstGeom prst="roundRect">
              <a:avLst>
                <a:gd name="adj" fmla="val 22019"/>
              </a:avLst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gray">
            <a:xfrm>
              <a:off x="2143107" y="2071678"/>
              <a:ext cx="6572296" cy="13236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1450" indent="-17145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+mn-cs"/>
                </a:rPr>
                <a:t> </a:t>
              </a:r>
              <a:r>
                <a:rPr lang="ru-RU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+mn-cs"/>
                </a:rPr>
                <a:t>   В политической сфере эта тенденция выражается в появлении наднациональных единиц различного масштаба: политические и военные блоки, коалиции правящих групп, континентальные или региональные объединения, всемирные международные организации.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+mn-cs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ltGray">
            <a:xfrm>
              <a:off x="500034" y="2300295"/>
              <a:ext cx="1806588" cy="93034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38" name="Rectangle 10"/>
            <p:cNvSpPr>
              <a:spLocks noChangeArrowheads="1"/>
            </p:cNvSpPr>
            <p:nvPr/>
          </p:nvSpPr>
          <p:spPr bwMode="black">
            <a:xfrm>
              <a:off x="527021" y="2543175"/>
              <a:ext cx="1730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000" b="1">
                  <a:solidFill>
                    <a:srgbClr val="F8F8F8"/>
                  </a:solidFill>
                  <a:latin typeface="Calibri" panose="020F0502020204030204" pitchFamily="34" charset="0"/>
                </a:rPr>
                <a:t>В политике</a:t>
              </a:r>
              <a:endParaRPr lang="en-US" altLang="ru-RU" sz="2000" b="1">
                <a:solidFill>
                  <a:srgbClr val="F8F8F8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gray">
            <a:xfrm>
              <a:off x="523846" y="3748206"/>
              <a:ext cx="1806588" cy="93034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ltGray">
            <a:xfrm>
              <a:off x="512734" y="5242157"/>
              <a:ext cx="1806588" cy="93034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45" name="Text Box 17"/>
            <p:cNvSpPr txBox="1">
              <a:spLocks noChangeArrowheads="1"/>
            </p:cNvSpPr>
            <p:nvPr/>
          </p:nvSpPr>
          <p:spPr bwMode="black">
            <a:xfrm>
              <a:off x="546071" y="4013562"/>
              <a:ext cx="17430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 sz="2000" b="1">
                  <a:solidFill>
                    <a:srgbClr val="F8F8F8"/>
                  </a:solidFill>
                  <a:latin typeface="Calibri" panose="020F0502020204030204" pitchFamily="34" charset="0"/>
                </a:rPr>
                <a:t>В экономике</a:t>
              </a:r>
              <a:endParaRPr lang="en-US" altLang="ru-RU" sz="2000" b="1">
                <a:solidFill>
                  <a:srgbClr val="F8F8F8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46" name="Text Box 18"/>
            <p:cNvSpPr txBox="1">
              <a:spLocks noChangeArrowheads="1"/>
            </p:cNvSpPr>
            <p:nvPr/>
          </p:nvSpPr>
          <p:spPr bwMode="black">
            <a:xfrm>
              <a:off x="554009" y="5486400"/>
              <a:ext cx="17113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altLang="ru-RU" sz="2000" b="1">
                  <a:solidFill>
                    <a:srgbClr val="F8F8F8"/>
                  </a:solidFill>
                  <a:latin typeface="Calibri" panose="020F0502020204030204" pitchFamily="34" charset="0"/>
                </a:rPr>
                <a:t>В культуре</a:t>
              </a:r>
              <a:endParaRPr lang="en-US" altLang="ru-RU" sz="2000" b="1">
                <a:solidFill>
                  <a:srgbClr val="F8F8F8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gray">
            <a:xfrm>
              <a:off x="2214546" y="3642957"/>
              <a:ext cx="6383382" cy="10760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+mn-cs"/>
                </a:rPr>
                <a:t>    В экономической сфере наблюдается глобальное разделение труда, рынок становится единым экономическим механизмом, о чем свидетельствует скорость реагирования финансовых рынков на события в отдельных странах.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>
              <a:off x="2143107" y="5144401"/>
              <a:ext cx="6597696" cy="1245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1450" indent="-17145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sz="1500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+mn-cs"/>
                </a:rPr>
                <a:t>   </a:t>
              </a:r>
              <a:r>
                <a:rPr lang="ru-RU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itchFamily="18" charset="0"/>
                  <a:cs typeface="+mn-cs"/>
                </a:rPr>
                <a:t>В культуре доминирует тенденция к единообразию. Средства массовой информации превращают нашу планету в «большую деревню». Миллионы людей становятся свидетелями событий, произошедших в разных местах, приобщаются к одному и тому же культурному опыту.</a:t>
              </a:r>
              <a:endParaRPr 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+mn-cs"/>
              </a:endParaRPr>
            </a:p>
          </p:txBody>
        </p:sp>
        <p:pic>
          <p:nvPicPr>
            <p:cNvPr id="5149" name="Picture 23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46" y="2327275"/>
              <a:ext cx="16891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0" name="Picture 24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96" y="3781425"/>
              <a:ext cx="16891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1" name="Picture 25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71" y="5276850"/>
              <a:ext cx="16891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839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Глобализация</a:t>
            </a:r>
            <a:r>
              <a:rPr lang="ru-RU" dirty="0" smtClean="0"/>
              <a:t> - </a:t>
            </a:r>
            <a:r>
              <a:rPr lang="ru-RU" b="1" dirty="0" smtClean="0">
                <a:solidFill>
                  <a:srgbClr val="0070C0"/>
                </a:solidFill>
              </a:rPr>
              <a:t>это процесс интеграции государств и народов в разных областях деятельности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571612"/>
            <a:ext cx="3095625" cy="292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128586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C00000"/>
                </a:solidFill>
              </a:rPr>
              <a:t>Переход от индустриального общества к информационному, к высоким технологиям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2198" y="1285860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Переход от централизации экономики к её децентрализации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786190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Переход от национальной экономики к мировой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5074" y="3500438"/>
            <a:ext cx="2571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Переход от альтернативного выбора (или</a:t>
            </a:r>
            <a:r>
              <a:rPr lang="en-US" b="1" dirty="0">
                <a:solidFill>
                  <a:srgbClr val="C00000"/>
                </a:solidFill>
              </a:rPr>
              <a:t>/</a:t>
            </a:r>
            <a:r>
              <a:rPr lang="ru-RU" b="1" dirty="0" smtClean="0">
                <a:solidFill>
                  <a:srgbClr val="C00000"/>
                </a:solidFill>
              </a:rPr>
              <a:t>или) к многообразию выбора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1802" y="4429132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Использование новых коммуникационных технологий: Интернета, спутникового телевидения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868" y="1142984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009900"/>
                </a:solidFill>
              </a:rPr>
              <a:t>Причины</a:t>
            </a:r>
            <a:endParaRPr lang="ru-RU" sz="1600" b="1" dirty="0">
              <a:solidFill>
                <a:srgbClr val="009900"/>
              </a:solidFill>
            </a:endParaRPr>
          </a:p>
        </p:txBody>
      </p:sp>
      <p:sp>
        <p:nvSpPr>
          <p:cNvPr id="12" name="Штриховая стрелка вправо 11"/>
          <p:cNvSpPr/>
          <p:nvPr/>
        </p:nvSpPr>
        <p:spPr>
          <a:xfrm rot="740652" flipV="1">
            <a:off x="5177987" y="1399758"/>
            <a:ext cx="761720" cy="1026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Штриховая стрелка вправо 12"/>
          <p:cNvSpPr/>
          <p:nvPr/>
        </p:nvSpPr>
        <p:spPr>
          <a:xfrm rot="9937521">
            <a:off x="3032322" y="1433402"/>
            <a:ext cx="917246" cy="1384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Какие же изменения произошли в мире? Рассмотрите схему и прокомментируйте её.</a:t>
            </a:r>
            <a:endParaRPr lang="ru-RU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357748816"/>
              </p:ext>
            </p:extLst>
          </p:nvPr>
        </p:nvGraphicFramePr>
        <p:xfrm>
          <a:off x="571472" y="1397000"/>
          <a:ext cx="8072494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75" y="214313"/>
            <a:ext cx="7900988" cy="833437"/>
          </a:xfr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глобализации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7188" y="1571625"/>
            <a:ext cx="2643187" cy="1500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2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Экономика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00750" y="1571625"/>
            <a:ext cx="2786063" cy="1428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2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Политика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86125" y="5214938"/>
            <a:ext cx="2500313" cy="1428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2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Культура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715000" y="3000375"/>
            <a:ext cx="357188" cy="28575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0800000">
            <a:off x="2857500" y="3071813"/>
            <a:ext cx="357188" cy="214312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0898" idx="4"/>
            <a:endCxn id="6" idx="0"/>
          </p:cNvCxnSpPr>
          <p:nvPr/>
        </p:nvCxnSpPr>
        <p:spPr>
          <a:xfrm rot="5400000">
            <a:off x="4285456" y="4964907"/>
            <a:ext cx="50006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500306"/>
            <a:ext cx="2928958" cy="2214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920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714356"/>
            <a:ext cx="297657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428604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2"/>
                </a:solidFill>
              </a:rPr>
              <a:t>В наибольшей степени тенденции к стиранию границ проявляется в экономике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643182"/>
            <a:ext cx="8215370" cy="4205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1600" b="1" dirty="0" smtClean="0">
                <a:solidFill>
                  <a:srgbClr val="7030A0"/>
                </a:solidFill>
              </a:rPr>
              <a:t>Происходит разделение труда не в региональном или национальном, а в </a:t>
            </a:r>
            <a:r>
              <a:rPr lang="ru-RU" sz="1600" b="1" dirty="0" err="1" smtClean="0">
                <a:solidFill>
                  <a:srgbClr val="7030A0"/>
                </a:solidFill>
              </a:rPr>
              <a:t>общепланетарном</a:t>
            </a:r>
            <a:r>
              <a:rPr lang="ru-RU" sz="1600" b="1" dirty="0" smtClean="0">
                <a:solidFill>
                  <a:srgbClr val="7030A0"/>
                </a:solidFill>
              </a:rPr>
              <a:t> масштабе</a:t>
            </a:r>
          </a:p>
          <a:p>
            <a:endParaRPr lang="ru-RU" sz="1600" b="1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sz="1600" b="1" dirty="0" smtClean="0">
                <a:solidFill>
                  <a:srgbClr val="7030A0"/>
                </a:solidFill>
              </a:rPr>
              <a:t>Глобализацией охвачены и финансовые рынки. Они стали играть независимую от рынка роль</a:t>
            </a:r>
          </a:p>
          <a:p>
            <a:endParaRPr lang="ru-RU" sz="1600" b="1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sz="1600" b="1" dirty="0" smtClean="0">
                <a:solidFill>
                  <a:srgbClr val="7030A0"/>
                </a:solidFill>
              </a:rPr>
              <a:t>Происходит размывание экономических границ между странами</a:t>
            </a:r>
          </a:p>
          <a:p>
            <a:endParaRPr lang="ru-RU" sz="1600" b="1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sz="1600" b="1" dirty="0" smtClean="0">
                <a:solidFill>
                  <a:srgbClr val="7030A0"/>
                </a:solidFill>
              </a:rPr>
              <a:t>Возрастают степень и роль взаимного влияния национальных экономик друг на друга</a:t>
            </a:r>
          </a:p>
          <a:p>
            <a:endParaRPr lang="ru-RU" sz="1600" b="1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sz="1600" b="1" dirty="0" smtClean="0">
                <a:solidFill>
                  <a:srgbClr val="7030A0"/>
                </a:solidFill>
              </a:rPr>
              <a:t>Усиливаются интеграционные процессы в мировой экономике (МВФ, Всемирный банк, ВТО)</a:t>
            </a:r>
          </a:p>
          <a:p>
            <a:endParaRPr lang="ru-RU" sz="1600" dirty="0"/>
          </a:p>
          <a:p>
            <a:pPr algn="ctr"/>
            <a:r>
              <a:rPr lang="ru-RU" b="1" dirty="0" smtClean="0">
                <a:solidFill>
                  <a:srgbClr val="009900"/>
                </a:solidFill>
              </a:rPr>
              <a:t>Символ глобализации - транснациональные корпорации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547688"/>
          </a:xfrm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Глобализация в экономике</a:t>
            </a:r>
            <a:endParaRPr lang="ru-RU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643468245"/>
              </p:ext>
            </p:extLst>
          </p:nvPr>
        </p:nvGraphicFramePr>
        <p:xfrm>
          <a:off x="1142976" y="1357298"/>
          <a:ext cx="6619900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Прямоугольник 3"/>
          <p:cNvSpPr/>
          <p:nvPr/>
        </p:nvSpPr>
        <p:spPr>
          <a:xfrm rot="19230536">
            <a:off x="-175866" y="2294550"/>
            <a:ext cx="4187144" cy="949896"/>
          </a:xfrm>
          <a:prstGeom prst="rect">
            <a:avLst/>
          </a:prstGeom>
        </p:spPr>
        <p:txBody>
          <a:bodyPr>
            <a:prstTxWarp prst="textPlain">
              <a:avLst>
                <a:gd name="adj" fmla="val 50485"/>
              </a:avLst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ru-RU" b="1" dirty="0">
                <a:ln w="50800"/>
                <a:latin typeface="Times New Roman" pitchFamily="18" charset="0"/>
                <a:cs typeface="Times New Roman" pitchFamily="18" charset="0"/>
              </a:rPr>
              <a:t>Мировой хозяйственно-производственный      механизм</a:t>
            </a:r>
          </a:p>
        </p:txBody>
      </p:sp>
      <p:sp>
        <p:nvSpPr>
          <p:cNvPr id="5" name="Овал 4"/>
          <p:cNvSpPr/>
          <p:nvPr/>
        </p:nvSpPr>
        <p:spPr>
          <a:xfrm>
            <a:off x="214313" y="1000125"/>
            <a:ext cx="8643937" cy="5857875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282</TotalTime>
  <Words>737</Words>
  <Application>Microsoft Office PowerPoint</Application>
  <PresentationFormat>Экран (4:3)</PresentationFormat>
  <Paragraphs>105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Georgia</vt:lpstr>
      <vt:lpstr>Tahoma</vt:lpstr>
      <vt:lpstr>Times New Roman</vt:lpstr>
      <vt:lpstr>Verdana</vt:lpstr>
      <vt:lpstr>Wingdings</vt:lpstr>
      <vt:lpstr>Wingdings 2</vt:lpstr>
      <vt:lpstr>Аспект</vt:lpstr>
      <vt:lpstr>Глобализация и её последствия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Проявления глобализации</vt:lpstr>
      <vt:lpstr>Презентация PowerPoint</vt:lpstr>
      <vt:lpstr>Глобализация в экономике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Плюсы и минусы глобализации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Глобализация и её последствия</dc:title>
  <dc:creator>Роман</dc:creator>
  <cp:lastModifiedBy>User</cp:lastModifiedBy>
  <cp:revision>38</cp:revision>
  <dcterms:created xsi:type="dcterms:W3CDTF">2011-02-10T18:53:30Z</dcterms:created>
  <dcterms:modified xsi:type="dcterms:W3CDTF">2024-03-07T11:36:32Z</dcterms:modified>
</cp:coreProperties>
</file>