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58" r:id="rId21"/>
    <p:sldId id="259" r:id="rId22"/>
    <p:sldId id="260" r:id="rId23"/>
    <p:sldId id="261" r:id="rId24"/>
    <p:sldId id="262" r:id="rId25"/>
    <p:sldId id="263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4" r:id="rId35"/>
    <p:sldId id="275" r:id="rId36"/>
    <p:sldId id="27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1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11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988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922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36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93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60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319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77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70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39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6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1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09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09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44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AD78B5-25DA-417A-81EF-25AB2B359A7D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F45A-B455-4007-B486-49C8C2090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80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PostgreSQL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085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2" y="0"/>
            <a:ext cx="11750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0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55" y="637309"/>
            <a:ext cx="12201355" cy="53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5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494"/>
            <a:ext cx="12192000" cy="63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2607"/>
            <a:ext cx="12192000" cy="2930083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972273" y="5000263"/>
            <a:ext cx="10034783" cy="96931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Выборка заданных N данных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87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6" y="1653868"/>
            <a:ext cx="12167543" cy="353159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86136" y="5370653"/>
            <a:ext cx="11705863" cy="13773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Постраничная загрузка данных (скользящее окно)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31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319"/>
            <a:ext cx="12227311" cy="4066158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486136" y="5370653"/>
            <a:ext cx="11705863" cy="13773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Тернарный оператор </a:t>
            </a:r>
            <a:r>
              <a:rPr lang="en-US" b="1" dirty="0"/>
              <a:t>IIF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0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2973"/>
            <a:ext cx="12190610" cy="2281284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242373" y="4884517"/>
            <a:ext cx="11705863" cy="13773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Выражения CASE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96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62987"/>
            <a:ext cx="12210950" cy="4861367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252542" y="5567424"/>
            <a:ext cx="11705863" cy="13773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Работа с переменными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06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043"/>
            <a:ext cx="12192000" cy="3620272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48370" y="5254908"/>
            <a:ext cx="11705863" cy="13773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Цикл </a:t>
            </a:r>
            <a:r>
              <a:rPr lang="en-US" b="1" dirty="0"/>
              <a:t>while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51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823"/>
            <a:ext cx="12192000" cy="2136291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15747" y="5197034"/>
            <a:ext cx="11705863" cy="13773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Логическое ветвление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67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94" y="933006"/>
            <a:ext cx="8599488" cy="2031867"/>
          </a:xfrm>
        </p:spPr>
        <p:txBody>
          <a:bodyPr/>
          <a:lstStyle/>
          <a:p>
            <a:pPr algn="just"/>
            <a:r>
              <a:rPr lang="ru-RU" b="1" dirty="0" err="1"/>
              <a:t>PostgreSQL</a:t>
            </a:r>
            <a:r>
              <a:rPr lang="ru-RU" dirty="0"/>
              <a:t> — это платформа с открытым </a:t>
            </a:r>
            <a:r>
              <a:rPr lang="ru-RU" dirty="0" smtClean="0"/>
              <a:t>исходным кодом</a:t>
            </a:r>
            <a:r>
              <a:rPr lang="ru-RU" dirty="0"/>
              <a:t>, объектно-ориентированная система баз данных.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479" y="3082565"/>
            <a:ext cx="4937368" cy="35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002572" cy="3329581"/>
          </a:xfrm>
        </p:spPr>
        <p:txBody>
          <a:bodyPr/>
          <a:lstStyle/>
          <a:p>
            <a:r>
              <a:rPr lang="ru-RU" b="1" dirty="0" smtClean="0"/>
              <a:t>Возможности и производительность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95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94" y="933006"/>
            <a:ext cx="11702906" cy="3611285"/>
          </a:xfrm>
        </p:spPr>
        <p:txBody>
          <a:bodyPr/>
          <a:lstStyle/>
          <a:p>
            <a:pPr lvl="0"/>
            <a:r>
              <a:rPr lang="ru-RU" b="1" i="1" dirty="0"/>
              <a:t>Высокая производительность.</a:t>
            </a:r>
            <a:r>
              <a:rPr lang="ru-RU" dirty="0"/>
              <a:t> PostgreSQL обеспечивает эффективную обработку, индексирование и оптимизацию запросов с поддержкой параллельного выполнения 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20822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94" y="933006"/>
            <a:ext cx="11702906" cy="3611285"/>
          </a:xfrm>
        </p:spPr>
        <p:txBody>
          <a:bodyPr/>
          <a:lstStyle/>
          <a:p>
            <a:pPr lvl="0"/>
            <a:r>
              <a:rPr lang="ru-RU" b="1" i="1" dirty="0"/>
              <a:t>Совместимость.</a:t>
            </a:r>
            <a:r>
              <a:rPr lang="ru-RU" dirty="0"/>
              <a:t> PostgreSQL легко интегрируется с различными системами и может быть легко интегрирован в существующие или новые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9511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94" y="933006"/>
            <a:ext cx="11702906" cy="3611285"/>
          </a:xfrm>
        </p:spPr>
        <p:txBody>
          <a:bodyPr/>
          <a:lstStyle/>
          <a:p>
            <a:pPr lvl="0"/>
            <a:r>
              <a:rPr lang="ru-RU" b="1" i="1" dirty="0"/>
              <a:t>Расширяемость.</a:t>
            </a:r>
            <a:r>
              <a:rPr lang="ru-RU" dirty="0"/>
              <a:t> PostgreSQL допускает модификацию кода, позволяя пользователям добавлять собственные функции без дополнительных лицензионных сборов. </a:t>
            </a:r>
          </a:p>
        </p:txBody>
      </p:sp>
    </p:spTree>
    <p:extLst>
      <p:ext uri="{BB962C8B-B14F-4D97-AF65-F5344CB8AC3E}">
        <p14:creationId xmlns:p14="http://schemas.microsoft.com/office/powerpoint/2010/main" val="3477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94" y="933006"/>
            <a:ext cx="11702906" cy="3611285"/>
          </a:xfrm>
        </p:spPr>
        <p:txBody>
          <a:bodyPr/>
          <a:lstStyle/>
          <a:p>
            <a:pPr lvl="0"/>
            <a:r>
              <a:rPr lang="ru-RU" b="1" i="1" dirty="0"/>
              <a:t>Масштабируемость.</a:t>
            </a:r>
            <a:r>
              <a:rPr lang="ru-RU" dirty="0"/>
              <a:t> PostgreSQL предлагает горизонтальную масштабируемость с помощью таких методов, как секционирование таблиц, сегментирование и потоковая репликация, гарантируя эффективную обработку больших наборов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0889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94" y="933006"/>
            <a:ext cx="11702906" cy="3611285"/>
          </a:xfrm>
        </p:spPr>
        <p:txBody>
          <a:bodyPr/>
          <a:lstStyle/>
          <a:p>
            <a:pPr lvl="0"/>
            <a:r>
              <a:rPr lang="ru-RU" b="1" i="1" dirty="0"/>
              <a:t>Целостность данных и контроль параллелизма.</a:t>
            </a:r>
            <a:r>
              <a:rPr lang="ru-RU" dirty="0"/>
              <a:t> PostgreSQL обеспечивает целостность данных и эффективно обрабатывает несколько одновременных транзакций.</a:t>
            </a:r>
          </a:p>
        </p:txBody>
      </p:sp>
    </p:spTree>
    <p:extLst>
      <p:ext uri="{BB962C8B-B14F-4D97-AF65-F5344CB8AC3E}">
        <p14:creationId xmlns:p14="http://schemas.microsoft.com/office/powerpoint/2010/main" val="14836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94" y="933006"/>
            <a:ext cx="11702906" cy="3611285"/>
          </a:xfrm>
        </p:spPr>
        <p:txBody>
          <a:bodyPr/>
          <a:lstStyle/>
          <a:p>
            <a:pPr lvl="0"/>
            <a:r>
              <a:rPr lang="ru-RU" b="1" i="1" dirty="0"/>
              <a:t>Богатый набор функций.</a:t>
            </a:r>
            <a:r>
              <a:rPr lang="ru-RU" dirty="0"/>
              <a:t> PostgreSQL предлагает обширные функции, включая поддержку JSON, полнотекстовый поиск, обработку пространственных данных и расширенные возможности манипулирования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2862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002572" cy="3329581"/>
          </a:xfrm>
        </p:spPr>
        <p:txBody>
          <a:bodyPr/>
          <a:lstStyle/>
          <a:p>
            <a:r>
              <a:rPr lang="ru-RU" b="1" dirty="0" smtClean="0"/>
              <a:t>Сравнение базового функционала </a:t>
            </a:r>
            <a:r>
              <a:rPr lang="en-US" b="1" dirty="0"/>
              <a:t>MsSQL </a:t>
            </a:r>
            <a:r>
              <a:rPr lang="ru-RU" b="1" dirty="0"/>
              <a:t>и </a:t>
            </a:r>
            <a:r>
              <a:rPr lang="en-US" b="1" dirty="0"/>
              <a:t>PostgreSQL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04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786"/>
            <a:ext cx="12192000" cy="22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93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088"/>
            <a:ext cx="12192000" cy="52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2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4484" y="2639993"/>
            <a:ext cx="10002572" cy="3329581"/>
          </a:xfrm>
        </p:spPr>
        <p:txBody>
          <a:bodyPr/>
          <a:lstStyle/>
          <a:p>
            <a:r>
              <a:rPr lang="ru-RU" b="1" dirty="0"/>
              <a:t>Сопоставление синтаксиса </a:t>
            </a:r>
            <a:r>
              <a:rPr lang="en-US" b="1" dirty="0"/>
              <a:t>MS SQL Server</a:t>
            </a:r>
            <a:r>
              <a:rPr lang="ru-RU" b="1" dirty="0"/>
              <a:t> и </a:t>
            </a:r>
            <a:r>
              <a:rPr lang="en-US" b="1" dirty="0"/>
              <a:t>PostgreSQL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748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12849"/>
            <a:ext cx="12192000" cy="37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6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753"/>
            <a:ext cx="12179899" cy="339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54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8329"/>
            <a:ext cx="12192000" cy="335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46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572"/>
            <a:ext cx="12184190" cy="557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79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927" y="2186356"/>
            <a:ext cx="102292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arenR"/>
            </a:pPr>
            <a:r>
              <a:rPr lang="ru-RU" sz="2800" dirty="0" smtClean="0"/>
              <a:t>Производительность </a:t>
            </a:r>
          </a:p>
          <a:p>
            <a:pPr marL="514350" indent="-514350">
              <a:buFontTx/>
              <a:buAutoNum type="arabicParenR"/>
            </a:pPr>
            <a:r>
              <a:rPr lang="ru-RU" sz="2800" dirty="0" smtClean="0"/>
              <a:t>Масштабируемость</a:t>
            </a:r>
          </a:p>
          <a:p>
            <a:pPr marL="514350" indent="-514350">
              <a:buFontTx/>
              <a:buAutoNum type="arabicParenR"/>
            </a:pPr>
            <a:r>
              <a:rPr lang="ru-RU" sz="2800" dirty="0" smtClean="0"/>
              <a:t>Безопасность</a:t>
            </a:r>
          </a:p>
          <a:p>
            <a:pPr marL="514350" indent="-514350">
              <a:buFontTx/>
              <a:buAutoNum type="arabicParenR"/>
            </a:pPr>
            <a:r>
              <a:rPr lang="ru-RU" sz="2800" dirty="0" smtClean="0"/>
              <a:t>Надежность </a:t>
            </a:r>
            <a:r>
              <a:rPr lang="ru-RU" sz="2800" dirty="0"/>
              <a:t>и </a:t>
            </a:r>
            <a:r>
              <a:rPr lang="ru-RU" sz="2800" dirty="0" smtClean="0"/>
              <a:t>доступность</a:t>
            </a:r>
          </a:p>
          <a:p>
            <a:pPr marL="514350" indent="-514350">
              <a:buFontTx/>
              <a:buAutoNum type="arabicParenR"/>
            </a:pPr>
            <a:r>
              <a:rPr lang="ru-RU" sz="2800" dirty="0" smtClean="0"/>
              <a:t>Целостность </a:t>
            </a:r>
            <a:r>
              <a:rPr lang="ru-RU" sz="2800" dirty="0"/>
              <a:t>данных и контроль </a:t>
            </a:r>
            <a:r>
              <a:rPr lang="ru-RU" sz="2800" dirty="0" smtClean="0"/>
              <a:t>параллелизма</a:t>
            </a:r>
          </a:p>
          <a:p>
            <a:pPr marL="514350" indent="-514350">
              <a:buFontTx/>
              <a:buAutoNum type="arabicParenR"/>
            </a:pPr>
            <a:r>
              <a:rPr lang="ru-RU" sz="2800" dirty="0" smtClean="0"/>
              <a:t>Совместимость</a:t>
            </a:r>
            <a:endParaRPr lang="ru-RU" sz="2800" dirty="0"/>
          </a:p>
          <a:p>
            <a:pPr marL="514350" indent="-514350">
              <a:buFontTx/>
              <a:buAutoNum type="arabicParenR"/>
            </a:pPr>
            <a:r>
              <a:rPr lang="ru-RU" sz="2800" dirty="0" smtClean="0"/>
              <a:t>Простота </a:t>
            </a:r>
            <a:r>
              <a:rPr lang="ru-RU" sz="2800" dirty="0"/>
              <a:t>в </a:t>
            </a:r>
            <a:r>
              <a:rPr lang="ru-RU" sz="2800" dirty="0" smtClean="0"/>
              <a:t>использовании</a:t>
            </a:r>
          </a:p>
          <a:p>
            <a:pPr marL="514350" indent="-514350">
              <a:buFontTx/>
              <a:buAutoNum type="arabicParenR"/>
            </a:pPr>
            <a:r>
              <a:rPr lang="ru-RU" sz="2800" dirty="0" smtClean="0"/>
              <a:t>Гибкость</a:t>
            </a:r>
            <a:endParaRPr lang="ru-RU" sz="2800" dirty="0"/>
          </a:p>
          <a:p>
            <a:pPr marL="514350" indent="-514350">
              <a:buFontTx/>
              <a:buAutoNum type="arabicParenR"/>
            </a:pPr>
            <a:r>
              <a:rPr lang="ru-RU" sz="2800" dirty="0" smtClean="0"/>
              <a:t>Поддержка </a:t>
            </a:r>
            <a:r>
              <a:rPr lang="ru-RU" sz="2800" dirty="0"/>
              <a:t>и сообщество</a:t>
            </a:r>
          </a:p>
          <a:p>
            <a:r>
              <a:rPr lang="ru-RU" sz="2800" dirty="0"/>
              <a:t>10) Экономическая эффективность</a:t>
            </a:r>
          </a:p>
          <a:p>
            <a:pPr marL="514350" indent="-514350">
              <a:buAutoNum type="arabicParenR"/>
            </a:pP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33927" y="247364"/>
            <a:ext cx="102523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/>
              <a:t>На что обратить внимание при выборе системы управления базами данных?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98479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Варианты использования СУБД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4643" y="1905000"/>
            <a:ext cx="5245008" cy="576262"/>
          </a:xfrm>
        </p:spPr>
        <p:txBody>
          <a:bodyPr/>
          <a:lstStyle/>
          <a:p>
            <a:r>
              <a:rPr lang="en-US" dirty="0" smtClean="0"/>
              <a:t>PostgreSQL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4643" y="2514600"/>
            <a:ext cx="5544271" cy="37417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1) </a:t>
            </a:r>
            <a:r>
              <a:rPr lang="ru-RU" sz="2800" dirty="0" smtClean="0"/>
              <a:t>Веб-приложения</a:t>
            </a:r>
            <a:endParaRPr lang="en-US" sz="2800" dirty="0" smtClean="0"/>
          </a:p>
          <a:p>
            <a:r>
              <a:rPr lang="en-US" sz="2800" dirty="0" smtClean="0"/>
              <a:t>2)</a:t>
            </a:r>
            <a:r>
              <a:rPr lang="ru-RU" sz="2800" dirty="0"/>
              <a:t> Геопространственные </a:t>
            </a:r>
            <a:r>
              <a:rPr lang="ru-RU" sz="2800" dirty="0" smtClean="0"/>
              <a:t>приложения</a:t>
            </a:r>
            <a:endParaRPr lang="en-US" sz="2800" dirty="0" smtClean="0"/>
          </a:p>
          <a:p>
            <a:r>
              <a:rPr lang="en-US" sz="2800" dirty="0" smtClean="0"/>
              <a:t>3) </a:t>
            </a:r>
            <a:r>
              <a:rPr lang="ru-RU" sz="2800" dirty="0"/>
              <a:t>Хранилище данных и </a:t>
            </a:r>
            <a:r>
              <a:rPr lang="ru-RU" sz="2800" dirty="0" smtClean="0"/>
              <a:t>бизнес-аналитика</a:t>
            </a:r>
            <a:endParaRPr lang="en-US" sz="2800" dirty="0" smtClean="0"/>
          </a:p>
          <a:p>
            <a:r>
              <a:rPr lang="en-US" sz="2800" dirty="0" smtClean="0"/>
              <a:t>4) </a:t>
            </a:r>
            <a:r>
              <a:rPr lang="ru-RU" sz="2800" dirty="0" smtClean="0"/>
              <a:t>Системы </a:t>
            </a:r>
            <a:r>
              <a:rPr lang="ru-RU" sz="2800" dirty="0"/>
              <a:t>управления контентом (</a:t>
            </a:r>
            <a:r>
              <a:rPr lang="en-US" sz="2800" dirty="0"/>
              <a:t>CMS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23949" y="1905000"/>
            <a:ext cx="3626885" cy="576262"/>
          </a:xfrm>
        </p:spPr>
        <p:txBody>
          <a:bodyPr/>
          <a:lstStyle/>
          <a:p>
            <a:r>
              <a:rPr lang="en-US" dirty="0" smtClean="0"/>
              <a:t>MsSQL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798915" y="2514600"/>
            <a:ext cx="6146157" cy="3741738"/>
          </a:xfrm>
        </p:spPr>
        <p:txBody>
          <a:bodyPr>
            <a:noAutofit/>
          </a:bodyPr>
          <a:lstStyle/>
          <a:p>
            <a:r>
              <a:rPr lang="en-US" sz="2800" dirty="0" smtClean="0"/>
              <a:t>1) </a:t>
            </a:r>
            <a:r>
              <a:rPr lang="ru-RU" sz="2800" dirty="0" smtClean="0"/>
              <a:t>Корпоративные приложения</a:t>
            </a:r>
            <a:endParaRPr lang="en-US" sz="2800" dirty="0" smtClean="0"/>
          </a:p>
          <a:p>
            <a:r>
              <a:rPr lang="en-US" sz="2800" dirty="0" smtClean="0"/>
              <a:t>2) </a:t>
            </a:r>
            <a:r>
              <a:rPr lang="ru-RU" sz="2800" dirty="0" smtClean="0"/>
              <a:t>Бизнес-приложения</a:t>
            </a:r>
            <a:endParaRPr lang="en-US" sz="2800" dirty="0" smtClean="0"/>
          </a:p>
          <a:p>
            <a:r>
              <a:rPr lang="en-US" sz="2800" dirty="0" smtClean="0"/>
              <a:t>3) </a:t>
            </a:r>
            <a:r>
              <a:rPr lang="ru-RU" sz="2800" dirty="0"/>
              <a:t>Анализ данных и </a:t>
            </a:r>
            <a:r>
              <a:rPr lang="ru-RU" sz="2800" dirty="0" smtClean="0"/>
              <a:t>отчетность</a:t>
            </a:r>
            <a:endParaRPr lang="en-US" sz="2800" dirty="0" smtClean="0"/>
          </a:p>
          <a:p>
            <a:r>
              <a:rPr lang="en-US" sz="2800" dirty="0" smtClean="0"/>
              <a:t>4) </a:t>
            </a:r>
            <a:r>
              <a:rPr lang="ru-RU" sz="2800" dirty="0"/>
              <a:t>Электронная коммерция и онлайн-торговля</a:t>
            </a:r>
          </a:p>
        </p:txBody>
      </p:sp>
    </p:spTree>
    <p:extLst>
      <p:ext uri="{BB962C8B-B14F-4D97-AF65-F5344CB8AC3E}">
        <p14:creationId xmlns:p14="http://schemas.microsoft.com/office/powerpoint/2010/main" val="1395214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002572" cy="3329581"/>
          </a:xfrm>
        </p:spPr>
        <p:txBody>
          <a:bodyPr/>
          <a:lstStyle/>
          <a:p>
            <a:r>
              <a:rPr lang="ru-RU" b="1" dirty="0" smtClean="0"/>
              <a:t>Какая СУБД лучше?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0202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2909"/>
            <a:ext cx="12190300" cy="20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0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" y="101599"/>
            <a:ext cx="12189826" cy="652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0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46486" cy="64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9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6902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254"/>
            <a:ext cx="12192000" cy="49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8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3" y="0"/>
            <a:ext cx="10438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5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0390" cy="20966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6654"/>
            <a:ext cx="12237826" cy="29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72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260</Words>
  <Application>Microsoft Office PowerPoint</Application>
  <PresentationFormat>Широкоэкранный</PresentationFormat>
  <Paragraphs>41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Ион</vt:lpstr>
      <vt:lpstr>PostgreSQL</vt:lpstr>
      <vt:lpstr>PostgreSQL — это платформа с открытым исходным кодом, объектно-ориентированная система баз данных.</vt:lpstr>
      <vt:lpstr>Сопоставление синтаксиса MS SQL Server и PostgreSQL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Возможности и производительность</vt:lpstr>
      <vt:lpstr>Высокая производительность. PostgreSQL обеспечивает эффективную обработку, индексирование и оптимизацию запросов с поддержкой параллельного выполнения запросов.</vt:lpstr>
      <vt:lpstr>Совместимость. PostgreSQL легко интегрируется с различными системами и может быть легко интегрирован в существующие или новые системы.</vt:lpstr>
      <vt:lpstr>Расширяемость. PostgreSQL допускает модификацию кода, позволяя пользователям добавлять собственные функции без дополнительных лицензионных сборов. </vt:lpstr>
      <vt:lpstr>Масштабируемость. PostgreSQL предлагает горизонтальную масштабируемость с помощью таких методов, как секционирование таблиц, сегментирование и потоковая репликация, гарантируя эффективную обработку больших наборов данных.</vt:lpstr>
      <vt:lpstr>Целостность данных и контроль параллелизма. PostgreSQL обеспечивает целостность данных и эффективно обрабатывает несколько одновременных транзакций.</vt:lpstr>
      <vt:lpstr>Богатый набор функций. PostgreSQL предлагает обширные функции, включая поддержку JSON, полнотекстовый поиск, обработку пространственных данных и расширенные возможности манипулирования данными.</vt:lpstr>
      <vt:lpstr>Сравнение базового функционала MsSQL и PostgreSQL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Варианты использования СУБД</vt:lpstr>
      <vt:lpstr>Какая СУБД лучше?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</dc:title>
  <dc:creator>User</dc:creator>
  <cp:lastModifiedBy>User</cp:lastModifiedBy>
  <cp:revision>46</cp:revision>
  <dcterms:created xsi:type="dcterms:W3CDTF">2024-05-10T13:32:28Z</dcterms:created>
  <dcterms:modified xsi:type="dcterms:W3CDTF">2024-05-11T07:02:35Z</dcterms:modified>
</cp:coreProperties>
</file>