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93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2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87" r:id="rId36"/>
    <p:sldId id="27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5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61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173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42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76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02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2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13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2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8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59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2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73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9EA23C-E12B-4798-B4C5-3696A392980C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42B03-6A6D-4CA6-9B5E-B71983702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914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1782" y="365125"/>
            <a:ext cx="9682018" cy="1325563"/>
          </a:xfrm>
        </p:spPr>
        <p:txBody>
          <a:bodyPr/>
          <a:lstStyle/>
          <a:p>
            <a:r>
              <a:rPr lang="ru-RU" b="1" dirty="0" smtClean="0"/>
              <a:t>Машинное обучение на </a:t>
            </a:r>
            <a:r>
              <a:rPr lang="en-US" b="1" dirty="0" smtClean="0"/>
              <a:t>JAVA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4040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348" y="194098"/>
            <a:ext cx="11749088" cy="1191358"/>
          </a:xfrm>
        </p:spPr>
        <p:txBody>
          <a:bodyPr/>
          <a:lstStyle/>
          <a:p>
            <a:r>
              <a:rPr lang="ru-RU" b="1" dirty="0" smtClean="0"/>
              <a:t>В нашем примере</a:t>
            </a:r>
            <a:r>
              <a:rPr lang="en-US" b="1" dirty="0" smtClean="0"/>
              <a:t>: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ru-RU" dirty="0" smtClean="0"/>
              <a:t>х </a:t>
            </a:r>
            <a:r>
              <a:rPr lang="en-US" dirty="0" smtClean="0"/>
              <a:t>–</a:t>
            </a:r>
            <a:r>
              <a:rPr lang="ru-RU" dirty="0"/>
              <a:t> двухмерный массив из элементов, определяющих дом, состоящий из количества комнат и площади дома</a:t>
            </a:r>
            <a:r>
              <a:rPr lang="ru-RU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х </a:t>
            </a:r>
            <a:r>
              <a:rPr lang="en-US" dirty="0"/>
              <a:t>–</a:t>
            </a:r>
            <a:r>
              <a:rPr lang="ru-RU" dirty="0" smtClean="0"/>
              <a:t> вектор признаков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Задав конкретную целевую функцию, мы можем использовать её для предсказания каждого вектора признаков х.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1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297"/>
            <a:ext cx="12192000" cy="26864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4726" y="3635449"/>
            <a:ext cx="121920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dirty="0"/>
              <a:t>Чтобы предсказать цену дома, </a:t>
            </a:r>
            <a:r>
              <a:rPr lang="ru-RU" sz="4200" dirty="0" smtClean="0"/>
              <a:t>необходимо вызвать </a:t>
            </a:r>
            <a:r>
              <a:rPr lang="ru-RU" sz="4200" dirty="0"/>
              <a:t>целевую функцию используя вектор признаков {101.0, 3.0}, состоящий из площади дома и количества комнат:</a:t>
            </a:r>
          </a:p>
        </p:txBody>
      </p:sp>
    </p:spTree>
    <p:extLst>
      <p:ext uri="{BB962C8B-B14F-4D97-AF65-F5344CB8AC3E}">
        <p14:creationId xmlns:p14="http://schemas.microsoft.com/office/powerpoint/2010/main" val="41941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348" y="194098"/>
            <a:ext cx="11896870" cy="2780011"/>
          </a:xfrm>
        </p:spPr>
        <p:txBody>
          <a:bodyPr/>
          <a:lstStyle/>
          <a:p>
            <a:r>
              <a:rPr lang="ru-RU" b="1" dirty="0" smtClean="0"/>
              <a:t>Линейная регрессия</a:t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el-GR" dirty="0" smtClean="0"/>
              <a:t>θ </a:t>
            </a:r>
            <a:r>
              <a:rPr lang="el-GR" dirty="0"/>
              <a:t>(</a:t>
            </a:r>
            <a:r>
              <a:rPr lang="ru-RU" dirty="0" err="1"/>
              <a:t>тета</a:t>
            </a:r>
            <a:r>
              <a:rPr lang="ru-RU" dirty="0" smtClean="0"/>
              <a:t>) </a:t>
            </a:r>
            <a:r>
              <a:rPr lang="en-US" dirty="0" smtClean="0"/>
              <a:t>–</a:t>
            </a:r>
            <a:r>
              <a:rPr lang="ru-RU" dirty="0" smtClean="0"/>
              <a:t> параметр</a:t>
            </a:r>
            <a:br>
              <a:rPr lang="ru-RU" dirty="0" smtClean="0"/>
            </a:br>
            <a:r>
              <a:rPr lang="ru-RU" dirty="0" smtClean="0"/>
              <a:t>х </a:t>
            </a:r>
            <a:r>
              <a:rPr lang="en-US" dirty="0"/>
              <a:t>– </a:t>
            </a:r>
            <a:r>
              <a:rPr lang="ru-RU" dirty="0" smtClean="0"/>
              <a:t>признак в векторе (</a:t>
            </a:r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ru-RU" baseline="-25000" dirty="0" smtClean="0"/>
              <a:t> </a:t>
            </a:r>
            <a:r>
              <a:rPr lang="ru-RU" dirty="0" smtClean="0"/>
              <a:t>= 1(константа))</a:t>
            </a:r>
            <a:br>
              <a:rPr lang="ru-RU" dirty="0" smtClean="0"/>
            </a:br>
            <a:r>
              <a:rPr lang="ru-RU" dirty="0" smtClean="0"/>
              <a:t>подстрочный индекс </a:t>
            </a:r>
            <a:r>
              <a:rPr lang="en-US" dirty="0" smtClean="0"/>
              <a:t>–</a:t>
            </a:r>
            <a:r>
              <a:rPr lang="ru-RU" dirty="0" smtClean="0"/>
              <a:t> позиция параметра 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5" y="3650203"/>
            <a:ext cx="11842213" cy="15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31477"/>
            <a:ext cx="1219200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6846" y="92363"/>
            <a:ext cx="56573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b="1" dirty="0" smtClean="0"/>
              <a:t>Функция </a:t>
            </a:r>
            <a:r>
              <a:rPr lang="ru-RU" sz="4200" b="1" dirty="0"/>
              <a:t>стоимости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0743"/>
            <a:ext cx="12192000" cy="30524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577" y="1071418"/>
            <a:ext cx="76466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dirty="0"/>
              <a:t>(J(θ</a:t>
            </a:r>
            <a:r>
              <a:rPr lang="ru-RU" sz="4200" dirty="0" smtClean="0"/>
              <a:t>)) – функция стоимости</a:t>
            </a:r>
            <a:endParaRPr lang="ru-RU" sz="4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19600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dirty="0" smtClean="0"/>
              <a:t>Показывает</a:t>
            </a:r>
            <a:r>
              <a:rPr lang="ru-RU" sz="4200" dirty="0"/>
              <a:t>, насколько точно модель соответствует тренировочным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726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7781" y="0"/>
            <a:ext cx="119333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/>
              <a:t>График </a:t>
            </a:r>
            <a:r>
              <a:rPr lang="ru-RU" sz="3200" b="1" dirty="0"/>
              <a:t>целевой функции предсказаний (синяя линия</a:t>
            </a:r>
            <a:r>
              <a:rPr lang="ru-RU" sz="3200" b="1" dirty="0" smtClean="0"/>
              <a:t>)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31" y="661082"/>
            <a:ext cx="7610899" cy="6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4"/>
            <a:ext cx="12192000" cy="68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0072" y="159435"/>
            <a:ext cx="102893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Функция </a:t>
            </a:r>
            <a:r>
              <a:rPr lang="ru-RU" sz="3200" dirty="0"/>
              <a:t>стоимости помогает оценить качество целевой функции и </a:t>
            </a:r>
            <a:r>
              <a:rPr lang="ru-RU" sz="3200" dirty="0" err="1" smtClean="0"/>
              <a:t>тета</a:t>
            </a:r>
            <a:r>
              <a:rPr lang="ru-RU" sz="3200" dirty="0" smtClean="0"/>
              <a:t>-параметров. Однако необходимо еще найти самые подходящие параметры </a:t>
            </a:r>
            <a:r>
              <a:rPr lang="ru-RU" sz="3200" dirty="0" err="1" smtClean="0"/>
              <a:t>тета</a:t>
            </a:r>
            <a:r>
              <a:rPr lang="ru-RU" sz="3200" dirty="0" smtClean="0"/>
              <a:t>. Для </a:t>
            </a:r>
            <a:r>
              <a:rPr lang="ru-RU" sz="3200" dirty="0"/>
              <a:t>этого подойдет </a:t>
            </a:r>
            <a:r>
              <a:rPr lang="ru-RU" sz="3200" b="1" dirty="0"/>
              <a:t>алгоритм градиентного спуска</a:t>
            </a:r>
          </a:p>
        </p:txBody>
      </p:sp>
      <p:pic>
        <p:nvPicPr>
          <p:cNvPr id="5122" name="Picture 2" descr="Градиентный спуск на практике | Властелин машин |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65" y="2891703"/>
            <a:ext cx="11693596" cy="35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" y="4897113"/>
            <a:ext cx="11842213" cy="158633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0072" y="159435"/>
            <a:ext cx="1028931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Ф</a:t>
            </a:r>
            <a:r>
              <a:rPr lang="ru-RU" sz="3200" dirty="0" smtClean="0"/>
              <a:t>ункция </a:t>
            </a:r>
            <a:r>
              <a:rPr lang="ru-RU" sz="3200" dirty="0"/>
              <a:t>линейной регрессии ниже имеет три параметра </a:t>
            </a:r>
            <a:r>
              <a:rPr lang="ru-RU" sz="3200" dirty="0" err="1" smtClean="0"/>
              <a:t>тета</a:t>
            </a:r>
            <a:r>
              <a:rPr lang="ru-RU" sz="3200" dirty="0"/>
              <a:t>. На каждой итерации будет вычислено новое значение для каждого из параметров </a:t>
            </a:r>
            <a:r>
              <a:rPr lang="ru-RU" sz="3200" dirty="0" err="1"/>
              <a:t>тета</a:t>
            </a:r>
            <a:r>
              <a:rPr lang="ru-RU" sz="3200" dirty="0"/>
              <a:t>: </a:t>
            </a:r>
            <a:r>
              <a:rPr lang="el-GR" sz="3200" dirty="0"/>
              <a:t>θ</a:t>
            </a:r>
            <a:r>
              <a:rPr lang="el-GR" sz="3200" baseline="-25000" dirty="0"/>
              <a:t>0</a:t>
            </a:r>
            <a:r>
              <a:rPr lang="ru-RU" sz="3200" dirty="0" smtClean="0"/>
              <a:t>, </a:t>
            </a:r>
            <a:r>
              <a:rPr lang="el-GR" sz="3200" dirty="0" smtClean="0"/>
              <a:t>θ</a:t>
            </a:r>
            <a:r>
              <a:rPr lang="ru-RU" sz="3200" baseline="-25000" dirty="0"/>
              <a:t>1</a:t>
            </a:r>
            <a:r>
              <a:rPr lang="ru-RU" sz="3200" dirty="0" smtClean="0"/>
              <a:t>, </a:t>
            </a:r>
            <a:r>
              <a:rPr lang="ru-RU" sz="3200" dirty="0"/>
              <a:t>и </a:t>
            </a:r>
            <a:r>
              <a:rPr lang="el-GR" sz="3200" dirty="0" smtClean="0"/>
              <a:t>θ</a:t>
            </a:r>
            <a:r>
              <a:rPr lang="ru-RU" sz="3200" baseline="-25000" dirty="0"/>
              <a:t>2</a:t>
            </a:r>
            <a:r>
              <a:rPr lang="ru-RU" sz="3200" dirty="0" smtClean="0"/>
              <a:t>. </a:t>
            </a:r>
            <a:r>
              <a:rPr lang="ru-RU" sz="3200" dirty="0"/>
              <a:t>После каждой итерации, можно создать новую, более соответствующую реализацию </a:t>
            </a:r>
            <a:r>
              <a:rPr lang="ru-RU" sz="3200" dirty="0" err="1"/>
              <a:t>LinearRegressionFunction</a:t>
            </a:r>
            <a:r>
              <a:rPr lang="ru-RU" sz="3200" dirty="0"/>
              <a:t> используя новый </a:t>
            </a:r>
            <a:r>
              <a:rPr lang="ru-RU" sz="3200" dirty="0" err="1"/>
              <a:t>тета</a:t>
            </a:r>
            <a:r>
              <a:rPr lang="ru-RU" sz="3200" dirty="0"/>
              <a:t> вектор </a:t>
            </a:r>
            <a:r>
              <a:rPr lang="ru-RU" sz="3200" dirty="0" smtClean="0"/>
              <a:t>{</a:t>
            </a:r>
            <a:r>
              <a:rPr lang="el-GR" sz="3200" dirty="0"/>
              <a:t>θ</a:t>
            </a:r>
            <a:r>
              <a:rPr lang="el-GR" sz="3200" baseline="-25000" dirty="0"/>
              <a:t>0</a:t>
            </a:r>
            <a:r>
              <a:rPr lang="ru-RU" sz="3200" dirty="0"/>
              <a:t>, </a:t>
            </a:r>
            <a:r>
              <a:rPr lang="el-GR" sz="3200" dirty="0"/>
              <a:t>θ</a:t>
            </a:r>
            <a:r>
              <a:rPr lang="ru-RU" sz="3200" baseline="-25000" dirty="0" smtClean="0"/>
              <a:t>1</a:t>
            </a:r>
            <a:r>
              <a:rPr lang="ru-RU" sz="3200" dirty="0" smtClean="0"/>
              <a:t>, </a:t>
            </a:r>
            <a:r>
              <a:rPr lang="el-GR" sz="3200" dirty="0" smtClean="0"/>
              <a:t>θ</a:t>
            </a:r>
            <a:r>
              <a:rPr lang="ru-RU" sz="3200" baseline="-25000" dirty="0"/>
              <a:t>2</a:t>
            </a:r>
            <a:r>
              <a:rPr lang="ru-RU" sz="3200" dirty="0" smtClean="0"/>
              <a:t>}.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734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12" y="1265515"/>
            <a:ext cx="11749088" cy="6114337"/>
          </a:xfrm>
        </p:spPr>
        <p:txBody>
          <a:bodyPr/>
          <a:lstStyle/>
          <a:p>
            <a:pPr algn="just"/>
            <a:r>
              <a:rPr lang="ru-RU" b="1" dirty="0"/>
              <a:t>Машинное обучение</a:t>
            </a:r>
            <a:r>
              <a:rPr lang="ru-RU" dirty="0"/>
              <a:t> – это наука о разработке алгоритмов и статистических моделей, которые компьютерные системы используют для выполнения задач без явных инструкций, полагаясь вместо этого на шаблоны и логические выводы. </a:t>
            </a:r>
          </a:p>
        </p:txBody>
      </p:sp>
    </p:spTree>
    <p:extLst>
      <p:ext uri="{BB962C8B-B14F-4D97-AF65-F5344CB8AC3E}">
        <p14:creationId xmlns:p14="http://schemas.microsoft.com/office/powerpoint/2010/main" val="27819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9" y="0"/>
            <a:ext cx="11153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254" y="76308"/>
            <a:ext cx="101415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Расширяем </a:t>
            </a:r>
            <a:r>
              <a:rPr lang="ru-RU" sz="4200" b="1" dirty="0"/>
              <a:t>целевую функцию определения цены дома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79395" y="2436259"/>
            <a:ext cx="100495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h</a:t>
            </a:r>
            <a:r>
              <a:rPr lang="el-GR" dirty="0" smtClean="0"/>
              <a:t>θ</a:t>
            </a:r>
            <a:r>
              <a:rPr lang="ru-RU" sz="4400" dirty="0" smtClean="0"/>
              <a:t>(</a:t>
            </a:r>
            <a:r>
              <a:rPr lang="en-US" sz="4400" dirty="0" smtClean="0"/>
              <a:t>x) =</a:t>
            </a:r>
            <a:r>
              <a:rPr lang="el-GR" sz="4400" dirty="0"/>
              <a:t> </a:t>
            </a:r>
            <a:r>
              <a:rPr lang="el-GR" sz="4400" dirty="0" smtClean="0"/>
              <a:t>θ</a:t>
            </a:r>
            <a:r>
              <a:rPr lang="en-US" dirty="0" smtClean="0"/>
              <a:t>0 </a:t>
            </a:r>
            <a:r>
              <a:rPr lang="en-US" sz="4000" dirty="0" smtClean="0"/>
              <a:t>*</a:t>
            </a:r>
            <a:r>
              <a:rPr lang="en-US" sz="3600" dirty="0" smtClean="0"/>
              <a:t> </a:t>
            </a:r>
            <a:r>
              <a:rPr lang="en-US" sz="4400" dirty="0" smtClean="0"/>
              <a:t>1</a:t>
            </a:r>
            <a:r>
              <a:rPr lang="en-US" sz="3600" dirty="0" smtClean="0"/>
              <a:t> </a:t>
            </a:r>
            <a:r>
              <a:rPr lang="en-US" sz="4800" dirty="0" smtClean="0"/>
              <a:t>+</a:t>
            </a:r>
            <a:r>
              <a:rPr lang="el-GR" sz="4400" dirty="0"/>
              <a:t> </a:t>
            </a:r>
            <a:r>
              <a:rPr lang="el-GR" sz="4400" dirty="0" smtClean="0"/>
              <a:t>θ</a:t>
            </a:r>
            <a:r>
              <a:rPr lang="en-US" dirty="0" smtClean="0"/>
              <a:t>1</a:t>
            </a:r>
            <a:r>
              <a:rPr lang="en-US" sz="4400" dirty="0" smtClean="0"/>
              <a:t> * size + </a:t>
            </a:r>
            <a:r>
              <a:rPr lang="el-GR" sz="4400" dirty="0" smtClean="0"/>
              <a:t>θ</a:t>
            </a:r>
            <a:r>
              <a:rPr lang="en-US" dirty="0" smtClean="0"/>
              <a:t>2 </a:t>
            </a:r>
            <a:r>
              <a:rPr lang="en-US" sz="4400" dirty="0" smtClean="0"/>
              <a:t>* size * size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79395" y="4426878"/>
            <a:ext cx="99640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dirty="0" smtClean="0"/>
              <a:t>Теперь она включает </a:t>
            </a:r>
            <a:r>
              <a:rPr lang="ru-RU" sz="4200" dirty="0"/>
              <a:t>вычисляемый признак квадратных метров </a:t>
            </a:r>
          </a:p>
        </p:txBody>
      </p:sp>
    </p:spTree>
    <p:extLst>
      <p:ext uri="{BB962C8B-B14F-4D97-AF65-F5344CB8AC3E}">
        <p14:creationId xmlns:p14="http://schemas.microsoft.com/office/powerpoint/2010/main" val="222722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9060" y="0"/>
            <a:ext cx="106538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b="1" dirty="0" smtClean="0"/>
              <a:t>Простой алгоритм масштабирования</a:t>
            </a:r>
            <a:endParaRPr lang="ru-RU" sz="42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83334" y="2969491"/>
            <a:ext cx="822532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200" b="1" dirty="0" smtClean="0"/>
              <a:t>x‘ = x – </a:t>
            </a:r>
            <a:r>
              <a:rPr lang="en-US" sz="4200" b="1" dirty="0" err="1" smtClean="0"/>
              <a:t>avg</a:t>
            </a:r>
            <a:r>
              <a:rPr lang="en-US" sz="4200" b="1" dirty="0" smtClean="0"/>
              <a:t>(x)/max(x) – min(x)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24109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55" y="0"/>
            <a:ext cx="9612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6254" y="76308"/>
            <a:ext cx="10141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Что такое </a:t>
            </a:r>
            <a:r>
              <a:rPr lang="ru-RU" sz="4200" b="1" dirty="0" err="1" smtClean="0"/>
              <a:t>сверхсоответствие</a:t>
            </a:r>
            <a:r>
              <a:rPr lang="ru-RU" sz="4200" b="1" dirty="0" smtClean="0"/>
              <a:t>?</a:t>
            </a:r>
            <a:endParaRPr lang="ru-RU" sz="4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66254" y="1572354"/>
            <a:ext cx="119518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err="1"/>
              <a:t>Сверхсоответствие</a:t>
            </a:r>
            <a:r>
              <a:rPr lang="ru-RU" sz="4000" dirty="0"/>
              <a:t> возникает тогда, когда целевая функция или модель соответствует тренировочным данным слишком хорошо, настолько, что захватывает шум или случайные отклонения в тренировочных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7988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" y="1450110"/>
            <a:ext cx="12184026" cy="39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926" y="986027"/>
            <a:ext cx="102292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С</a:t>
            </a:r>
            <a:r>
              <a:rPr lang="ru-RU" sz="2800" dirty="0" err="1" smtClean="0"/>
              <a:t>верхсоответствующая</a:t>
            </a:r>
            <a:r>
              <a:rPr lang="ru-RU" sz="2800" dirty="0" smtClean="0"/>
              <a:t> </a:t>
            </a:r>
            <a:r>
              <a:rPr lang="ru-RU" sz="2800" dirty="0"/>
              <a:t>модель очень хорошо показывает себя на тренировочных данных, но при этом будет показывать плохие результаты на реальных неизвестных данных.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200" b="1" dirty="0" smtClean="0"/>
              <a:t>Почему это плохо?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39457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926" y="986027"/>
            <a:ext cx="102292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 smtClean="0"/>
              <a:t>Использовать </a:t>
            </a:r>
            <a:r>
              <a:rPr lang="ru-RU" sz="2800" dirty="0"/>
              <a:t>больший массив данных для тренировки. </a:t>
            </a:r>
            <a:endParaRPr lang="ru-RU" sz="2800" dirty="0" smtClean="0"/>
          </a:p>
          <a:p>
            <a:pPr marL="514350" indent="-514350">
              <a:buAutoNum type="arabicParenR"/>
            </a:pPr>
            <a:r>
              <a:rPr lang="ru-RU" sz="2800" dirty="0" smtClean="0"/>
              <a:t>Использовать </a:t>
            </a:r>
            <a:r>
              <a:rPr lang="ru-RU" sz="2800" dirty="0"/>
              <a:t>меньше признаков как показано на графиках выше. </a:t>
            </a:r>
            <a:endParaRPr lang="ru-RU" sz="2800" dirty="0" smtClean="0"/>
          </a:p>
          <a:p>
            <a:pPr marL="514350" indent="-514350">
              <a:buAutoNum type="arabicParenR"/>
            </a:pPr>
            <a:r>
              <a:rPr lang="ru-RU" sz="2800" dirty="0" smtClean="0"/>
              <a:t>Использовать </a:t>
            </a:r>
            <a:r>
              <a:rPr lang="ru-RU" sz="2800" dirty="0"/>
              <a:t>улучшенный алгоритм машинного обучения, принимающий во внимание регуляризацию</a:t>
            </a:r>
            <a:r>
              <a:rPr lang="ru-RU" sz="2800" dirty="0" smtClean="0"/>
              <a:t>.</a:t>
            </a:r>
          </a:p>
          <a:p>
            <a:pPr marL="514350" indent="-514350">
              <a:buAutoNum type="arabicParenR"/>
            </a:pPr>
            <a:r>
              <a:rPr lang="ru-RU" sz="2800" dirty="0" smtClean="0"/>
              <a:t>Нормализация.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200" b="1" dirty="0" smtClean="0"/>
              <a:t>Как этого избежать?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13237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018" y="2574681"/>
            <a:ext cx="102292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ru-RU" sz="2800" dirty="0"/>
              <a:t>тренировочные </a:t>
            </a:r>
            <a:r>
              <a:rPr lang="ru-RU" sz="2800" dirty="0" smtClean="0"/>
              <a:t>данные</a:t>
            </a:r>
            <a:r>
              <a:rPr lang="en-US" sz="2800" dirty="0" smtClean="0"/>
              <a:t>,</a:t>
            </a:r>
            <a:r>
              <a:rPr lang="ru-RU" sz="2800" dirty="0" smtClean="0"/>
              <a:t> </a:t>
            </a:r>
          </a:p>
          <a:p>
            <a:pPr marL="514350" indent="-514350">
              <a:buAutoNum type="arabicParenR"/>
            </a:pPr>
            <a:r>
              <a:rPr lang="ru-RU" sz="2800" dirty="0" smtClean="0"/>
              <a:t>проверочные </a:t>
            </a:r>
            <a:r>
              <a:rPr lang="ru-RU" sz="2800" dirty="0"/>
              <a:t>данные; </a:t>
            </a:r>
            <a:endParaRPr lang="ru-RU" sz="2800" dirty="0" smtClean="0"/>
          </a:p>
          <a:p>
            <a:pPr marL="514350" indent="-514350">
              <a:buAutoNum type="arabicParenR"/>
            </a:pPr>
            <a:r>
              <a:rPr lang="ru-RU" sz="2800" dirty="0" smtClean="0"/>
              <a:t>тестовые </a:t>
            </a:r>
            <a:r>
              <a:rPr lang="ru-RU" sz="2800" dirty="0"/>
              <a:t>данные.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9850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/>
              <a:t>Доступные маркированные данные должны быть разбиты на 3 набора</a:t>
            </a:r>
            <a:r>
              <a:rPr lang="ru-RU" sz="4200" b="1" dirty="0" smtClean="0"/>
              <a:t>: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201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12" y="1265515"/>
            <a:ext cx="11749088" cy="6114337"/>
          </a:xfrm>
        </p:spPr>
        <p:txBody>
          <a:bodyPr/>
          <a:lstStyle/>
          <a:p>
            <a:pPr algn="just"/>
            <a:r>
              <a:rPr lang="ru-RU" b="1" dirty="0" smtClean="0"/>
              <a:t>Машинное обучение </a:t>
            </a:r>
            <a:r>
              <a:rPr lang="ru-RU" dirty="0" smtClean="0"/>
              <a:t>считается ветвью искусственного интеллекта</a:t>
            </a:r>
            <a:r>
              <a:rPr lang="en-US" dirty="0" smtClean="0"/>
              <a:t>,</a:t>
            </a:r>
            <a:r>
              <a:rPr lang="ru-RU" dirty="0" smtClean="0"/>
              <a:t> основная идея которого заключается в том</a:t>
            </a:r>
            <a:r>
              <a:rPr lang="en-US" dirty="0" smtClean="0"/>
              <a:t>,</a:t>
            </a:r>
            <a:r>
              <a:rPr lang="ru-RU" dirty="0" smtClean="0"/>
              <a:t> чтобы компьютер не просто использовал заранее написанный алгоритм</a:t>
            </a:r>
            <a:r>
              <a:rPr lang="en-US" dirty="0" smtClean="0"/>
              <a:t>,</a:t>
            </a:r>
            <a:r>
              <a:rPr lang="ru-RU" dirty="0" smtClean="0"/>
              <a:t> а сам обучился решению поставленной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018" y="2574681"/>
            <a:ext cx="102292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Weka</a:t>
            </a:r>
            <a:r>
              <a:rPr lang="ru-RU" sz="2800" dirty="0"/>
              <a:t> — это </a:t>
            </a:r>
            <a:r>
              <a:rPr lang="ru-RU" sz="2800" dirty="0" err="1"/>
              <a:t>Java</a:t>
            </a:r>
            <a:r>
              <a:rPr lang="ru-RU" sz="2800" dirty="0"/>
              <a:t>-библиотека для практического применения, которая содержит графические тесты для проверки моделей.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9850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200" b="1" dirty="0" smtClean="0"/>
              <a:t>Фреймворк </a:t>
            </a:r>
            <a:r>
              <a:rPr lang="en-US" sz="4200" b="1" dirty="0" smtClean="0"/>
              <a:t>Weka</a:t>
            </a:r>
            <a:endParaRPr lang="ru-RU" sz="4200" b="1" dirty="0"/>
          </a:p>
        </p:txBody>
      </p:sp>
    </p:spTree>
    <p:extLst>
      <p:ext uri="{BB962C8B-B14F-4D97-AF65-F5344CB8AC3E}">
        <p14:creationId xmlns:p14="http://schemas.microsoft.com/office/powerpoint/2010/main" val="3454657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3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511"/>
            <a:ext cx="12192000" cy="771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187"/>
            <a:ext cx="12192000" cy="26864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0218" y="2349999"/>
            <a:ext cx="11693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Выполнены установки</a:t>
            </a:r>
            <a:r>
              <a:rPr lang="ru-RU" dirty="0"/>
              <a:t>, целевая функция может быть использована для предсказания цены </a:t>
            </a:r>
            <a:r>
              <a:rPr lang="ru-RU" dirty="0" smtClean="0"/>
              <a:t>дома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571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7397"/>
            <a:ext cx="12192000" cy="109552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798857"/>
            <a:ext cx="9079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Результаты измерений (цена ошибки) будут выводиться на консоль.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52526"/>
            <a:ext cx="12025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Используем линейную </a:t>
            </a:r>
            <a:r>
              <a:rPr lang="ru-RU" dirty="0"/>
              <a:t>регрессию, которая предсказывает численные значения, такие, как цена дома, базируясь на входных значениях.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0673"/>
            <a:ext cx="12192000" cy="10669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23821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Для предсказания бинарных значений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5370"/>
            <a:ext cx="11317279" cy="233395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3936830"/>
            <a:ext cx="817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Для предсказания </a:t>
            </a:r>
            <a:r>
              <a:rPr lang="ru-RU" dirty="0" smtClean="0"/>
              <a:t>погоды </a:t>
            </a:r>
            <a:r>
              <a:rPr lang="ru-RU" dirty="0"/>
              <a:t>или на сколько быстро будет продан дом </a:t>
            </a:r>
          </a:p>
        </p:txBody>
      </p:sp>
    </p:spTree>
    <p:extLst>
      <p:ext uri="{BB962C8B-B14F-4D97-AF65-F5344CB8AC3E}">
        <p14:creationId xmlns:p14="http://schemas.microsoft.com/office/powerpoint/2010/main" val="3218820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835" y="2588644"/>
            <a:ext cx="10243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Вызов </a:t>
            </a:r>
            <a:r>
              <a:rPr lang="ru-RU" dirty="0"/>
              <a:t>предсказания должен возвращать индекс класса маркера, который можно использовать для получения предсказанного значения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3523765"/>
            <a:ext cx="1183170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13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018" y="2574681"/>
            <a:ext cx="102292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Massive Online Analysis (MOA),</a:t>
            </a:r>
            <a:r>
              <a:rPr lang="ru-RU" sz="2800" dirty="0" smtClean="0"/>
              <a:t> </a:t>
            </a:r>
          </a:p>
          <a:p>
            <a:pPr marL="514350" indent="-514350">
              <a:buAutoNum type="arabicParenR"/>
            </a:pPr>
            <a:r>
              <a:rPr lang="en-US" sz="2800" dirty="0"/>
              <a:t>Deeplearning4</a:t>
            </a:r>
            <a:r>
              <a:rPr lang="ru-RU" sz="2800" dirty="0" smtClean="0"/>
              <a:t>; 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MALLET;</a:t>
            </a:r>
          </a:p>
          <a:p>
            <a:pPr marL="514350" indent="-514350">
              <a:buAutoNum type="arabicParenR"/>
            </a:pPr>
            <a:r>
              <a:rPr lang="en-US" sz="2800" dirty="0"/>
              <a:t>ELKI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9850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/>
              <a:t>На что обратить внимание при выборе системы управления базами данных?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78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1600" y="1062183"/>
            <a:ext cx="12090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Хотя </a:t>
            </a:r>
            <a:r>
              <a:rPr lang="ru-RU" sz="3200" dirty="0"/>
              <a:t>машинное обучение тесно связано с статистикой и использует много математических концепций, инструментарий машинного обучения позволяет начать интеграцию машинного обучения в ваши программы без глубоких знаний математики. Тем не менее, чем лучше </a:t>
            </a:r>
            <a:r>
              <a:rPr lang="ru-RU" sz="3200" dirty="0" smtClean="0"/>
              <a:t>понимание основополагающих алгоритмов </a:t>
            </a:r>
            <a:r>
              <a:rPr lang="ru-RU" sz="3200" dirty="0"/>
              <a:t>машинного </a:t>
            </a:r>
            <a:r>
              <a:rPr lang="ru-RU" sz="3200" dirty="0" smtClean="0"/>
              <a:t>обучения таких </a:t>
            </a:r>
            <a:r>
              <a:rPr lang="ru-RU" sz="3200" dirty="0"/>
              <a:t>как, например, алгоритм линейной регрессии, </a:t>
            </a:r>
            <a:r>
              <a:rPr lang="ru-RU" sz="3200" dirty="0" smtClean="0"/>
              <a:t>тем </a:t>
            </a:r>
            <a:r>
              <a:rPr lang="ru-RU" sz="3200" dirty="0"/>
              <a:t>больше будет возможностей выбрать правильный алгоритм и настроить его на оптимальную производительность.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42416" y="67025"/>
            <a:ext cx="357662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200" b="1" dirty="0"/>
              <a:t>Заключение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56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12" y="1265515"/>
            <a:ext cx="11749088" cy="6114337"/>
          </a:xfrm>
        </p:spPr>
        <p:txBody>
          <a:bodyPr/>
          <a:lstStyle/>
          <a:p>
            <a:pPr algn="just"/>
            <a:r>
              <a:rPr lang="ru-RU" dirty="0" smtClean="0"/>
              <a:t>Главное отличие </a:t>
            </a:r>
            <a:r>
              <a:rPr lang="en-US" dirty="0" smtClean="0"/>
              <a:t>ML-</a:t>
            </a:r>
            <a:r>
              <a:rPr lang="ru-RU" dirty="0" smtClean="0"/>
              <a:t>алгоритмов в том</a:t>
            </a:r>
            <a:r>
              <a:rPr lang="en-US" dirty="0" smtClean="0"/>
              <a:t>, </a:t>
            </a:r>
            <a:r>
              <a:rPr lang="ru-RU" dirty="0" smtClean="0"/>
              <a:t>что они не дают прямых указаний</a:t>
            </a:r>
            <a:r>
              <a:rPr lang="en-US" dirty="0" smtClean="0"/>
              <a:t>, </a:t>
            </a:r>
            <a:r>
              <a:rPr lang="ru-RU" dirty="0" smtClean="0"/>
              <a:t>а обучают машину принимать решение самостоятельно.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1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ашинное обучение: что это и как его внедри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219"/>
            <a:ext cx="12192000" cy="61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12" y="1265515"/>
            <a:ext cx="11749088" cy="6114337"/>
          </a:xfrm>
        </p:spPr>
        <p:txBody>
          <a:bodyPr/>
          <a:lstStyle/>
          <a:p>
            <a:r>
              <a:rPr lang="ru-RU" b="1" dirty="0" smtClean="0"/>
              <a:t>Неконтролируемое обучение -- </a:t>
            </a:r>
            <a:r>
              <a:rPr lang="ru-RU" dirty="0" smtClean="0"/>
              <a:t>это </a:t>
            </a:r>
            <a:r>
              <a:rPr lang="ru-RU" dirty="0"/>
              <a:t>задача которая состоит в обучении ИИ с используя не структурированные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29107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112" y="1265515"/>
            <a:ext cx="11749088" cy="6114337"/>
          </a:xfrm>
        </p:spPr>
        <p:txBody>
          <a:bodyPr/>
          <a:lstStyle/>
          <a:p>
            <a:pPr algn="just"/>
            <a:r>
              <a:rPr lang="ru-RU" b="1" dirty="0"/>
              <a:t>Контролируемое обучение </a:t>
            </a:r>
            <a:r>
              <a:rPr lang="ru-RU" dirty="0"/>
              <a:t>использует маркированные наборы данных, которые состоят из входных данных и ожидаемых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68599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446"/>
            <a:ext cx="12192000" cy="39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348" y="194098"/>
            <a:ext cx="11749088" cy="1191358"/>
          </a:xfrm>
        </p:spPr>
        <p:txBody>
          <a:bodyPr/>
          <a:lstStyle/>
          <a:p>
            <a:r>
              <a:rPr lang="ru-RU" b="1" dirty="0" smtClean="0"/>
              <a:t>Как машина обучается предсказывать</a:t>
            </a:r>
            <a:r>
              <a:rPr lang="en-US" b="1" dirty="0" smtClean="0"/>
              <a:t>: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/>
              <a:t/>
            </a:r>
            <a:br>
              <a:rPr lang="ru-RU" b="1" dirty="0"/>
            </a:br>
            <a:r>
              <a:rPr lang="en-US" dirty="0" smtClean="0"/>
              <a:t>y –</a:t>
            </a:r>
            <a:r>
              <a:rPr lang="ru-RU" dirty="0" smtClean="0"/>
              <a:t> предсказанное значение </a:t>
            </a:r>
            <a:br>
              <a:rPr lang="ru-RU" dirty="0" smtClean="0"/>
            </a:br>
            <a:r>
              <a:rPr lang="ru-RU" dirty="0" smtClean="0"/>
              <a:t>х </a:t>
            </a:r>
            <a:r>
              <a:rPr lang="en-US" dirty="0" smtClean="0"/>
              <a:t>–</a:t>
            </a:r>
            <a:r>
              <a:rPr lang="ru-RU" dirty="0" smtClean="0"/>
              <a:t> переменная (обычно массив данных)</a:t>
            </a:r>
            <a:br>
              <a:rPr lang="ru-RU" dirty="0" smtClean="0"/>
            </a:br>
            <a:r>
              <a:rPr lang="en-US" dirty="0" smtClean="0"/>
              <a:t>h</a:t>
            </a:r>
            <a:r>
              <a:rPr lang="el-GR" dirty="0" smtClean="0"/>
              <a:t>θ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функция гипотез (целевая функция)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34" y="3688569"/>
            <a:ext cx="6021209" cy="26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698</Words>
  <Application>Microsoft Office PowerPoint</Application>
  <PresentationFormat>Широкоэкранный</PresentationFormat>
  <Paragraphs>49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Ион</vt:lpstr>
      <vt:lpstr>Машинное обучение на JAVA</vt:lpstr>
      <vt:lpstr>Машинное обучение – это наука о разработке алгоритмов и статистических моделей, которые компьютерные системы используют для выполнения задач без явных инструкций, полагаясь вместо этого на шаблоны и логические выводы. </vt:lpstr>
      <vt:lpstr>Машинное обучение считается ветвью искусственного интеллекта, основная идея которого заключается в том, чтобы компьютер не просто использовал заранее написанный алгоритм, а сам обучился решению поставленной задачи.</vt:lpstr>
      <vt:lpstr>Главное отличие ML-алгоритмов в том, что они не дают прямых указаний, а обучают машину принимать решение самостоятельно.</vt:lpstr>
      <vt:lpstr>Презентация PowerPoint</vt:lpstr>
      <vt:lpstr>Неконтролируемое обучение -- это задача которая состоит в обучении ИИ с используя не структурированные данные. </vt:lpstr>
      <vt:lpstr>Контролируемое обучение использует маркированные наборы данных, которые состоят из входных данных и ожидаемых результатов.</vt:lpstr>
      <vt:lpstr>Презентация PowerPoint</vt:lpstr>
      <vt:lpstr>Как машина обучается предсказывать:  y – предсказанное значение  х – переменная (обычно массив данных) hθ – функция гипотез (целевая функция)   </vt:lpstr>
      <vt:lpstr>В нашем примере:  х – двухмерный массив из элементов, определяющих дом, состоящий из количества комнат и площади дома. х – вектор признаков Задав конкретную целевую функцию, мы можем использовать её для предсказания каждого вектора признаков х.   </vt:lpstr>
      <vt:lpstr>Презентация PowerPoint</vt:lpstr>
      <vt:lpstr>Линейная регрессия  θ (тета) – параметр х – признак в векторе (x0 = 1(константа)) подстрочный индекс – позиция параметра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Машинное обучение на JAVA</dc:title>
  <dc:creator>User</dc:creator>
  <cp:lastModifiedBy>User</cp:lastModifiedBy>
  <cp:revision>112</cp:revision>
  <dcterms:created xsi:type="dcterms:W3CDTF">2024-05-03T05:29:01Z</dcterms:created>
  <dcterms:modified xsi:type="dcterms:W3CDTF">2024-05-10T15:40:31Z</dcterms:modified>
</cp:coreProperties>
</file>