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5E1"/>
    <a:srgbClr val="DDD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7F873-79E6-49A3-ADF9-A5813D5CA88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59A4FB-C10B-4286-A879-A0FF708D8E08}">
      <dgm:prSet custT="1"/>
      <dgm:spPr/>
      <dgm:t>
        <a:bodyPr/>
        <a:lstStyle/>
        <a:p>
          <a:r>
            <a:rPr lang="ru-RU" sz="2800" b="1" dirty="0">
              <a:latin typeface="Calibri" panose="020F0502020204030204" pitchFamily="34" charset="0"/>
              <a:cs typeface="Calibri" panose="020F0502020204030204" pitchFamily="34" charset="0"/>
            </a:rPr>
            <a:t>Реляционная CУБД:</a:t>
          </a:r>
          <a:r>
            <a:rPr lang="ru-RU" sz="2800" dirty="0">
              <a:latin typeface="Calibri" panose="020F0502020204030204" pitchFamily="34" charset="0"/>
              <a:cs typeface="Calibri" panose="020F0502020204030204" pitchFamily="34" charset="0"/>
            </a:rPr>
            <a:t> удобное хранение данных в виде таблиц, что упрощает организацию и поиск информации с использованием SQL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C97BDC53-BFF6-4BBA-9850-FB4727FF7122}" type="parTrans" cxnId="{75E987DD-7564-4A09-B2BC-A753CA5A18A0}">
      <dgm:prSet/>
      <dgm:spPr/>
      <dgm:t>
        <a:bodyPr/>
        <a:lstStyle/>
        <a:p>
          <a:endParaRPr lang="en-US"/>
        </a:p>
      </dgm:t>
    </dgm:pt>
    <dgm:pt modelId="{C1390A2F-3343-409B-826E-9F4E50C2185F}" type="sibTrans" cxnId="{75E987DD-7564-4A09-B2BC-A753CA5A18A0}">
      <dgm:prSet/>
      <dgm:spPr/>
      <dgm:t>
        <a:bodyPr/>
        <a:lstStyle/>
        <a:p>
          <a:endParaRPr lang="en-US"/>
        </a:p>
      </dgm:t>
    </dgm:pt>
    <dgm:pt modelId="{612DD53F-8F55-42FD-A0B2-B1E1A2FC1E27}">
      <dgm:prSet custT="1"/>
      <dgm:spPr/>
      <dgm:t>
        <a:bodyPr/>
        <a:lstStyle/>
        <a:p>
          <a:r>
            <a:rPr lang="ru-RU" sz="2800" b="1" dirty="0">
              <a:latin typeface="Calibri" panose="020F0502020204030204" pitchFamily="34" charset="0"/>
              <a:cs typeface="Calibri" panose="020F0502020204030204" pitchFamily="34" charset="0"/>
            </a:rPr>
            <a:t>Резидентная CУБД:</a:t>
          </a:r>
          <a:r>
            <a:rPr lang="ru-RU" sz="2800" dirty="0">
              <a:latin typeface="Calibri" panose="020F0502020204030204" pitchFamily="34" charset="0"/>
              <a:cs typeface="Calibri" panose="020F0502020204030204" pitchFamily="34" charset="0"/>
            </a:rPr>
            <a:t> система может использоваться как в оперативной памяти, так и на диске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CBDC4DC3-F975-4B4B-A3B2-21C8953384E0}" type="parTrans" cxnId="{CE9EDD4B-242D-4FBE-811F-29ED33B5087C}">
      <dgm:prSet/>
      <dgm:spPr/>
      <dgm:t>
        <a:bodyPr/>
        <a:lstStyle/>
        <a:p>
          <a:endParaRPr lang="en-US"/>
        </a:p>
      </dgm:t>
    </dgm:pt>
    <dgm:pt modelId="{D6230CB8-10B7-4AE5-8AE9-1C41AC146693}" type="sibTrans" cxnId="{CE9EDD4B-242D-4FBE-811F-29ED33B5087C}">
      <dgm:prSet/>
      <dgm:spPr/>
      <dgm:t>
        <a:bodyPr/>
        <a:lstStyle/>
        <a:p>
          <a:endParaRPr lang="en-US"/>
        </a:p>
      </dgm:t>
    </dgm:pt>
    <dgm:pt modelId="{D12B60D0-7ED0-4B3A-A081-C33722A09F82}" type="pres">
      <dgm:prSet presAssocID="{F227F873-79E6-49A3-ADF9-A5813D5CA8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40C332-617F-4083-82A2-43EC6CE5506C}" type="pres">
      <dgm:prSet presAssocID="{9E59A4FB-C10B-4286-A879-A0FF708D8E08}" presName="hierRoot1" presStyleCnt="0"/>
      <dgm:spPr/>
    </dgm:pt>
    <dgm:pt modelId="{9AC2847D-66C2-4D80-A5E6-986DE84CFD14}" type="pres">
      <dgm:prSet presAssocID="{9E59A4FB-C10B-4286-A879-A0FF708D8E08}" presName="composite" presStyleCnt="0"/>
      <dgm:spPr/>
    </dgm:pt>
    <dgm:pt modelId="{22C43713-1B9B-499C-9293-89E99B24AC0F}" type="pres">
      <dgm:prSet presAssocID="{9E59A4FB-C10B-4286-A879-A0FF708D8E08}" presName="background" presStyleLbl="node0" presStyleIdx="0" presStyleCnt="2"/>
      <dgm:spPr/>
    </dgm:pt>
    <dgm:pt modelId="{399A4112-5A5D-4CD4-B4F7-E53EFB31B300}" type="pres">
      <dgm:prSet presAssocID="{9E59A4FB-C10B-4286-A879-A0FF708D8E08}" presName="text" presStyleLbl="fgAcc0" presStyleIdx="0" presStyleCnt="2">
        <dgm:presLayoutVars>
          <dgm:chPref val="3"/>
        </dgm:presLayoutVars>
      </dgm:prSet>
      <dgm:spPr/>
    </dgm:pt>
    <dgm:pt modelId="{B48B4023-29AA-4F90-8352-B45925751990}" type="pres">
      <dgm:prSet presAssocID="{9E59A4FB-C10B-4286-A879-A0FF708D8E08}" presName="hierChild2" presStyleCnt="0"/>
      <dgm:spPr/>
    </dgm:pt>
    <dgm:pt modelId="{A7D4549D-FFBC-4751-817C-AC8B4AB697FC}" type="pres">
      <dgm:prSet presAssocID="{612DD53F-8F55-42FD-A0B2-B1E1A2FC1E27}" presName="hierRoot1" presStyleCnt="0"/>
      <dgm:spPr/>
    </dgm:pt>
    <dgm:pt modelId="{8676EC08-4B46-4822-BDEA-E543CF95B3D9}" type="pres">
      <dgm:prSet presAssocID="{612DD53F-8F55-42FD-A0B2-B1E1A2FC1E27}" presName="composite" presStyleCnt="0"/>
      <dgm:spPr/>
    </dgm:pt>
    <dgm:pt modelId="{49116D1B-3871-44BA-91F7-82ED46DD8357}" type="pres">
      <dgm:prSet presAssocID="{612DD53F-8F55-42FD-A0B2-B1E1A2FC1E27}" presName="background" presStyleLbl="node0" presStyleIdx="1" presStyleCnt="2"/>
      <dgm:spPr/>
    </dgm:pt>
    <dgm:pt modelId="{F12DA40C-9093-4D0B-AAB9-5E4CC10659E6}" type="pres">
      <dgm:prSet presAssocID="{612DD53F-8F55-42FD-A0B2-B1E1A2FC1E27}" presName="text" presStyleLbl="fgAcc0" presStyleIdx="1" presStyleCnt="2">
        <dgm:presLayoutVars>
          <dgm:chPref val="3"/>
        </dgm:presLayoutVars>
      </dgm:prSet>
      <dgm:spPr/>
    </dgm:pt>
    <dgm:pt modelId="{559FFFE3-73CC-4A39-9085-676B3730CAE5}" type="pres">
      <dgm:prSet presAssocID="{612DD53F-8F55-42FD-A0B2-B1E1A2FC1E27}" presName="hierChild2" presStyleCnt="0"/>
      <dgm:spPr/>
    </dgm:pt>
  </dgm:ptLst>
  <dgm:cxnLst>
    <dgm:cxn modelId="{480DCB4A-6642-45D8-A452-C125328F1F56}" type="presOf" srcId="{F227F873-79E6-49A3-ADF9-A5813D5CA88C}" destId="{D12B60D0-7ED0-4B3A-A081-C33722A09F82}" srcOrd="0" destOrd="0" presId="urn:microsoft.com/office/officeart/2005/8/layout/hierarchy1"/>
    <dgm:cxn modelId="{CE9EDD4B-242D-4FBE-811F-29ED33B5087C}" srcId="{F227F873-79E6-49A3-ADF9-A5813D5CA88C}" destId="{612DD53F-8F55-42FD-A0B2-B1E1A2FC1E27}" srcOrd="1" destOrd="0" parTransId="{CBDC4DC3-F975-4B4B-A3B2-21C8953384E0}" sibTransId="{D6230CB8-10B7-4AE5-8AE9-1C41AC146693}"/>
    <dgm:cxn modelId="{E0AC0A9A-8C33-43B5-A57E-26B452E34273}" type="presOf" srcId="{9E59A4FB-C10B-4286-A879-A0FF708D8E08}" destId="{399A4112-5A5D-4CD4-B4F7-E53EFB31B300}" srcOrd="0" destOrd="0" presId="urn:microsoft.com/office/officeart/2005/8/layout/hierarchy1"/>
    <dgm:cxn modelId="{75E987DD-7564-4A09-B2BC-A753CA5A18A0}" srcId="{F227F873-79E6-49A3-ADF9-A5813D5CA88C}" destId="{9E59A4FB-C10B-4286-A879-A0FF708D8E08}" srcOrd="0" destOrd="0" parTransId="{C97BDC53-BFF6-4BBA-9850-FB4727FF7122}" sibTransId="{C1390A2F-3343-409B-826E-9F4E50C2185F}"/>
    <dgm:cxn modelId="{FFECA4F8-0DF9-45DD-8330-7C581C39D693}" type="presOf" srcId="{612DD53F-8F55-42FD-A0B2-B1E1A2FC1E27}" destId="{F12DA40C-9093-4D0B-AAB9-5E4CC10659E6}" srcOrd="0" destOrd="0" presId="urn:microsoft.com/office/officeart/2005/8/layout/hierarchy1"/>
    <dgm:cxn modelId="{8FC6A2D8-3A76-495A-8511-2B1FB720D356}" type="presParOf" srcId="{D12B60D0-7ED0-4B3A-A081-C33722A09F82}" destId="{1540C332-617F-4083-82A2-43EC6CE5506C}" srcOrd="0" destOrd="0" presId="urn:microsoft.com/office/officeart/2005/8/layout/hierarchy1"/>
    <dgm:cxn modelId="{1960EF23-61A0-4B42-9F26-94290474BF13}" type="presParOf" srcId="{1540C332-617F-4083-82A2-43EC6CE5506C}" destId="{9AC2847D-66C2-4D80-A5E6-986DE84CFD14}" srcOrd="0" destOrd="0" presId="urn:microsoft.com/office/officeart/2005/8/layout/hierarchy1"/>
    <dgm:cxn modelId="{362323DA-D2E5-4E96-84A6-41F47F4F0E3A}" type="presParOf" srcId="{9AC2847D-66C2-4D80-A5E6-986DE84CFD14}" destId="{22C43713-1B9B-499C-9293-89E99B24AC0F}" srcOrd="0" destOrd="0" presId="urn:microsoft.com/office/officeart/2005/8/layout/hierarchy1"/>
    <dgm:cxn modelId="{790048A3-1B50-4A9D-AA15-CC7F00909CCB}" type="presParOf" srcId="{9AC2847D-66C2-4D80-A5E6-986DE84CFD14}" destId="{399A4112-5A5D-4CD4-B4F7-E53EFB31B300}" srcOrd="1" destOrd="0" presId="urn:microsoft.com/office/officeart/2005/8/layout/hierarchy1"/>
    <dgm:cxn modelId="{A829D8F3-3B3F-407A-9740-BB28009FBF0A}" type="presParOf" srcId="{1540C332-617F-4083-82A2-43EC6CE5506C}" destId="{B48B4023-29AA-4F90-8352-B45925751990}" srcOrd="1" destOrd="0" presId="urn:microsoft.com/office/officeart/2005/8/layout/hierarchy1"/>
    <dgm:cxn modelId="{1AF94DF2-681A-486A-BC96-C1B4203D1AE6}" type="presParOf" srcId="{D12B60D0-7ED0-4B3A-A081-C33722A09F82}" destId="{A7D4549D-FFBC-4751-817C-AC8B4AB697FC}" srcOrd="1" destOrd="0" presId="urn:microsoft.com/office/officeart/2005/8/layout/hierarchy1"/>
    <dgm:cxn modelId="{D21EEF59-1EFB-4FEB-83CA-39050F954336}" type="presParOf" srcId="{A7D4549D-FFBC-4751-817C-AC8B4AB697FC}" destId="{8676EC08-4B46-4822-BDEA-E543CF95B3D9}" srcOrd="0" destOrd="0" presId="urn:microsoft.com/office/officeart/2005/8/layout/hierarchy1"/>
    <dgm:cxn modelId="{CC29D705-F2BF-44B0-99B9-BBE15EAFE734}" type="presParOf" srcId="{8676EC08-4B46-4822-BDEA-E543CF95B3D9}" destId="{49116D1B-3871-44BA-91F7-82ED46DD8357}" srcOrd="0" destOrd="0" presId="urn:microsoft.com/office/officeart/2005/8/layout/hierarchy1"/>
    <dgm:cxn modelId="{EE8EA06C-BB3D-4048-8C4E-55BECD96ADE8}" type="presParOf" srcId="{8676EC08-4B46-4822-BDEA-E543CF95B3D9}" destId="{F12DA40C-9093-4D0B-AAB9-5E4CC10659E6}" srcOrd="1" destOrd="0" presId="urn:microsoft.com/office/officeart/2005/8/layout/hierarchy1"/>
    <dgm:cxn modelId="{7E482A76-9911-44D6-ACB0-AE210DBBAFE3}" type="presParOf" srcId="{A7D4549D-FFBC-4751-817C-AC8B4AB697FC}" destId="{559FFFE3-73CC-4A39-9085-676B3730CA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43713-1B9B-499C-9293-89E99B24AC0F}">
      <dsp:nvSpPr>
        <dsp:cNvPr id="0" name=""/>
        <dsp:cNvSpPr/>
      </dsp:nvSpPr>
      <dsp:spPr>
        <a:xfrm>
          <a:off x="1283" y="1628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A4112-5A5D-4CD4-B4F7-E53EFB31B300}">
      <dsp:nvSpPr>
        <dsp:cNvPr id="0" name=""/>
        <dsp:cNvSpPr/>
      </dsp:nvSpPr>
      <dsp:spPr>
        <a:xfrm>
          <a:off x="501904" y="6384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Реляционная CУБД:</a:t>
          </a:r>
          <a:r>
            <a:rPr lang="ru-RU" sz="2800" kern="1200" dirty="0">
              <a:latin typeface="Calibri" panose="020F0502020204030204" pitchFamily="34" charset="0"/>
              <a:cs typeface="Calibri" panose="020F0502020204030204" pitchFamily="34" charset="0"/>
            </a:rPr>
            <a:t> удобное хранение данных в виде таблиц, что упрощает организацию и поиск информации с использованием SQL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585701" y="722249"/>
        <a:ext cx="4337991" cy="2693452"/>
      </dsp:txXfrm>
    </dsp:sp>
    <dsp:sp modelId="{49116D1B-3871-44BA-91F7-82ED46DD8357}">
      <dsp:nvSpPr>
        <dsp:cNvPr id="0" name=""/>
        <dsp:cNvSpPr/>
      </dsp:nvSpPr>
      <dsp:spPr>
        <a:xfrm>
          <a:off x="5508110" y="1628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DA40C-9093-4D0B-AAB9-5E4CC10659E6}">
      <dsp:nvSpPr>
        <dsp:cNvPr id="0" name=""/>
        <dsp:cNvSpPr/>
      </dsp:nvSpPr>
      <dsp:spPr>
        <a:xfrm>
          <a:off x="6008730" y="6384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Резидентная CУБД:</a:t>
          </a:r>
          <a:r>
            <a:rPr lang="ru-RU" sz="2800" kern="1200" dirty="0">
              <a:latin typeface="Calibri" panose="020F0502020204030204" pitchFamily="34" charset="0"/>
              <a:cs typeface="Calibri" panose="020F0502020204030204" pitchFamily="34" charset="0"/>
            </a:rPr>
            <a:t> система может использоваться как в оперативной памяти, так и на диске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6092527" y="722249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4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4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7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9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9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6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62" r:id="rId8"/>
    <p:sldLayoutId id="2147483663" r:id="rId9"/>
    <p:sldLayoutId id="2147483664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F4C09-1959-8FFD-5E33-03E83698A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5443" y="320801"/>
            <a:ext cx="5183509" cy="3480225"/>
          </a:xfrm>
        </p:spPr>
        <p:txBody>
          <a:bodyPr anchor="b">
            <a:normAutofit/>
          </a:bodyPr>
          <a:lstStyle/>
          <a:p>
            <a:pPr algn="l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Частное учреждение профессионального образования «Высшая школа предпринимательства»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CECFDE-42E9-3997-286E-C7B6FB64C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8035" y="4523232"/>
            <a:ext cx="4458142" cy="1761572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«Курсовой проект»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базы данных для магазина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портивной обуви»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Строев М.А</a:t>
            </a:r>
          </a:p>
          <a:p>
            <a:pPr algn="l"/>
            <a:endParaRPr lang="ru-RU" sz="2200" dirty="0"/>
          </a:p>
        </p:txBody>
      </p:sp>
      <p:pic>
        <p:nvPicPr>
          <p:cNvPr id="1026" name="Picture 2" descr="Изображение выглядит как рисунок, зарисовка, мультфильм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FAD2BF18-65FE-6E4B-4FE2-5341194FF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229" y="713435"/>
            <a:ext cx="6402214" cy="542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97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835A2-704A-5E2D-8276-390243F7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D4A7E-8BE3-F94B-114F-8DBF7B44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libri"/>
                <a:cs typeface="Calibri Light" panose="020F0302020204030204" pitchFamily="34" charset="0"/>
              </a:rPr>
              <a:t>В процессе разработки проектной работы была создана база данных для интернет-магазина спортивной обуви, включающая информацию о товарах, клиентах и заказах. Были успешно выполнены все поставленные задачи, что позволило достичь целей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96935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871CBFA-CB9D-F01F-C1F9-07EDD66B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26" y="2365248"/>
            <a:ext cx="6003400" cy="1325563"/>
          </a:xfrm>
        </p:spPr>
        <p:txBody>
          <a:bodyPr/>
          <a:lstStyle/>
          <a:p>
            <a:r>
              <a:rPr lang="ru-RU" dirty="0"/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7066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D5E8D-D83F-E994-5EFB-C9EFEE8B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Цель и задачи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6F15B-8FE0-5CD8-E659-863AFCBE5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63" y="1687958"/>
            <a:ext cx="11477274" cy="5038661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Цель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моего проекта является разработка и внедрение в магазин спортивной обуви персональных данных по товарам, клиентам и заказам. </a:t>
            </a:r>
          </a:p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  Задачи: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Реализовать базу данных с использованием CУБД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Анализ и проектирование структуры базы данных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 и инфраструктуры физической базы данных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функциональности для управления продуктами и заказами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Обеспечение безопасности и защиты данных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10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0235F-7C3E-1C54-3BD7-5EFA0A9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Использование CУБД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ED47264-D28B-5B9B-5D35-8335A6FCC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801345"/>
              </p:ext>
            </p:extLst>
          </p:nvPr>
        </p:nvGraphicFramePr>
        <p:xfrm>
          <a:off x="961030" y="2588419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695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63" name="Picture 206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DCBE13C2-9400-47F5-B3E1-54F1E6D25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070" name="Picture 2069">
              <a:extLst>
                <a:ext uri="{FF2B5EF4-FFF2-40B4-BE49-F238E27FC236}">
                  <a16:creationId xmlns:a16="http://schemas.microsoft.com/office/drawing/2014/main" id="{BC4DF8E0-F316-4E19-844E-1A9BF337D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71" name="Picture 2070">
              <a:extLst>
                <a:ext uri="{FF2B5EF4-FFF2-40B4-BE49-F238E27FC236}">
                  <a16:creationId xmlns:a16="http://schemas.microsoft.com/office/drawing/2014/main" id="{83D3D5CE-9EEF-48EF-8916-A0976F269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D72A9-56D9-0FAD-8BDE-04D214C7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85" y="-967882"/>
            <a:ext cx="9601200" cy="17404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Примеры </a:t>
            </a:r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CУБД</a:t>
            </a:r>
          </a:p>
        </p:txBody>
      </p:sp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93F65444-EDCC-3840-9ED1-59737F548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716" y="3484239"/>
            <a:ext cx="2726998" cy="272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icture background">
            <a:extLst>
              <a:ext uri="{FF2B5EF4-FFF2-40B4-BE49-F238E27FC236}">
                <a16:creationId xmlns:a16="http://schemas.microsoft.com/office/drawing/2014/main" id="{5F0C9A96-A460-38B6-361B-800DE05CD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7903" y="3429000"/>
            <a:ext cx="3055459" cy="272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FF7E9802-764F-071F-2144-2F5F6589D3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9747" y="1126097"/>
            <a:ext cx="3753076" cy="259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52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832C5-7B42-6034-7667-7B7EB056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539" y="63689"/>
            <a:ext cx="10895106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Анализ и проектирование структуры</a:t>
            </a: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95C0FEA9-027C-EAE6-B470-DBAB4124C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17" y="1599261"/>
            <a:ext cx="1417637" cy="141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6B7EF5-C2BA-C7CA-8D0E-827DCC8D9C54}"/>
              </a:ext>
            </a:extLst>
          </p:cNvPr>
          <p:cNvSpPr txBox="1"/>
          <p:nvPr/>
        </p:nvSpPr>
        <p:spPr>
          <a:xfrm>
            <a:off x="2189670" y="1947956"/>
            <a:ext cx="43216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Colibri"/>
                <a:cs typeface="Times New Roman" panose="02020603050405020304" pitchFamily="18" charset="0"/>
              </a:rPr>
              <a:t>Обеспечение  целостности и взаимосвязанности.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2EB8D4-5FC1-1C50-3B7E-636881502E84}"/>
              </a:ext>
            </a:extLst>
          </p:cNvPr>
          <p:cNvSpPr txBox="1"/>
          <p:nvPr/>
        </p:nvSpPr>
        <p:spPr>
          <a:xfrm>
            <a:off x="1958012" y="4843240"/>
            <a:ext cx="4784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Colibri"/>
                <a:cs typeface="Times New Roman" panose="02020603050405020304" pitchFamily="18" charset="0"/>
              </a:rPr>
              <a:t>Хранения данных и обеспечения быстрого доступа к ним.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643EFAA-CB5C-D217-F226-FDA110697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3277"/>
            <a:ext cx="1020339" cy="102033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F010452-A674-6A37-25C4-FC0E68E48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782" y="1758614"/>
            <a:ext cx="1020339" cy="1020339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E42A94-65E6-C912-00FA-41C946DD18BF}"/>
              </a:ext>
            </a:extLst>
          </p:cNvPr>
          <p:cNvSpPr txBox="1"/>
          <p:nvPr/>
        </p:nvSpPr>
        <p:spPr>
          <a:xfrm>
            <a:off x="8177809" y="1969576"/>
            <a:ext cx="41848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Поддержка стабильной работы системы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93ACEE-A6C7-72F6-2C82-BB03B2F55644}"/>
              </a:ext>
            </a:extLst>
          </p:cNvPr>
          <p:cNvSpPr txBox="1"/>
          <p:nvPr/>
        </p:nvSpPr>
        <p:spPr>
          <a:xfrm>
            <a:off x="8686800" y="4612619"/>
            <a:ext cx="350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Целостность и доступность данных.</a:t>
            </a: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808112D-82A4-51AD-2053-AEFB6AC65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804" y="4270664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1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309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96" name="Picture 309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098" name="Rectangle 3097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102" name="Group 3101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103" name="Picture 3102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104" name="Picture 3103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07931-B300-9C90-AD13-B5B15FBD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471" y="831328"/>
            <a:ext cx="5501398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000" dirty="0">
                <a:latin typeface="Colibri"/>
              </a:rPr>
              <a:t>Физическая</a:t>
            </a:r>
            <a:r>
              <a:rPr lang="en-US" sz="4000" dirty="0">
                <a:latin typeface="Colibri"/>
              </a:rPr>
              <a:t> модель базы данных</a:t>
            </a:r>
          </a:p>
        </p:txBody>
      </p:sp>
      <p:pic>
        <p:nvPicPr>
          <p:cNvPr id="3074" name="Picture 2" descr="Скриншот 1">
            <a:extLst>
              <a:ext uri="{FF2B5EF4-FFF2-40B4-BE49-F238E27FC236}">
                <a16:creationId xmlns:a16="http://schemas.microsoft.com/office/drawing/2014/main" id="{76FF9D55-DEFC-773E-4F1D-CF61AA76C4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099" y="567942"/>
            <a:ext cx="6334473" cy="57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2" name="Picture 1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BE13C2-9400-47F5-B3E1-54F1E6D25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4DF8E0-F316-4E19-844E-1A9BF337D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3D3D5CE-9EEF-48EF-8916-A0976F269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48622-980E-1AF7-F592-08EEB62B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849263"/>
            <a:ext cx="9601200" cy="17404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Разработка функциональности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EFE67F-863A-7D9A-1A7C-75E4FEE42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61" y="4051704"/>
            <a:ext cx="4934310" cy="2462026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F9BAA6-8D62-BCA9-82A6-30211BE01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483102" y="1260883"/>
            <a:ext cx="5049774" cy="24620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D91522-AF52-CE0A-4B94-4CEDB4D09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031" y="3931269"/>
            <a:ext cx="5385249" cy="23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1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CBF51-2A54-0BDB-1B04-C6FF1AC0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0"/>
            <a:ext cx="10895106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Создание триггера</a:t>
            </a:r>
          </a:p>
        </p:txBody>
      </p:sp>
      <p:pic>
        <p:nvPicPr>
          <p:cNvPr id="9" name="Объект 8" descr="Изображение выглядит как текст, снимок экрана, дисплей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A0EB5BD-F58E-3642-C4F7-9A25A64A9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1" y="1325563"/>
            <a:ext cx="10142878" cy="5004470"/>
          </a:xfrm>
        </p:spPr>
      </p:pic>
    </p:spTree>
    <p:extLst>
      <p:ext uri="{BB962C8B-B14F-4D97-AF65-F5344CB8AC3E}">
        <p14:creationId xmlns:p14="http://schemas.microsoft.com/office/powerpoint/2010/main" val="153652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682E2-8631-6F15-151C-F6A6BC5E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82" y="231648"/>
            <a:ext cx="10895106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Безопасность и защита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64EE6-FED1-DD6D-17D5-965CB15B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82" y="1353312"/>
            <a:ext cx="11593324" cy="490118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Colibri"/>
              </a:rPr>
              <a:t>Добавление ролей и привилегий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2FCF2-2D67-1485-1E9B-1DE54DF35B20}"/>
              </a:ext>
            </a:extLst>
          </p:cNvPr>
          <p:cNvSpPr txBox="1"/>
          <p:nvPr/>
        </p:nvSpPr>
        <p:spPr>
          <a:xfrm>
            <a:off x="139982" y="5243078"/>
            <a:ext cx="3712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effectLst/>
                <a:latin typeface="Colibri"/>
                <a:ea typeface="Arial" panose="020B0604020202020204" pitchFamily="34" charset="0"/>
              </a:rPr>
              <a:t>Роль администратора</a:t>
            </a:r>
            <a:endParaRPr lang="ru-RU" sz="2800" b="1" dirty="0">
              <a:latin typeface="Colibri"/>
            </a:endParaRPr>
          </a:p>
        </p:txBody>
      </p:sp>
      <p:pic>
        <p:nvPicPr>
          <p:cNvPr id="5124" name="Picture 4" descr="Покупатель ">
            <a:extLst>
              <a:ext uri="{FF2B5EF4-FFF2-40B4-BE49-F238E27FC236}">
                <a16:creationId xmlns:a16="http://schemas.microsoft.com/office/drawing/2014/main" id="{3A8D17CF-5A62-35BF-AAFB-74107FF4C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957" y="3429000"/>
            <a:ext cx="1885935" cy="188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1804A8-46F6-88DF-2E74-920A7DC3B97C}"/>
              </a:ext>
            </a:extLst>
          </p:cNvPr>
          <p:cNvSpPr txBox="1"/>
          <p:nvPr/>
        </p:nvSpPr>
        <p:spPr>
          <a:xfrm>
            <a:off x="8198985" y="5239713"/>
            <a:ext cx="2849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effectLst/>
                <a:latin typeface="Colibri"/>
                <a:ea typeface="Times New Roman" panose="02020603050405020304" pitchFamily="18" charset="0"/>
              </a:rPr>
              <a:t>Роль покупателя</a:t>
            </a:r>
            <a:endParaRPr lang="ru-RU" sz="2800" b="1" dirty="0">
              <a:latin typeface="Colibri"/>
            </a:endParaRPr>
          </a:p>
        </p:txBody>
      </p:sp>
      <p:pic>
        <p:nvPicPr>
          <p:cNvPr id="5126" name="Picture 6" descr="Консультант ">
            <a:extLst>
              <a:ext uri="{FF2B5EF4-FFF2-40B4-BE49-F238E27FC236}">
                <a16:creationId xmlns:a16="http://schemas.microsoft.com/office/drawing/2014/main" id="{FD6B47A7-A608-8CA0-B9E9-75C5F71AA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49" y="3309039"/>
            <a:ext cx="2012069" cy="20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8E5407-FD35-07DA-E054-B9C1154C3E46}"/>
              </a:ext>
            </a:extLst>
          </p:cNvPr>
          <p:cNvSpPr txBox="1"/>
          <p:nvPr/>
        </p:nvSpPr>
        <p:spPr>
          <a:xfrm>
            <a:off x="4460969" y="5239713"/>
            <a:ext cx="40119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effectLst/>
                <a:latin typeface="Colibri"/>
                <a:ea typeface="Times New Roman" panose="02020603050405020304" pitchFamily="18" charset="0"/>
              </a:rPr>
              <a:t>Роль менеджера</a:t>
            </a:r>
            <a:endParaRPr lang="ru-RU" sz="2800" b="1" dirty="0">
              <a:latin typeface="Colibri"/>
            </a:endParaRPr>
          </a:p>
        </p:txBody>
      </p:sp>
      <p:pic>
        <p:nvPicPr>
          <p:cNvPr id="5128" name="Picture 8" descr="Администратор ">
            <a:extLst>
              <a:ext uri="{FF2B5EF4-FFF2-40B4-BE49-F238E27FC236}">
                <a16:creationId xmlns:a16="http://schemas.microsoft.com/office/drawing/2014/main" id="{1AF488C5-6A02-0CB3-032B-7837C983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82" y="3429000"/>
            <a:ext cx="1670304" cy="167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96149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222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Calibri Light</vt:lpstr>
      <vt:lpstr>Colibri</vt:lpstr>
      <vt:lpstr>Sabon Next LT</vt:lpstr>
      <vt:lpstr>Times New Roman</vt:lpstr>
      <vt:lpstr>DappledVTI</vt:lpstr>
      <vt:lpstr>Частное учреждение профессионального образования «Высшая школа предпринимательства»</vt:lpstr>
      <vt:lpstr>Цель и задачи проекта:</vt:lpstr>
      <vt:lpstr>Использование CУБД</vt:lpstr>
      <vt:lpstr>Примеры CУБД</vt:lpstr>
      <vt:lpstr>Анализ и проектирование структуры</vt:lpstr>
      <vt:lpstr>Физическая модель базы данных</vt:lpstr>
      <vt:lpstr>Разработка функциональности</vt:lpstr>
      <vt:lpstr>Создание триггера</vt:lpstr>
      <vt:lpstr> Безопасность и защита базы данных</vt:lpstr>
      <vt:lpstr>Заключение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Gc0544</dc:creator>
  <cp:lastModifiedBy>Gc0544</cp:lastModifiedBy>
  <cp:revision>1</cp:revision>
  <dcterms:created xsi:type="dcterms:W3CDTF">2024-06-19T08:33:07Z</dcterms:created>
  <dcterms:modified xsi:type="dcterms:W3CDTF">2024-06-19T15:32:58Z</dcterms:modified>
</cp:coreProperties>
</file>