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5" r:id="rId11"/>
  </p:sldIdLst>
  <p:sldSz cx="12192000" cy="6858000"/>
  <p:notesSz cx="6858000" cy="9144000"/>
  <p:embeddedFontLst>
    <p:embeddedFont>
      <p:font typeface="나눔고딕" panose="020B0600000101010101" charset="-127"/>
      <p:regular r:id="rId13"/>
      <p:bold r:id="rId14"/>
    </p:embeddedFont>
    <p:embeddedFont>
      <p:font typeface="나눔고딕 ExtraBold" panose="020B0600000101010101" charset="-127"/>
      <p:bold r:id="rId15"/>
    </p:embeddedFont>
    <p:embeddedFont>
      <p:font typeface="휴먼매직체" panose="02030504000101010101" pitchFamily="18" charset="-127"/>
      <p:regular r:id="rId16"/>
    </p:embeddedFont>
    <p:embeddedFont>
      <p:font typeface="HY견고딕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현" initials="김" lastIdx="30" clrIdx="0">
    <p:extLst>
      <p:ext uri="{19B8F6BF-5375-455C-9EA6-DF929625EA0E}">
        <p15:presenceInfo xmlns:p15="http://schemas.microsoft.com/office/powerpoint/2012/main" userId="bf99be9935d50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9"/>
    <a:srgbClr val="B5D9F9"/>
    <a:srgbClr val="52A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78117" autoAdjust="0"/>
  </p:normalViewPr>
  <p:slideViewPr>
    <p:cSldViewPr snapToGrid="0" showGuides="1">
      <p:cViewPr varScale="1">
        <p:scale>
          <a:sx n="65" d="100"/>
          <a:sy n="65" d="100"/>
        </p:scale>
        <p:origin x="8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3D213-4134-46C2-9D98-F155A218045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057D-D575-4D6B-822C-35733C39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6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5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6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5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0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4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해킹이 컴퓨터프로그래밍 분야로 좁혀지게 된 계기는</a:t>
            </a:r>
            <a:r>
              <a:rPr lang="en-US" altLang="ko-KR" sz="1200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7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7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3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4C68-9B52-425D-B42E-5B931A3AF55C}" type="datetimeFigureOut">
              <a:rPr lang="ko-KR" altLang="en-US" smtClean="0"/>
              <a:pPr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4351" y="2917343"/>
            <a:ext cx="474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b="1" dirty="0"/>
              <a:t>6.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서블릿의</a:t>
            </a:r>
            <a:r>
              <a:rPr lang="ko-KR" altLang="en-US" sz="2800" b="1" dirty="0"/>
              <a:t> 라이프 사이클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73545" y="5307876"/>
            <a:ext cx="317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김석현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1577" y="3274983"/>
            <a:ext cx="43623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4469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라이프 사이클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788CD-9683-41D2-94E1-E388A5A5DF8F}"/>
              </a:ext>
            </a:extLst>
          </p:cNvPr>
          <p:cNvSpPr txBox="1"/>
          <p:nvPr/>
        </p:nvSpPr>
        <p:spPr>
          <a:xfrm>
            <a:off x="1304717" y="1465872"/>
            <a:ext cx="8613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클래스로부터 </a:t>
            </a:r>
            <a:r>
              <a:rPr lang="ko-KR" altLang="en-US" dirty="0" err="1"/>
              <a:t>서블릿</a:t>
            </a:r>
            <a:r>
              <a:rPr lang="ko-KR" altLang="en-US" dirty="0"/>
              <a:t> 객체가 만들어지고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객체가 초기화 되어서 </a:t>
            </a:r>
            <a:r>
              <a:rPr lang="ko-KR" altLang="en-US" dirty="0" err="1"/>
              <a:t>서블릿이</a:t>
            </a:r>
            <a:r>
              <a:rPr lang="ko-KR" altLang="en-US" dirty="0"/>
              <a:t> 되고</a:t>
            </a:r>
            <a:r>
              <a:rPr lang="en-US" altLang="ko-KR" dirty="0"/>
              <a:t>, </a:t>
            </a:r>
            <a:r>
              <a:rPr lang="ko-KR" altLang="en-US" dirty="0" err="1"/>
              <a:t>서블릿이</a:t>
            </a:r>
            <a:r>
              <a:rPr lang="ko-KR" altLang="en-US" dirty="0"/>
              <a:t> 사용되고</a:t>
            </a:r>
            <a:r>
              <a:rPr lang="en-US" altLang="ko-KR" dirty="0"/>
              <a:t>, </a:t>
            </a:r>
            <a:r>
              <a:rPr lang="ko-KR" altLang="en-US" dirty="0"/>
              <a:t>최종적으로 소멸되기까지의 전 과정을 </a:t>
            </a:r>
            <a:r>
              <a:rPr lang="ko-KR" altLang="en-US" dirty="0" err="1"/>
              <a:t>서블릿</a:t>
            </a:r>
            <a:r>
              <a:rPr lang="ko-KR" altLang="en-US" dirty="0"/>
              <a:t> 라이프 사이클이라고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en-US" altLang="ko-KR" dirty="0"/>
              <a:t>_</a:t>
            </a:r>
          </a:p>
          <a:p>
            <a:r>
              <a:rPr lang="ko-KR" altLang="en-US" dirty="0"/>
              <a:t>웹 브라우저의 요청을 처리할</a:t>
            </a:r>
            <a:endParaRPr lang="en-US" altLang="ko-KR" dirty="0"/>
          </a:p>
          <a:p>
            <a:r>
              <a:rPr lang="ko-KR" altLang="en-US" dirty="0"/>
              <a:t>수 있는 상태의 </a:t>
            </a:r>
            <a:r>
              <a:rPr lang="ko-KR" altLang="en-US" dirty="0" err="1"/>
              <a:t>서블릿</a:t>
            </a:r>
            <a:r>
              <a:rPr lang="ko-KR" altLang="en-US" dirty="0"/>
              <a:t> 객체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CF09A11-7E57-45C5-951D-3F3C1301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61" y="2175667"/>
            <a:ext cx="7293945" cy="41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라이프 사이클</a:t>
            </a:r>
          </a:p>
        </p:txBody>
      </p:sp>
      <p:graphicFrame>
        <p:nvGraphicFramePr>
          <p:cNvPr id="11" name="Group 17">
            <a:extLst>
              <a:ext uri="{FF2B5EF4-FFF2-40B4-BE49-F238E27FC236}">
                <a16:creationId xmlns:a16="http://schemas.microsoft.com/office/drawing/2014/main" id="{D4B4F63A-9325-4A71-9A51-F7C035EB6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38189"/>
              </p:ext>
            </p:extLst>
          </p:nvPr>
        </p:nvGraphicFramePr>
        <p:xfrm>
          <a:off x="3048000" y="2849539"/>
          <a:ext cx="6096000" cy="338328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2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SomeServlet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extends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public void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init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throws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ServletException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doGet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HttpServletRequest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request,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HttpServletResponse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throws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IOException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ServletException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“&lt;HEAD&gt;&lt;TITLE&gt;Hello&lt;/TITLE&gt;&lt;/HEAD&gt;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“&lt;BODY&gt;Hello, Everyone.&lt;/BODY&gt;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6E7554-5090-4C95-BBB1-66FB15326185}"/>
              </a:ext>
            </a:extLst>
          </p:cNvPr>
          <p:cNvSpPr/>
          <p:nvPr/>
        </p:nvSpPr>
        <p:spPr>
          <a:xfrm>
            <a:off x="7194756" y="2925763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서블릿이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초기화될 때 해야 할 일을 기술하는 부분</a:t>
            </a:r>
          </a:p>
        </p:txBody>
      </p:sp>
      <p:cxnSp>
        <p:nvCxnSpPr>
          <p:cNvPr id="14" name="구부러진 연결선 12">
            <a:extLst>
              <a:ext uri="{FF2B5EF4-FFF2-40B4-BE49-F238E27FC236}">
                <a16:creationId xmlns:a16="http://schemas.microsoft.com/office/drawing/2014/main" id="{BD0B393B-61E5-46D9-BC1C-D1FD4F327A10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6585156" y="3116263"/>
            <a:ext cx="609600" cy="495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18D5E3-97FB-4131-85E7-1A5A555ABF4E}"/>
              </a:ext>
            </a:extLst>
          </p:cNvPr>
          <p:cNvSpPr/>
          <p:nvPr/>
        </p:nvSpPr>
        <p:spPr>
          <a:xfrm>
            <a:off x="7194756" y="5092700"/>
            <a:ext cx="266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서블릿이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제거되기 전에 해야 할 일을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기술하는 부분</a:t>
            </a:r>
          </a:p>
        </p:txBody>
      </p:sp>
      <p:cxnSp>
        <p:nvCxnSpPr>
          <p:cNvPr id="16" name="구부러진 연결선 16">
            <a:extLst>
              <a:ext uri="{FF2B5EF4-FFF2-40B4-BE49-F238E27FC236}">
                <a16:creationId xmlns:a16="http://schemas.microsoft.com/office/drawing/2014/main" id="{57F50C67-7DC5-4027-AADA-96C259D8653F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6585156" y="5283200"/>
            <a:ext cx="609600" cy="533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8046DF-62F6-4CA3-BD1C-7973904D4451}"/>
              </a:ext>
            </a:extLst>
          </p:cNvPr>
          <p:cNvSpPr txBox="1"/>
          <p:nvPr/>
        </p:nvSpPr>
        <p:spPr>
          <a:xfrm>
            <a:off x="1327012" y="1351034"/>
            <a:ext cx="911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컨테이너는 자신이 종료되기 전이나 웹 어플리케이션을 </a:t>
            </a:r>
            <a:r>
              <a:rPr lang="ko-KR" altLang="en-US" dirty="0" err="1"/>
              <a:t>리로드</a:t>
            </a:r>
            <a:r>
              <a:rPr lang="ko-KR" altLang="en-US" dirty="0"/>
              <a:t> 하기 전에 </a:t>
            </a:r>
            <a:endParaRPr lang="en-US" altLang="ko-KR" dirty="0"/>
          </a:p>
          <a:p>
            <a:r>
              <a:rPr lang="ko-KR" altLang="en-US" dirty="0"/>
              <a:t>그에 속하는 모든 </a:t>
            </a:r>
            <a:r>
              <a:rPr lang="ko-KR" altLang="en-US" dirty="0" err="1"/>
              <a:t>서블릿을</a:t>
            </a:r>
            <a:r>
              <a:rPr lang="ko-KR" altLang="en-US" dirty="0"/>
              <a:t>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ko-KR" altLang="en-US" dirty="0"/>
              <a:t> 라이프 사이클 전체에 걸쳐서 한번만 실행되어야 할 코드는 </a:t>
            </a:r>
            <a:r>
              <a:rPr lang="ko-KR" altLang="en-US" dirty="0" err="1"/>
              <a:t>서블릿</a:t>
            </a:r>
            <a:r>
              <a:rPr lang="ko-KR" altLang="en-US" dirty="0"/>
              <a:t> 클래스 안에 </a:t>
            </a:r>
            <a:r>
              <a:rPr lang="en-US" altLang="ko-KR" dirty="0" err="1"/>
              <a:t>init</a:t>
            </a:r>
            <a:r>
              <a:rPr lang="en-US" altLang="ko-KR" dirty="0"/>
              <a:t> , destroy </a:t>
            </a:r>
            <a:r>
              <a:rPr lang="ko-KR" altLang="en-US" dirty="0"/>
              <a:t>메서드를 선언하고 그 안에 써 놓으면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0734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라이프 사이클 </a:t>
            </a:r>
            <a:r>
              <a:rPr lang="en-US" altLang="ko-KR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46DF-62F6-4CA3-BD1C-7973904D4451}"/>
              </a:ext>
            </a:extLst>
          </p:cNvPr>
          <p:cNvSpPr txBox="1"/>
          <p:nvPr/>
        </p:nvSpPr>
        <p:spPr>
          <a:xfrm>
            <a:off x="1327012" y="1351034"/>
            <a:ext cx="911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 메서드는 파라미터가 없는 메소드로 선언해야 하고</a:t>
            </a:r>
            <a:r>
              <a:rPr lang="en-US" altLang="ko-KR" dirty="0"/>
              <a:t>, </a:t>
            </a:r>
            <a:r>
              <a:rPr lang="ko-KR" altLang="en-US" dirty="0"/>
              <a:t>리턴 타입은 </a:t>
            </a:r>
            <a:r>
              <a:rPr lang="en-US" altLang="ko-KR" dirty="0"/>
              <a:t>void </a:t>
            </a:r>
            <a:r>
              <a:rPr lang="ko-KR" altLang="en-US" dirty="0"/>
              <a:t>로 </a:t>
            </a:r>
            <a:r>
              <a:rPr lang="ko-KR" altLang="en-US" dirty="0" err="1"/>
              <a:t>지정해야하며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메소드로 선언해야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612B57F-3870-4F93-A18D-BF85DFDCF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93765"/>
              </p:ext>
            </p:extLst>
          </p:nvPr>
        </p:nvGraphicFramePr>
        <p:xfrm>
          <a:off x="3129115" y="2622754"/>
          <a:ext cx="533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init() throws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ServletException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850681-B48F-4544-84A0-D0082F5DA6FC}"/>
              </a:ext>
            </a:extLst>
          </p:cNvPr>
          <p:cNvSpPr/>
          <p:nvPr/>
        </p:nvSpPr>
        <p:spPr>
          <a:xfrm>
            <a:off x="3510115" y="2927554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05D131-3517-4D6C-B785-33D70317C99A}"/>
              </a:ext>
            </a:extLst>
          </p:cNvPr>
          <p:cNvSpPr/>
          <p:nvPr/>
        </p:nvSpPr>
        <p:spPr>
          <a:xfrm>
            <a:off x="8005915" y="2775154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우리가 작성할 코드가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들어가는 부분</a:t>
            </a:r>
          </a:p>
        </p:txBody>
      </p:sp>
      <p:cxnSp>
        <p:nvCxnSpPr>
          <p:cNvPr id="21" name="구부러진 연결선 25">
            <a:extLst>
              <a:ext uri="{FF2B5EF4-FFF2-40B4-BE49-F238E27FC236}">
                <a16:creationId xmlns:a16="http://schemas.microsoft.com/office/drawing/2014/main" id="{ECEB6A09-1AE7-4AC5-A0BD-608E4AB6A741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 flipV="1">
            <a:off x="7320115" y="2965654"/>
            <a:ext cx="685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45F688-8CBF-402A-8737-AE72AEAAA72B}"/>
              </a:ext>
            </a:extLst>
          </p:cNvPr>
          <p:cNvSpPr/>
          <p:nvPr/>
        </p:nvSpPr>
        <p:spPr>
          <a:xfrm>
            <a:off x="1924662" y="4160206"/>
            <a:ext cx="7529053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위의 점선으로 표시된 부분에 </a:t>
            </a:r>
            <a:r>
              <a:rPr lang="ko-KR" altLang="en-US" dirty="0" err="1"/>
              <a:t>서블릿</a:t>
            </a:r>
            <a:r>
              <a:rPr lang="ko-KR" altLang="en-US" dirty="0"/>
              <a:t> 클래스의 초기화 작업 중에 실행해야 할 코드를 써 놓으면 </a:t>
            </a:r>
            <a:r>
              <a:rPr lang="en-US" altLang="ko-KR" b="1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메서드가 완성된다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16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811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라이프 사이클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destroy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46DF-62F6-4CA3-BD1C-7973904D4451}"/>
              </a:ext>
            </a:extLst>
          </p:cNvPr>
          <p:cNvSpPr txBox="1"/>
          <p:nvPr/>
        </p:nvSpPr>
        <p:spPr>
          <a:xfrm>
            <a:off x="1327012" y="2238954"/>
            <a:ext cx="9114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destroy </a:t>
            </a:r>
            <a:r>
              <a:rPr lang="ko-KR" altLang="en-US" dirty="0"/>
              <a:t>메소드의 작성 방법은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메소드와 비슷하다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파라미터가 </a:t>
            </a:r>
            <a:r>
              <a:rPr lang="ko-KR" altLang="en-US" dirty="0" err="1"/>
              <a:t>없어야하고</a:t>
            </a:r>
            <a:r>
              <a:rPr lang="ko-KR" altLang="en-US" dirty="0"/>
              <a:t> 리턴 타입은 </a:t>
            </a:r>
            <a:r>
              <a:rPr lang="en-US" altLang="ko-KR" dirty="0"/>
              <a:t>void </a:t>
            </a:r>
            <a:r>
              <a:rPr lang="ko-KR" altLang="en-US" dirty="0"/>
              <a:t>여야 하고 </a:t>
            </a:r>
            <a:r>
              <a:rPr lang="en-US" altLang="ko-KR" dirty="0"/>
              <a:t>public </a:t>
            </a:r>
            <a:r>
              <a:rPr lang="ko-KR" altLang="en-US" dirty="0"/>
              <a:t>메소드로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메소드와 달리 </a:t>
            </a:r>
            <a:r>
              <a:rPr lang="en-US" altLang="ko-KR" dirty="0"/>
              <a:t>throws </a:t>
            </a:r>
            <a:r>
              <a:rPr lang="ko-KR" altLang="en-US" dirty="0"/>
              <a:t>절을 쓸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파일을 열고 닫는 일은 컴퓨터의 자원과 시간을 많이 사용하므로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메소드와 </a:t>
            </a:r>
            <a:r>
              <a:rPr lang="en-US" altLang="ko-KR" dirty="0"/>
              <a:t>destroy </a:t>
            </a:r>
            <a:r>
              <a:rPr lang="ko-KR" altLang="en-US" dirty="0"/>
              <a:t>메소드 안에서 그런 일을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A5A476-24F5-43A1-B4F3-B80F2C4D6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14041"/>
              </p:ext>
            </p:extLst>
          </p:nvPr>
        </p:nvGraphicFramePr>
        <p:xfrm>
          <a:off x="2362200" y="4350881"/>
          <a:ext cx="533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destroy() {</a:t>
                      </a: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579EBD-C026-4BAB-9BA1-50BDF0A52D88}"/>
              </a:ext>
            </a:extLst>
          </p:cNvPr>
          <p:cNvSpPr/>
          <p:nvPr/>
        </p:nvSpPr>
        <p:spPr>
          <a:xfrm>
            <a:off x="2743200" y="4655681"/>
            <a:ext cx="3810000" cy="457200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F5E0FD-AD7B-4132-838C-3D9B18C1D8ED}"/>
              </a:ext>
            </a:extLst>
          </p:cNvPr>
          <p:cNvSpPr/>
          <p:nvPr/>
        </p:nvSpPr>
        <p:spPr>
          <a:xfrm>
            <a:off x="7239000" y="4503281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우리가 작성할 코드가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들어가는 부분</a:t>
            </a:r>
          </a:p>
        </p:txBody>
      </p:sp>
      <p:cxnSp>
        <p:nvCxnSpPr>
          <p:cNvPr id="22" name="구부러진 연결선 14">
            <a:extLst>
              <a:ext uri="{FF2B5EF4-FFF2-40B4-BE49-F238E27FC236}">
                <a16:creationId xmlns:a16="http://schemas.microsoft.com/office/drawing/2014/main" id="{F2C7CBF2-17CF-4FC7-9A32-95255D20766E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rot="10800000" flipV="1">
            <a:off x="6553200" y="4693781"/>
            <a:ext cx="685800" cy="190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0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811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메서드가 던지는 </a:t>
            </a:r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익셉션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46DF-62F6-4CA3-BD1C-7973904D4451}"/>
              </a:ext>
            </a:extLst>
          </p:cNvPr>
          <p:cNvSpPr txBox="1"/>
          <p:nvPr/>
        </p:nvSpPr>
        <p:spPr>
          <a:xfrm>
            <a:off x="1327012" y="2238954"/>
            <a:ext cx="911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ServerletException</a:t>
            </a:r>
            <a:r>
              <a:rPr lang="en-US" altLang="ko-KR" dirty="0"/>
              <a:t> </a:t>
            </a:r>
            <a:r>
              <a:rPr lang="ko-KR" altLang="en-US" dirty="0"/>
              <a:t>을 던지면 </a:t>
            </a:r>
            <a:r>
              <a:rPr lang="ko-KR" altLang="en-US" dirty="0" err="1"/>
              <a:t>서블릿</a:t>
            </a:r>
            <a:r>
              <a:rPr lang="ko-KR" altLang="en-US" dirty="0"/>
              <a:t> 객체는 초기화 작업을 완료할 수 없고 </a:t>
            </a:r>
            <a:r>
              <a:rPr lang="ko-KR" altLang="en-US" dirty="0" err="1"/>
              <a:t>서블릿도</a:t>
            </a:r>
            <a:r>
              <a:rPr lang="ko-KR" altLang="en-US" dirty="0"/>
              <a:t> 만들지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웹 브라우저로부터 오는 </a:t>
            </a:r>
            <a:r>
              <a:rPr lang="ko-KR" altLang="en-US" dirty="0" err="1"/>
              <a:t>다음번</a:t>
            </a:r>
            <a:r>
              <a:rPr lang="ko-KR" altLang="en-US" dirty="0"/>
              <a:t> 요청을 처리하기 위해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메소드를 다시 호출할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다음과 같이 </a:t>
            </a:r>
            <a:r>
              <a:rPr lang="ko-KR" altLang="en-US" dirty="0" err="1"/>
              <a:t>다음번</a:t>
            </a:r>
            <a:r>
              <a:rPr lang="ko-KR" altLang="en-US" dirty="0"/>
              <a:t> 초기화 시도까지의 대기시간을 넘겨줄 수 있기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A5A476-24F5-43A1-B4F3-B80F2C4D6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47779"/>
              </p:ext>
            </p:extLst>
          </p:nvPr>
        </p:nvGraphicFramePr>
        <p:xfrm>
          <a:off x="2671914" y="5265280"/>
          <a:ext cx="533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destroy() {</a:t>
                      </a: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Throw new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UnavailableException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(“</a:t>
                      </a:r>
                      <a:r>
                        <a:rPr lang="ko-KR" altLang="en-US" sz="12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서블릿의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초기화에 실패했습니다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”,600);</a:t>
                      </a:r>
                    </a:p>
                    <a:p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8228DBF-52B9-4D6D-8F53-1182D691FCFC}"/>
              </a:ext>
            </a:extLst>
          </p:cNvPr>
          <p:cNvSpPr/>
          <p:nvPr/>
        </p:nvSpPr>
        <p:spPr>
          <a:xfrm>
            <a:off x="1610030" y="4386463"/>
            <a:ext cx="8241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Throw new </a:t>
            </a:r>
            <a:r>
              <a:rPr lang="en-US" altLang="ko-KR" dirty="0" err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UnavailableException</a:t>
            </a:r>
            <a:r>
              <a:rPr lang="en-US" altLang="ko-KR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(</a:t>
            </a:r>
            <a:r>
              <a:rPr lang="ko-KR" altLang="en-US" dirty="0" err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에러메세지</a:t>
            </a:r>
            <a:r>
              <a:rPr lang="en-US" altLang="ko-KR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,</a:t>
            </a:r>
            <a:r>
              <a:rPr lang="ko-KR" altLang="en-US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다음 초기화 시도까지의 대기 시간</a:t>
            </a:r>
            <a:r>
              <a:rPr lang="en-US" altLang="ko-KR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415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811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페이지의 초기화 파라미터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30B677-FF92-4DCA-AFD6-108FC85A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08225"/>
              </p:ext>
            </p:extLst>
          </p:nvPr>
        </p:nvGraphicFramePr>
        <p:xfrm>
          <a:off x="1769806" y="2241755"/>
          <a:ext cx="713822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2250">
                <a:tc>
                  <a:txBody>
                    <a:bodyPr/>
                    <a:lstStyle/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-name&gt;winners-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-file&gt;/Winners.jsp&lt;/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-file&gt;</a:t>
                      </a:r>
                    </a:p>
                    <a:p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&lt;init-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-name&gt;FILE_NAME&lt;/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-value&gt;winner-list.txt&lt;/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-value&gt;</a:t>
                      </a:r>
                    </a:p>
                    <a:p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&lt;/init-</a:t>
                      </a:r>
                      <a:r>
                        <a:rPr lang="en-US" altLang="ko-KR" sz="18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param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-mapping&gt;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-name&gt;winners-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-pattern&gt;/winners&lt;/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-pattern&gt;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</a:t>
                      </a:r>
                      <a:r>
                        <a:rPr lang="en-US" altLang="ko-KR" sz="1800" b="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-mapping&gt;</a:t>
                      </a:r>
                    </a:p>
                    <a:p>
                      <a:r>
                        <a:rPr lang="en-US" altLang="ko-KR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B976C13-827D-4D2E-982F-89FCE88809D5}"/>
              </a:ext>
            </a:extLst>
          </p:cNvPr>
          <p:cNvSpPr/>
          <p:nvPr/>
        </p:nvSpPr>
        <p:spPr>
          <a:xfrm>
            <a:off x="7635505" y="3658730"/>
            <a:ext cx="274547" cy="8051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E1395C-CD25-4BDC-8914-6F3EB27B40ED}"/>
              </a:ext>
            </a:extLst>
          </p:cNvPr>
          <p:cNvSpPr/>
          <p:nvPr/>
        </p:nvSpPr>
        <p:spPr>
          <a:xfrm>
            <a:off x="7161477" y="4494048"/>
            <a:ext cx="2196375" cy="503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파라미터를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지정하는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Shape 11">
            <a:extLst>
              <a:ext uri="{FF2B5EF4-FFF2-40B4-BE49-F238E27FC236}">
                <a16:creationId xmlns:a16="http://schemas.microsoft.com/office/drawing/2014/main" id="{096761B4-668E-4F8F-B4FC-D7FDA2A453E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7841158" y="4075540"/>
            <a:ext cx="411203" cy="42581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62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811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환경을 표현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CE1314-CFBF-4B08-A96D-96AB19B2D6FA}"/>
              </a:ext>
            </a:extLst>
          </p:cNvPr>
          <p:cNvSpPr/>
          <p:nvPr/>
        </p:nvSpPr>
        <p:spPr>
          <a:xfrm>
            <a:off x="2281084" y="1473750"/>
            <a:ext cx="7629832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 err="1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인터페이스에는 웹 애플리케이션의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dirty="0"/>
              <a:t> </a:t>
            </a:r>
            <a:r>
              <a:rPr lang="ko-KR" altLang="en-US" dirty="0"/>
              <a:t>경로명을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b="1" dirty="0" err="1">
                <a:latin typeface="Times New Roman" pitchFamily="18" charset="0"/>
                <a:cs typeface="Times New Roman" pitchFamily="18" charset="0"/>
              </a:rPr>
              <a:t>getContextPath</a:t>
            </a:r>
            <a:r>
              <a:rPr lang="ko-KR" altLang="en-US" dirty="0"/>
              <a:t>라는 메서드도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323DD17-B6F6-4FC3-A287-2039680B5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686"/>
              </p:ext>
            </p:extLst>
          </p:nvPr>
        </p:nvGraphicFramePr>
        <p:xfrm>
          <a:off x="4439265" y="2449854"/>
          <a:ext cx="4419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appPath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application.getContextPath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0FFBCB-5F05-4F83-9801-315B2AE48BC1}"/>
              </a:ext>
            </a:extLst>
          </p:cNvPr>
          <p:cNvSpPr/>
          <p:nvPr/>
        </p:nvSpPr>
        <p:spPr>
          <a:xfrm>
            <a:off x="7777316" y="3283330"/>
            <a:ext cx="213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</a:t>
            </a:r>
            <a:r>
              <a:rPr lang="en-US" altLang="ko-KR" sz="16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6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경로명을</a:t>
            </a:r>
          </a:p>
          <a:p>
            <a:pPr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리턴하는</a:t>
            </a:r>
            <a:r>
              <a:rPr lang="ko-KR" altLang="en-US" sz="16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6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C6CEC6-3F45-4193-86F4-18E2F7837E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53616" y="2873453"/>
            <a:ext cx="228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B1700F-FC10-4B42-931F-54A139FE69D6}"/>
              </a:ext>
            </a:extLst>
          </p:cNvPr>
          <p:cNvSpPr/>
          <p:nvPr/>
        </p:nvSpPr>
        <p:spPr>
          <a:xfrm>
            <a:off x="948814" y="4114800"/>
            <a:ext cx="854423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 err="1">
                <a:latin typeface="Times New Roman" pitchFamily="18" charset="0"/>
                <a:cs typeface="Times New Roman" pitchFamily="18" charset="0"/>
              </a:rPr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인터페이스의 </a:t>
            </a:r>
            <a:r>
              <a:rPr lang="en-US" altLang="ko-KR" b="1" dirty="0" err="1">
                <a:latin typeface="Times New Roman" pitchFamily="18" charset="0"/>
                <a:cs typeface="Times New Roman" pitchFamily="18" charset="0"/>
              </a:rPr>
              <a:t>getRealPath</a:t>
            </a:r>
            <a:r>
              <a:rPr lang="ko-KR" altLang="en-US" dirty="0"/>
              <a:t> 메서드는 웹 애플리케이션 디렉터리 내의 파일 경로명을 파일 시스템 전체에 대한 절대 경로명으로 바꾸어서 </a:t>
            </a:r>
            <a:r>
              <a:rPr lang="ko-KR" altLang="en-US" dirty="0" err="1"/>
              <a:t>리턴하는</a:t>
            </a:r>
            <a:r>
              <a:rPr lang="ko-KR" altLang="en-US" dirty="0"/>
              <a:t> 메서드이다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5E9D00B-5A70-49DD-AABA-785A545F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44806"/>
              </p:ext>
            </p:extLst>
          </p:nvPr>
        </p:nvGraphicFramePr>
        <p:xfrm>
          <a:off x="4553565" y="5241385"/>
          <a:ext cx="5562600" cy="38100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absolutePath = application.getRealPath( “/sub1/Intro.html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2ED4D4-EA1E-4249-A78E-8F08052D6FA4}"/>
              </a:ext>
            </a:extLst>
          </p:cNvPr>
          <p:cNvSpPr/>
          <p:nvPr/>
        </p:nvSpPr>
        <p:spPr>
          <a:xfrm>
            <a:off x="7906365" y="5774785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내에서의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 경로명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54EB68-ACDF-4A72-A54A-37C2A0E4CCB5}"/>
              </a:ext>
            </a:extLst>
          </p:cNvPr>
          <p:cNvCxnSpPr>
            <a:stCxn id="20" idx="0"/>
          </p:cNvCxnSpPr>
          <p:nvPr/>
        </p:nvCxnSpPr>
        <p:spPr>
          <a:xfrm rot="16200000" flipV="1">
            <a:off x="8725515" y="5641435"/>
            <a:ext cx="228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cafe24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5811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서블릿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환경을 표현</a:t>
            </a:r>
          </a:p>
        </p:txBody>
      </p:sp>
      <p:graphicFrame>
        <p:nvGraphicFramePr>
          <p:cNvPr id="13" name="Group 12">
            <a:extLst>
              <a:ext uri="{FF2B5EF4-FFF2-40B4-BE49-F238E27FC236}">
                <a16:creationId xmlns:a16="http://schemas.microsoft.com/office/drawing/2014/main" id="{C42FA4FC-9038-4183-95C8-3F0E1E39FD9E}"/>
              </a:ext>
            </a:extLst>
          </p:cNvPr>
          <p:cNvGraphicFramePr>
            <a:graphicFrameLocks noGrp="1"/>
          </p:cNvGraphicFramePr>
          <p:nvPr/>
        </p:nvGraphicFramePr>
        <p:xfrm>
          <a:off x="4517923" y="665635"/>
          <a:ext cx="7511845" cy="5782484"/>
        </p:xfrm>
        <a:graphic>
          <a:graphicData uri="http://schemas.openxmlformats.org/drawingml/2006/table">
            <a:tbl>
              <a:tblPr/>
              <a:tblGrid>
                <a:gridCol w="751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6-7]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웹 서버의 정보를 출력하는 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javax.servlet.http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javax.servlet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ServerInfoServlet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extends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doGet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HttpServletRequest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request,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HttpServletResponse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throws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IOException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ServletException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ServletContext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context =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getServletContext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String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serverInfo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context.getServerInfo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int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majorVersion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context.getMajorVersion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int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minorVersion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context.getMinorVersion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response.setContentType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”text/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html;charset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euc-kr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PrintWriter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out =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response.getWriter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“&lt;HEAD&gt;&lt;TITLE&gt;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서버의 정보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out.printf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서버의 종류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serverInfo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out.printf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지원하는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서블릿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버전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d.%d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&lt;BR&gt; ”,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majorVersion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minorVersion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98E5C34-25A8-47C8-AF6C-367565BE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3630"/>
            <a:ext cx="4702226" cy="8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806</Words>
  <Application>Microsoft Office PowerPoint</Application>
  <PresentationFormat>와이드스크린</PresentationFormat>
  <Paragraphs>143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나눔고딕</vt:lpstr>
      <vt:lpstr>휴먼매직체</vt:lpstr>
      <vt:lpstr>맑은 고딕</vt:lpstr>
      <vt:lpstr>Arial</vt:lpstr>
      <vt:lpstr>나눔고딕 ExtraBold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이경건</cp:lastModifiedBy>
  <cp:revision>127</cp:revision>
  <dcterms:created xsi:type="dcterms:W3CDTF">2016-12-14T09:48:33Z</dcterms:created>
  <dcterms:modified xsi:type="dcterms:W3CDTF">2019-04-30T10:37:27Z</dcterms:modified>
</cp:coreProperties>
</file>