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78" r:id="rId13"/>
    <p:sldId id="265" r:id="rId14"/>
    <p:sldId id="266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8AA893B-E0F0-463F-8D8B-49F032D107C9}">
  <a:tblStyle styleId="{C8AA893B-E0F0-463F-8D8B-49F032D10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764" y="-96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ximTimohin/otus/tree/main/lab-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Univer</a:t>
            </a:r>
            <a:r>
              <a:rPr lang="en-US" sz="2800" dirty="0" smtClean="0"/>
              <a:t>-NAT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8182" y="1435261"/>
            <a:ext cx="7199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inside source route-map ISP1 interface Ethernet0/0 </a:t>
            </a:r>
            <a:r>
              <a:rPr lang="en-US" dirty="0" smtClean="0"/>
              <a:t>overload</a:t>
            </a:r>
          </a:p>
          <a:p>
            <a:r>
              <a:rPr lang="en-US" dirty="0" smtClean="0"/>
              <a:t>route-map ISP1 permit 10</a:t>
            </a:r>
          </a:p>
          <a:p>
            <a:r>
              <a:rPr lang="en-US" dirty="0" smtClean="0"/>
              <a:t> match </a:t>
            </a:r>
            <a:r>
              <a:rPr lang="en-US" dirty="0" err="1" smtClean="0"/>
              <a:t>ip</a:t>
            </a:r>
            <a:r>
              <a:rPr lang="en-US" dirty="0" smtClean="0"/>
              <a:t> address 15</a:t>
            </a:r>
          </a:p>
          <a:p>
            <a:r>
              <a:rPr lang="en-US" dirty="0" smtClean="0"/>
              <a:t> match interface Ethernet0/0</a:t>
            </a:r>
          </a:p>
          <a:p>
            <a:r>
              <a:rPr lang="en-US" dirty="0" smtClean="0"/>
              <a:t>access-list 15 permit 192.168.0.0 0.0.255.255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C:\Users\maxim\Desktop\lab-15\2022-07-26_09-27-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602" y="2869558"/>
            <a:ext cx="6404452" cy="16908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4011" y="4919240"/>
            <a:ext cx="825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Пользователи из </a:t>
            </a:r>
            <a:r>
              <a:rPr lang="en-US" dirty="0" smtClean="0"/>
              <a:t>IP</a:t>
            </a:r>
            <a:r>
              <a:rPr lang="ru-RU" dirty="0" smtClean="0"/>
              <a:t> 192</a:t>
            </a:r>
            <a:r>
              <a:rPr lang="en-US" dirty="0" smtClean="0"/>
              <a:t>.</a:t>
            </a:r>
            <a:r>
              <a:rPr lang="ru-RU" dirty="0" smtClean="0"/>
              <a:t>168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/</a:t>
            </a:r>
            <a:r>
              <a:rPr lang="ru-RU" dirty="0" smtClean="0"/>
              <a:t>16 выходят в интернет при помощи </a:t>
            </a:r>
            <a:r>
              <a:rPr lang="en-US" dirty="0" smtClean="0"/>
              <a:t>NAT </a:t>
            </a:r>
            <a:r>
              <a:rPr lang="ru-RU" dirty="0" smtClean="0"/>
              <a:t>на </a:t>
            </a:r>
            <a:r>
              <a:rPr lang="en-US" dirty="0" smtClean="0"/>
              <a:t>Univer-R1,</a:t>
            </a:r>
            <a:r>
              <a:rPr lang="en-US" dirty="0" smtClean="0"/>
              <a:t> </a:t>
            </a:r>
            <a:r>
              <a:rPr lang="en-US" dirty="0" smtClean="0"/>
              <a:t>Univer-R2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DATA-R3 </a:t>
            </a:r>
            <a:r>
              <a:rPr lang="en-US" sz="2800" dirty="0" err="1" smtClean="0"/>
              <a:t>DMvpn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C:\Users\maxim\Desktop\lab-15\2022-07-26_09-31-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890" y="4017902"/>
            <a:ext cx="4615182" cy="2544943"/>
          </a:xfrm>
          <a:prstGeom prst="rect">
            <a:avLst/>
          </a:prstGeom>
          <a:noFill/>
        </p:spPr>
      </p:pic>
      <p:pic>
        <p:nvPicPr>
          <p:cNvPr id="3075" name="Picture 3" descr="C:\Users\maxim\Desktop\lab-15\2022-07-26_09-29-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982" y="1097042"/>
            <a:ext cx="4114800" cy="1533525"/>
          </a:xfrm>
          <a:prstGeom prst="rect">
            <a:avLst/>
          </a:prstGeom>
          <a:noFill/>
        </p:spPr>
      </p:pic>
      <p:pic>
        <p:nvPicPr>
          <p:cNvPr id="3076" name="Picture 4" descr="C:\Users\maxim\Desktop\lab-15\2022-07-26_09-33-1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171" y="1092327"/>
            <a:ext cx="4264427" cy="27861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82228" y="3067291"/>
            <a:ext cx="3291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DMvpn</a:t>
            </a:r>
            <a:r>
              <a:rPr lang="en-US" dirty="0" smtClean="0"/>
              <a:t>(HUB)+</a:t>
            </a:r>
            <a:r>
              <a:rPr lang="en-US" dirty="0" err="1" smtClean="0"/>
              <a:t>ipsec</a:t>
            </a:r>
            <a:r>
              <a:rPr lang="ru-RU" dirty="0" smtClean="0"/>
              <a:t> </a:t>
            </a:r>
            <a:r>
              <a:rPr lang="ru-RU" dirty="0" smtClean="0"/>
              <a:t>настроен.</a:t>
            </a:r>
          </a:p>
          <a:p>
            <a:r>
              <a:rPr lang="ru-RU" dirty="0" smtClean="0"/>
              <a:t>Подключено три удаленных узла</a:t>
            </a:r>
            <a:endParaRPr lang="en-US" dirty="0" smtClean="0"/>
          </a:p>
          <a:p>
            <a:r>
              <a:rPr lang="ru-RU" dirty="0" smtClean="0"/>
              <a:t>Внутри тоннеля используется </a:t>
            </a:r>
            <a:r>
              <a:rPr lang="en-US" dirty="0" smtClean="0"/>
              <a:t>EIGRP</a:t>
            </a:r>
            <a:endParaRPr lang="ru-RU" dirty="0"/>
          </a:p>
        </p:txBody>
      </p:sp>
      <p:pic>
        <p:nvPicPr>
          <p:cNvPr id="3077" name="Picture 5" descr="C:\Users\maxim\Desktop\lab-15\2022-07-26_09-37-2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4532" y="5440100"/>
            <a:ext cx="3660991" cy="7469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07261" y="5000264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 бегает внутри тоннеля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</a:t>
            </a:r>
            <a:r>
              <a:rPr lang="ru-RU" sz="3600" dirty="0" smtClean="0"/>
              <a:t>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Office-1 OSPF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 descr="C:\Users\maxim\Desktop\lab-15\2022-07-26_09-44-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137" y="1168480"/>
            <a:ext cx="5153025" cy="1019175"/>
          </a:xfrm>
          <a:prstGeom prst="rect">
            <a:avLst/>
          </a:prstGeom>
          <a:noFill/>
        </p:spPr>
      </p:pic>
      <p:pic>
        <p:nvPicPr>
          <p:cNvPr id="4099" name="Picture 3" descr="C:\Users\maxim\Desktop\lab-15\2022-07-26_09-44-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403" y="2274467"/>
            <a:ext cx="3332564" cy="2390474"/>
          </a:xfrm>
          <a:prstGeom prst="rect">
            <a:avLst/>
          </a:prstGeom>
          <a:noFill/>
        </p:spPr>
      </p:pic>
      <p:pic>
        <p:nvPicPr>
          <p:cNvPr id="4100" name="Picture 4" descr="C:\Users\maxim\Desktop\lab-15\2022-07-26_09-45-3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777" y="4763324"/>
            <a:ext cx="4705350" cy="167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9954" y="2534855"/>
            <a:ext cx="4323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 </a:t>
            </a:r>
            <a:r>
              <a:rPr lang="ru-RU" dirty="0" smtClean="0"/>
              <a:t>зона 20 между 4 устройствами</a:t>
            </a:r>
          </a:p>
          <a:p>
            <a:r>
              <a:rPr lang="ru-RU" dirty="0" smtClean="0"/>
              <a:t>К </a:t>
            </a:r>
            <a:r>
              <a:rPr lang="en-US" dirty="0" smtClean="0"/>
              <a:t>Office-R2,</a:t>
            </a:r>
            <a:r>
              <a:rPr lang="en-US" dirty="0" smtClean="0"/>
              <a:t> </a:t>
            </a:r>
            <a:r>
              <a:rPr lang="en-US" dirty="0" smtClean="0"/>
              <a:t>Office-R3, Office-R4</a:t>
            </a:r>
          </a:p>
          <a:p>
            <a:r>
              <a:rPr lang="ru-RU" dirty="0" smtClean="0"/>
              <a:t>Подключен отдельный клиент со своей /24 сетью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40925" y="1688535"/>
          <a:ext cx="7239000" cy="2012924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598508"/>
                <a:gridCol w="6640492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Поучилась отказоустойчивая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с шифрованием внутреннего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траффика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вто настройка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компьютеров пользователей.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 централизованная авторизация, хранение конфигураций и логов сетевого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dirty="0" smtClean="0"/>
              <a:t>Тема: </a:t>
            </a:r>
            <a:r>
              <a:rPr lang="ru-RU" sz="2800" dirty="0" smtClean="0"/>
              <a:t>Организация </a:t>
            </a:r>
            <a:r>
              <a:rPr lang="ru-RU" sz="2800" dirty="0" smtClean="0"/>
              <a:t>сети до удаленных </a:t>
            </a:r>
            <a:r>
              <a:rPr lang="ru-RU" sz="2800" dirty="0" smtClean="0"/>
              <a:t>филиалов компании</a:t>
            </a:r>
            <a:r>
              <a:rPr lang="ru-RU" dirty="0" smtClean="0"/>
              <a:t/>
            </a:r>
            <a:br>
              <a:rPr lang="ru-RU" dirty="0" smtClean="0"/>
            </a:b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2910138" y="426774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Т</a:t>
            </a:r>
            <a:r>
              <a:rPr lang="ru-RU" dirty="0" smtClean="0">
                <a:solidFill>
                  <a:srgbClr val="02418B"/>
                </a:solidFill>
              </a:rPr>
              <a:t>имохин Максим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016155" y="5400559"/>
            <a:ext cx="5856300" cy="6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Компания: ТДС+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>
            <a:hlinkClick r:id="rId3" action="ppaction://hlinksldjump"/>
          </p:cNvPr>
          <p:cNvSpPr/>
          <p:nvPr/>
        </p:nvSpPr>
        <p:spPr>
          <a:xfrm>
            <a:off x="692325" y="225255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>
            <a:hlinkClick r:id="rId4" action="ppaction://hlinksldjump"/>
          </p:cNvPr>
          <p:cNvSpPr/>
          <p:nvPr/>
        </p:nvSpPr>
        <p:spPr>
          <a:xfrm>
            <a:off x="692324" y="301812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>
            <a:hlinkClick r:id="rId5" action="ppaction://hlinksldjump"/>
          </p:cNvPr>
          <p:cNvSpPr/>
          <p:nvPr/>
        </p:nvSpPr>
        <p:spPr>
          <a:xfrm>
            <a:off x="657601" y="3820319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>
            <a:hlinkClick r:id="rId5" action="ppaction://hlinksldjump"/>
          </p:cNvPr>
          <p:cNvSpPr/>
          <p:nvPr/>
        </p:nvSpPr>
        <p:spPr>
          <a:xfrm>
            <a:off x="680750" y="469198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>
            <a:hlinkClick r:id="rId6" action="ppaction://hlinksldjump"/>
          </p:cNvPr>
          <p:cNvSpPr/>
          <p:nvPr/>
        </p:nvSpPr>
        <p:spPr>
          <a:xfrm>
            <a:off x="669175" y="143446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Карта сети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>
            <a:hlinkClick r:id="rId7" action="ppaction://hlinksldjump"/>
          </p:cNvPr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7" idx="1"/>
            <a:endCxn id="153" idx="1"/>
          </p:cNvCxnSpPr>
          <p:nvPr/>
        </p:nvCxnSpPr>
        <p:spPr>
          <a:xfrm rot="10800000" flipH="1" flipV="1">
            <a:off x="669175" y="1685265"/>
            <a:ext cx="23150" cy="818088"/>
          </a:xfrm>
          <a:prstGeom prst="curvedConnector3">
            <a:avLst>
              <a:gd name="adj1" fmla="val -98747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3" idx="1"/>
            <a:endCxn id="154" idx="1"/>
          </p:cNvCxnSpPr>
          <p:nvPr/>
        </p:nvCxnSpPr>
        <p:spPr>
          <a:xfrm rot="10800000" flipV="1">
            <a:off x="692325" y="2503352"/>
            <a:ext cx="1" cy="765571"/>
          </a:xfrm>
          <a:prstGeom prst="curvedConnector3">
            <a:avLst>
              <a:gd name="adj1" fmla="val 228601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4" idx="1"/>
            <a:endCxn id="155" idx="1"/>
          </p:cNvCxnSpPr>
          <p:nvPr/>
        </p:nvCxnSpPr>
        <p:spPr>
          <a:xfrm rot="10800000" flipV="1">
            <a:off x="657602" y="3268923"/>
            <a:ext cx="34723" cy="802195"/>
          </a:xfrm>
          <a:prstGeom prst="curvedConnector3">
            <a:avLst>
              <a:gd name="adj1" fmla="val 75835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>
            <a:stCxn id="155" idx="1"/>
            <a:endCxn id="156" idx="1"/>
          </p:cNvCxnSpPr>
          <p:nvPr/>
        </p:nvCxnSpPr>
        <p:spPr>
          <a:xfrm rot="10800000" flipH="1" flipV="1">
            <a:off x="657600" y="4071118"/>
            <a:ext cx="23149" cy="871663"/>
          </a:xfrm>
          <a:prstGeom prst="curvedConnector3">
            <a:avLst>
              <a:gd name="adj1" fmla="val -987516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292205" y="0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Карта сети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pic>
        <p:nvPicPr>
          <p:cNvPr id="6146" name="Picture 2" descr="C:\Users\maxim\Desktop\lab-15\map-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451" y="810227"/>
            <a:ext cx="5886844" cy="438173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1966" y="6192456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Карта сети с файлами конфигурации на </a:t>
            </a:r>
            <a:r>
              <a:rPr lang="en-US" dirty="0" err="1" smtClean="0">
                <a:hlinkClick r:id="rId4"/>
              </a:rPr>
              <a:t>github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77793" y="5243331"/>
            <a:ext cx="7310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Распределённая </a:t>
            </a:r>
            <a:r>
              <a:rPr lang="ru-RU" dirty="0" smtClean="0"/>
              <a:t>сеть крупного Животноводческого комплекса, который входит в структуру "Института животноводства".</a:t>
            </a:r>
          </a:p>
          <a:p>
            <a:r>
              <a:rPr lang="ru-RU" dirty="0" smtClean="0"/>
              <a:t>Наша компания будет состоять из: </a:t>
            </a:r>
            <a:r>
              <a:rPr lang="ru-RU" dirty="0" smtClean="0"/>
              <a:t>Фермы, Головного офиса, учебного корпуса, </a:t>
            </a:r>
            <a:r>
              <a:rPr lang="ru-RU" dirty="0" smtClean="0"/>
              <a:t>Облачный </a:t>
            </a:r>
            <a:r>
              <a:rPr lang="ru-RU" dirty="0" smtClean="0"/>
              <a:t>ЦОД, </a:t>
            </a:r>
            <a:r>
              <a:rPr lang="ru-RU" dirty="0" smtClean="0"/>
              <a:t>транспортная сеть операторов связи ISP1, ISP2, ISP3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7239000" cy="2038260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сети предприятия с подключение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удалённых офисов и образовательного учреждения и ЦОД.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защищённой сети при помощи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между узлами.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Обеспечение отказоустойчивости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путём резервирования маршрутов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планировалось сделать</a:t>
            </a:r>
            <a:endParaRPr dirty="0"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7239000" cy="2417708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сеть, обеспечить её безопасность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отказоустойчивость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Единая авторизация при помощи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tacacs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оборудовании.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Сервер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syslog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сервер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ftp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сбора конфигураций с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сетевых сервисов: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NTP DHCP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Используемые технологии</a:t>
            </a:r>
            <a:endParaRPr dirty="0"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899490" y="1687863"/>
          <a:ext cx="7330109" cy="4522572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95585"/>
                <a:gridCol w="6834524"/>
              </a:tblGrid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провайдеров и ЦОД: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BGP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BFD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Farm-1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,NAT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OSPF, NAT</a:t>
                      </a:r>
                    </a:p>
                    <a:p>
                      <a:pPr marL="3429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IBGP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статические маршруты с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LSA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каждом объекте доступ пользователей к сети осуществляется с помощью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DHCP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объектами ЦОД,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office-1, Farm-1,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создана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DMvpn_IPSEC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EIGRP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для обмена данными.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Что получилось</a:t>
            </a:r>
            <a:r>
              <a:rPr lang="ru-RU" sz="3200" dirty="0" smtClean="0"/>
              <a:t>: оборудование</a:t>
            </a:r>
            <a:endParaRPr sz="32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8041567" cy="89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Произведена базовая настройка оборудования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 </a:t>
            </a:r>
            <a:r>
              <a:rPr lang="en-US" dirty="0" err="1" smtClean="0"/>
              <a:t>tacacs</a:t>
            </a:r>
            <a:r>
              <a:rPr lang="ru-RU" dirty="0" smtClean="0"/>
              <a:t> для </a:t>
            </a:r>
            <a:r>
              <a:rPr lang="ru-RU" dirty="0" err="1" smtClean="0"/>
              <a:t>авторизациина</a:t>
            </a:r>
            <a:r>
              <a:rPr lang="ru-RU" dirty="0" smtClean="0"/>
              <a:t> оборудовании.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сервера сбора логов</a:t>
            </a:r>
            <a:r>
              <a:rPr lang="en-US" dirty="0" smtClean="0"/>
              <a:t> </a:t>
            </a:r>
            <a:r>
              <a:rPr lang="en-US" dirty="0" err="1" smtClean="0"/>
              <a:t>syslog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maxim\Desktop\lab-15\2022-07-26_09-05-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288" y="2523280"/>
            <a:ext cx="7364393" cy="20255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215605" y="2164466"/>
            <a:ext cx="214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Журнал сервера</a:t>
            </a:r>
            <a:r>
              <a:rPr lang="en-US" dirty="0" smtClean="0"/>
              <a:t> </a:t>
            </a:r>
            <a:r>
              <a:rPr lang="en-US" dirty="0" err="1" smtClean="0"/>
              <a:t>tacacs</a:t>
            </a:r>
            <a:endParaRPr lang="ru-RU" dirty="0"/>
          </a:p>
        </p:txBody>
      </p:sp>
      <p:pic>
        <p:nvPicPr>
          <p:cNvPr id="1027" name="Picture 3" descr="C:\Users\maxim\Desktop\lab-15\2022-07-26_09-09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725" y="5006991"/>
            <a:ext cx="2583485" cy="1473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96410" y="4631802"/>
            <a:ext cx="374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FTP </a:t>
            </a:r>
            <a:r>
              <a:rPr lang="ru-RU" dirty="0" smtClean="0"/>
              <a:t>каталог с копиями конфигурации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 smtClean="0"/>
              <a:t>Что получилось</a:t>
            </a:r>
            <a:r>
              <a:rPr lang="ru-RU" sz="2800" dirty="0" smtClean="0"/>
              <a:t>: </a:t>
            </a:r>
            <a:r>
              <a:rPr lang="en-US" sz="2800" dirty="0" smtClean="0"/>
              <a:t>ISP1</a:t>
            </a:r>
            <a:r>
              <a:rPr lang="ru-RU" sz="2800" dirty="0" smtClean="0"/>
              <a:t>-</a:t>
            </a:r>
            <a:r>
              <a:rPr lang="en-US" sz="2800" dirty="0" smtClean="0"/>
              <a:t>R1 BGP</a:t>
            </a:r>
            <a:endParaRPr sz="28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3133902" cy="487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ISP1-R1#sh </a:t>
            </a:r>
            <a:r>
              <a:rPr lang="en-US" dirty="0" err="1" smtClean="0"/>
              <a:t>runn</a:t>
            </a:r>
            <a:r>
              <a:rPr lang="en-US" dirty="0" smtClean="0"/>
              <a:t> | s </a:t>
            </a:r>
            <a:r>
              <a:rPr lang="en-US" dirty="0" err="1" smtClean="0"/>
              <a:t>bgp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router </a:t>
            </a:r>
            <a:r>
              <a:rPr lang="en-US" dirty="0" err="1" smtClean="0"/>
              <a:t>bgp</a:t>
            </a:r>
            <a:r>
              <a:rPr lang="en-US" dirty="0" smtClean="0"/>
              <a:t>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router-id 10.101.1.1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log-neighbor-changes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remote-as 45010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remote-as 45011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remote-as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remote-as 45014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remote-as 45015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address-family ipv4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network 10.101.0.0 mask 255.255.0.0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redistribute connected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next-hop-self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exit-address-family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3899" y="3206187"/>
            <a:ext cx="4930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ISP1-R1#sh </a:t>
            </a:r>
            <a:r>
              <a:rPr lang="en-US" dirty="0" err="1" smtClean="0"/>
              <a:t>ip</a:t>
            </a:r>
            <a:r>
              <a:rPr lang="en-US" dirty="0" smtClean="0"/>
              <a:t> route </a:t>
            </a:r>
            <a:r>
              <a:rPr lang="en-US" dirty="0" err="1" smtClean="0"/>
              <a:t>bgp</a:t>
            </a:r>
            <a:r>
              <a:rPr lang="en-US" dirty="0" smtClean="0"/>
              <a:t> | beg Gateway</a:t>
            </a:r>
          </a:p>
          <a:p>
            <a:r>
              <a:rPr lang="en-US" dirty="0" smtClean="0"/>
              <a:t>Gateway of last resort is not set</a:t>
            </a:r>
          </a:p>
          <a:p>
            <a:endParaRPr lang="en-US" dirty="0" smtClean="0"/>
          </a:p>
          <a:p>
            <a:r>
              <a:rPr lang="en-US" dirty="0" smtClean="0"/>
              <a:t>      5.0.0.0/16 is </a:t>
            </a:r>
            <a:r>
              <a:rPr lang="en-US" dirty="0" err="1" smtClean="0"/>
              <a:t>subnetted</a:t>
            </a:r>
            <a:r>
              <a:rPr lang="en-US" dirty="0" smtClean="0"/>
              <a:t>, 1 subnets</a:t>
            </a:r>
          </a:p>
          <a:p>
            <a:r>
              <a:rPr lang="en-US" dirty="0" smtClean="0"/>
              <a:t>B        5.5.0.0 [20/0] via 10.101.3.2, 11:29:08</a:t>
            </a:r>
          </a:p>
          <a:p>
            <a:r>
              <a:rPr lang="en-US" dirty="0" smtClean="0"/>
              <a:t>      10.0.0.0/8 is variably </a:t>
            </a:r>
            <a:r>
              <a:rPr lang="en-US" dirty="0" err="1" smtClean="0"/>
              <a:t>subnetted</a:t>
            </a:r>
            <a:r>
              <a:rPr lang="en-US" dirty="0" smtClean="0"/>
              <a:t>, 19 subnets, 3 masks</a:t>
            </a:r>
          </a:p>
          <a:p>
            <a:r>
              <a:rPr lang="en-US" dirty="0" smtClean="0"/>
              <a:t>B        10.101.2.0/30 [200/0] via 10.101.7.2, 11:29:08</a:t>
            </a:r>
          </a:p>
          <a:p>
            <a:r>
              <a:rPr lang="en-US" dirty="0" smtClean="0"/>
              <a:t>B        10.101.10.0/30 [200/0] via 10.101.7.2, 11:29:08</a:t>
            </a:r>
          </a:p>
          <a:p>
            <a:r>
              <a:rPr lang="en-US" dirty="0" smtClean="0"/>
              <a:t>B        10.101.15.0/30 [200/0] via 10.101.7.2, 11:29:08</a:t>
            </a:r>
          </a:p>
          <a:p>
            <a:r>
              <a:rPr lang="en-US" dirty="0" smtClean="0"/>
              <a:t>B        10.104.0.0/16 [20/0] via 10.101.8.2, 11:29:08</a:t>
            </a:r>
          </a:p>
          <a:p>
            <a:r>
              <a:rPr lang="en-US" dirty="0" smtClean="0"/>
              <a:t>B        10.105.0.0/16 [20/0] via 10.101.9.2, 11:29:08</a:t>
            </a:r>
          </a:p>
          <a:p>
            <a:r>
              <a:rPr lang="en-US" dirty="0" smtClean="0"/>
              <a:t>B        10.200.0.0/16 [20/0] via 10.101.5.2, 11:29:08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6577" y="1238491"/>
            <a:ext cx="4352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BGP </a:t>
            </a:r>
            <a:r>
              <a:rPr lang="ru-RU" dirty="0" smtClean="0"/>
              <a:t> с фильтрацией сетей при подключении других </a:t>
            </a:r>
            <a:r>
              <a:rPr lang="en-US" dirty="0" smtClean="0"/>
              <a:t>AS</a:t>
            </a:r>
            <a:r>
              <a:rPr lang="ru-RU" dirty="0" smtClean="0"/>
              <a:t>. На всех </a:t>
            </a:r>
            <a:r>
              <a:rPr lang="ru-RU" dirty="0" err="1" smtClean="0"/>
              <a:t>линках</a:t>
            </a:r>
            <a:r>
              <a:rPr lang="ru-RU" dirty="0" smtClean="0"/>
              <a:t> используется </a:t>
            </a:r>
            <a:r>
              <a:rPr lang="en-US" dirty="0" smtClean="0"/>
              <a:t>BFD</a:t>
            </a:r>
            <a:r>
              <a:rPr lang="ru-RU" dirty="0" smtClean="0"/>
              <a:t> для быстрого перестроения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738</Words>
  <Application>Microsoft Office PowerPoint</Application>
  <PresentationFormat>Экран (4:3)</PresentationFormat>
  <Paragraphs>136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Светлая тема</vt:lpstr>
      <vt:lpstr>Онлайн образование</vt:lpstr>
      <vt:lpstr>Защита проекта Тема: Организация сети до удаленных филиалов компании  </vt:lpstr>
      <vt:lpstr>План защиты</vt:lpstr>
      <vt:lpstr>Карта сети  </vt:lpstr>
      <vt:lpstr>Цели проекта</vt:lpstr>
      <vt:lpstr>Что планировалось сделать</vt:lpstr>
      <vt:lpstr>Используемые технологии</vt:lpstr>
      <vt:lpstr>Что получилось: оборудование</vt:lpstr>
      <vt:lpstr>Что получилось: ISP1-R1 BGP</vt:lpstr>
      <vt:lpstr>Что получилось: Univer-NAT </vt:lpstr>
      <vt:lpstr>Что получилось: DATA-R3 DMvpn </vt:lpstr>
      <vt:lpstr>Что получилось:Office-1 OSPF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maxim</cp:lastModifiedBy>
  <cp:revision>23</cp:revision>
  <dcterms:modified xsi:type="dcterms:W3CDTF">2022-07-26T07:32:34Z</dcterms:modified>
</cp:coreProperties>
</file>