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5" r:id="rId1"/>
  </p:sldMasterIdLst>
  <p:notesMasterIdLst>
    <p:notesMasterId r:id="rId17"/>
  </p:notesMasterIdLst>
  <p:sldIdLst>
    <p:sldId id="256" r:id="rId2"/>
    <p:sldId id="258" r:id="rId3"/>
    <p:sldId id="279" r:id="rId4"/>
    <p:sldId id="259" r:id="rId5"/>
    <p:sldId id="260" r:id="rId6"/>
    <p:sldId id="261" r:id="rId7"/>
    <p:sldId id="262" r:id="rId8"/>
    <p:sldId id="263" r:id="rId9"/>
    <p:sldId id="275" r:id="rId10"/>
    <p:sldId id="264" r:id="rId11"/>
    <p:sldId id="276" r:id="rId12"/>
    <p:sldId id="278" r:id="rId13"/>
    <p:sldId id="280" r:id="rId14"/>
    <p:sldId id="265" r:id="rId15"/>
    <p:sldId id="266" r:id="rId16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pos="5533">
          <p15:clr>
            <a:srgbClr val="A4A3A4"/>
          </p15:clr>
        </p15:guide>
        <p15:guide id="2" pos="227">
          <p15:clr>
            <a:srgbClr val="9AA0A6"/>
          </p15:clr>
        </p15:guide>
        <p15:guide id="3" orient="horz" pos="4082">
          <p15:clr>
            <a:srgbClr val="9AA0A6"/>
          </p15:clr>
        </p15:guide>
        <p15:guide id="4" orient="horz" pos="238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C8AA893B-E0F0-463F-8D8B-49F032D107C9}">
  <a:tblStyle styleId="{C8AA893B-E0F0-463F-8D8B-49F032D107C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-2184" y="-90"/>
      </p:cViewPr>
      <p:guideLst>
        <p:guide orient="horz" pos="4082"/>
        <p:guide orient="horz" pos="238"/>
        <p:guide pos="5533"/>
        <p:guide pos="22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df29b9fb24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df29b9fb24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df29b9fb24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df29b9fb24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df29b9fb24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df29b9fb24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df29b9fb24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df29b9fb24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e83ec99fb9_1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e83ec99fb9_1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e04b8b6756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e04b8b6756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de823becd0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de823becd0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e83ec99fb9_1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e83ec99fb9_1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e83ec99fb9_1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e83ec99fb9_1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df29b9fb2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df29b9fb24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e83ec99fb9_1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e83ec99fb9_1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e83ec99fb9_1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e83ec99fb9_1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7916" y="-13437"/>
            <a:ext cx="9179832" cy="688487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96925" y="5729475"/>
            <a:ext cx="50514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 b="1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796925" y="2562125"/>
            <a:ext cx="8398800" cy="33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None/>
              <a:defRPr sz="6600">
                <a:solidFill>
                  <a:schemeClr val="lt1"/>
                </a:solidFill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1">
  <p:cSld name="CUSTOM_2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/>
          <p:nvPr/>
        </p:nvSpPr>
        <p:spPr>
          <a:xfrm>
            <a:off x="606200" y="1616750"/>
            <a:ext cx="7938600" cy="47532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subTitle" idx="1"/>
          </p:nvPr>
        </p:nvSpPr>
        <p:spPr>
          <a:xfrm>
            <a:off x="729150" y="1763225"/>
            <a:ext cx="8004000" cy="46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Courier New"/>
              <a:buNone/>
              <a:defRPr sz="15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2">
  <p:cSld name="CUSTOM_2_1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606200" y="1616750"/>
            <a:ext cx="7938600" cy="4753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729150" y="1763225"/>
            <a:ext cx="8004000" cy="46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ourier New"/>
              <a:buNone/>
              <a:defRPr sz="1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-1">
  <p:cSld name="CUSTOM_2_1_1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/>
          <p:nvPr/>
        </p:nvSpPr>
        <p:spPr>
          <a:xfrm>
            <a:off x="606200" y="2858975"/>
            <a:ext cx="7938600" cy="32859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ubTitle" idx="1"/>
          </p:nvPr>
        </p:nvSpPr>
        <p:spPr>
          <a:xfrm>
            <a:off x="729150" y="3008071"/>
            <a:ext cx="8004000" cy="328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Courier New"/>
              <a:buNone/>
              <a:defRPr sz="15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ubTitle" idx="2"/>
          </p:nvPr>
        </p:nvSpPr>
        <p:spPr>
          <a:xfrm>
            <a:off x="530000" y="1796975"/>
            <a:ext cx="8127000" cy="106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-2">
  <p:cSld name="CUSTOM_4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/>
          <p:nvPr/>
        </p:nvSpPr>
        <p:spPr>
          <a:xfrm>
            <a:off x="362300" y="1616750"/>
            <a:ext cx="4748700" cy="47532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subTitle" idx="1"/>
          </p:nvPr>
        </p:nvSpPr>
        <p:spPr>
          <a:xfrm>
            <a:off x="500550" y="1763225"/>
            <a:ext cx="4428600" cy="46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Courier New"/>
              <a:buNone/>
              <a:defRPr sz="15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subTitle" idx="2"/>
          </p:nvPr>
        </p:nvSpPr>
        <p:spPr>
          <a:xfrm>
            <a:off x="5555275" y="1763225"/>
            <a:ext cx="3151200" cy="43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500550" y="1901958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ма вебинара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500550" y="1094951"/>
            <a:ext cx="8520600" cy="26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1"/>
          </p:nvPr>
        </p:nvSpPr>
        <p:spPr>
          <a:xfrm>
            <a:off x="500550" y="609750"/>
            <a:ext cx="77967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700"/>
              <a:buNone/>
              <a:defRPr sz="1700">
                <a:solidFill>
                  <a:srgbClr val="013D8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2"/>
          </p:nvPr>
        </p:nvSpPr>
        <p:spPr>
          <a:xfrm>
            <a:off x="3135425" y="4174975"/>
            <a:ext cx="5856300" cy="7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700"/>
              <a:buNone/>
              <a:defRPr sz="1700" b="1">
                <a:solidFill>
                  <a:srgbClr val="013D8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3"/>
          </p:nvPr>
        </p:nvSpPr>
        <p:spPr>
          <a:xfrm>
            <a:off x="3135425" y="4575175"/>
            <a:ext cx="58563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4"/>
          </p:nvPr>
        </p:nvSpPr>
        <p:spPr>
          <a:xfrm>
            <a:off x="3135425" y="5086600"/>
            <a:ext cx="5856300" cy="137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pos="397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Маршрут вебинара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1359175" y="1737600"/>
            <a:ext cx="45057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810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 b="0">
                <a:solidFill>
                  <a:schemeClr val="dk1"/>
                </a:solidFill>
              </a:defRPr>
            </a:lvl1pPr>
            <a:lvl2pPr marL="914400" lvl="1" indent="-3302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2pPr>
            <a:lvl3pPr marL="1371600" lvl="2" indent="-3175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6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ный слайд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33" name="Google Shape;33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956225" y="528525"/>
            <a:ext cx="76956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900"/>
              <a:buNone/>
              <a:defRPr sz="49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 себе">
  <p:cSld name="CUSTOM_1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ubTitle" idx="1"/>
          </p:nvPr>
        </p:nvSpPr>
        <p:spPr>
          <a:xfrm>
            <a:off x="4348975" y="2694775"/>
            <a:ext cx="4391700" cy="7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900"/>
              <a:buNone/>
              <a:defRPr sz="1900" b="1">
                <a:solidFill>
                  <a:srgbClr val="013D8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ubTitle" idx="2"/>
          </p:nvPr>
        </p:nvSpPr>
        <p:spPr>
          <a:xfrm>
            <a:off x="4348975" y="3410125"/>
            <a:ext cx="4587900" cy="27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+описание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609075" y="16278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609075" y="388828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">
  <p:cSld name="CUSTOM_3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5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oboto"/>
              <a:buNone/>
              <a:defRPr sz="34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24350" y="1901958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7" Type="http://schemas.openxmlformats.org/officeDocument/2006/relationships/slide" Target="slide1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slide" Target="slide4.xml"/><Relationship Id="rId5" Type="http://schemas.openxmlformats.org/officeDocument/2006/relationships/slide" Target="slide7.xml"/><Relationship Id="rId4" Type="http://schemas.openxmlformats.org/officeDocument/2006/relationships/slide" Target="slide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hub.com/MaximTimohin/otus/tree/main/lab-15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0"/>
          <p:cNvSpPr txBox="1">
            <a:spLocks noGrp="1"/>
          </p:cNvSpPr>
          <p:nvPr>
            <p:ph type="subTitle" idx="1"/>
          </p:nvPr>
        </p:nvSpPr>
        <p:spPr>
          <a:xfrm>
            <a:off x="796925" y="5729475"/>
            <a:ext cx="50514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otus.ru</a:t>
            </a:r>
            <a:endParaRPr/>
          </a:p>
        </p:txBody>
      </p:sp>
      <p:sp>
        <p:nvSpPr>
          <p:cNvPr id="130" name="Google Shape;130;p30"/>
          <p:cNvSpPr txBox="1">
            <a:spLocks noGrp="1"/>
          </p:cNvSpPr>
          <p:nvPr>
            <p:ph type="title"/>
          </p:nvPr>
        </p:nvSpPr>
        <p:spPr>
          <a:xfrm>
            <a:off x="796925" y="2562125"/>
            <a:ext cx="8398800" cy="33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Онлайн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образование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8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1100"/>
            </a:pPr>
            <a:r>
              <a:rPr lang="ru-RU" sz="3600" dirty="0" smtClean="0"/>
              <a:t>Что получилось</a:t>
            </a:r>
            <a:r>
              <a:rPr lang="ru-RU" sz="2800" dirty="0" smtClean="0"/>
              <a:t>:</a:t>
            </a:r>
            <a:r>
              <a:rPr lang="en-US" sz="2800" dirty="0" smtClean="0"/>
              <a:t> </a:t>
            </a:r>
            <a:r>
              <a:rPr lang="en-US" sz="2800" dirty="0" err="1" smtClean="0"/>
              <a:t>Univer</a:t>
            </a:r>
            <a:r>
              <a:rPr lang="en-US" sz="2800" dirty="0" smtClean="0"/>
              <a:t>-NAT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648182" y="1435261"/>
            <a:ext cx="719945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ip</a:t>
            </a:r>
            <a:r>
              <a:rPr lang="en-US" dirty="0" smtClean="0"/>
              <a:t> </a:t>
            </a:r>
            <a:r>
              <a:rPr lang="en-US" dirty="0" err="1" smtClean="0"/>
              <a:t>nat</a:t>
            </a:r>
            <a:r>
              <a:rPr lang="en-US" dirty="0" smtClean="0"/>
              <a:t> inside source route-map ISP1 interface Ethernet0/0 overload</a:t>
            </a:r>
          </a:p>
          <a:p>
            <a:r>
              <a:rPr lang="en-US" dirty="0" smtClean="0"/>
              <a:t>route-map ISP1 permit 10</a:t>
            </a:r>
          </a:p>
          <a:p>
            <a:r>
              <a:rPr lang="en-US" dirty="0" smtClean="0"/>
              <a:t> match </a:t>
            </a:r>
            <a:r>
              <a:rPr lang="en-US" dirty="0" err="1" smtClean="0"/>
              <a:t>ip</a:t>
            </a:r>
            <a:r>
              <a:rPr lang="en-US" dirty="0" smtClean="0"/>
              <a:t> address 15</a:t>
            </a:r>
          </a:p>
          <a:p>
            <a:r>
              <a:rPr lang="en-US" dirty="0" smtClean="0"/>
              <a:t> match interface Ethernet0/0</a:t>
            </a:r>
          </a:p>
          <a:p>
            <a:r>
              <a:rPr lang="en-US" dirty="0" smtClean="0"/>
              <a:t>access-list 15 permit 192.168.0.0 0.0.255.255</a:t>
            </a:r>
          </a:p>
          <a:p>
            <a:endParaRPr lang="en-US" dirty="0" smtClean="0"/>
          </a:p>
          <a:p>
            <a:endParaRPr lang="ru-RU" dirty="0"/>
          </a:p>
        </p:txBody>
      </p:sp>
      <p:pic>
        <p:nvPicPr>
          <p:cNvPr id="2050" name="Picture 2" descr="C:\Users\maxim\Desktop\lab-15\2022-07-26_09-27-4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4602" y="2869558"/>
            <a:ext cx="6404452" cy="1690868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544011" y="4919240"/>
            <a:ext cx="82589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Пользователи из </a:t>
            </a:r>
            <a:r>
              <a:rPr lang="en-US" dirty="0" smtClean="0"/>
              <a:t>IP</a:t>
            </a:r>
            <a:r>
              <a:rPr lang="ru-RU" dirty="0" smtClean="0"/>
              <a:t> 192</a:t>
            </a:r>
            <a:r>
              <a:rPr lang="en-US" dirty="0" smtClean="0"/>
              <a:t>.</a:t>
            </a:r>
            <a:r>
              <a:rPr lang="ru-RU" dirty="0" smtClean="0"/>
              <a:t>168</a:t>
            </a:r>
            <a:r>
              <a:rPr lang="en-US" dirty="0" smtClean="0"/>
              <a:t>.</a:t>
            </a:r>
            <a:r>
              <a:rPr lang="ru-RU" dirty="0" smtClean="0"/>
              <a:t>0</a:t>
            </a:r>
            <a:r>
              <a:rPr lang="en-US" dirty="0" smtClean="0"/>
              <a:t>.</a:t>
            </a:r>
            <a:r>
              <a:rPr lang="ru-RU" dirty="0" smtClean="0"/>
              <a:t>0</a:t>
            </a:r>
            <a:r>
              <a:rPr lang="en-US" dirty="0" smtClean="0"/>
              <a:t>/</a:t>
            </a:r>
            <a:r>
              <a:rPr lang="ru-RU" dirty="0" smtClean="0"/>
              <a:t>16 выходят в интернет при помощи </a:t>
            </a:r>
            <a:r>
              <a:rPr lang="en-US" dirty="0" smtClean="0"/>
              <a:t>NAT </a:t>
            </a:r>
            <a:r>
              <a:rPr lang="ru-RU" dirty="0" smtClean="0"/>
              <a:t>на </a:t>
            </a:r>
            <a:r>
              <a:rPr lang="en-US" dirty="0" smtClean="0"/>
              <a:t>Univer-R1, Univer-R2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8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1100"/>
            </a:pPr>
            <a:r>
              <a:rPr lang="ru-RU" sz="3600" dirty="0" smtClean="0"/>
              <a:t>Что получилось</a:t>
            </a:r>
            <a:r>
              <a:rPr lang="ru-RU" sz="2800" dirty="0" smtClean="0"/>
              <a:t>:</a:t>
            </a:r>
            <a:r>
              <a:rPr lang="en-US" sz="2800" dirty="0" smtClean="0"/>
              <a:t> DATA-R3 </a:t>
            </a:r>
            <a:r>
              <a:rPr lang="en-US" sz="2800" dirty="0" err="1" smtClean="0"/>
              <a:t>DMvpn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074" name="Picture 2" descr="C:\Users\maxim\Desktop\lab-15\2022-07-26_09-31-47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890" y="4017902"/>
            <a:ext cx="4615182" cy="2544943"/>
          </a:xfrm>
          <a:prstGeom prst="rect">
            <a:avLst/>
          </a:prstGeom>
          <a:noFill/>
        </p:spPr>
      </p:pic>
      <p:pic>
        <p:nvPicPr>
          <p:cNvPr id="3075" name="Picture 3" descr="C:\Users\maxim\Desktop\lab-15\2022-07-26_09-29-37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62982" y="1097042"/>
            <a:ext cx="4114800" cy="1533525"/>
          </a:xfrm>
          <a:prstGeom prst="rect">
            <a:avLst/>
          </a:prstGeom>
          <a:noFill/>
        </p:spPr>
      </p:pic>
      <p:pic>
        <p:nvPicPr>
          <p:cNvPr id="3076" name="Picture 4" descr="C:\Users\maxim\Desktop\lab-15\2022-07-26_09-33-10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00171" y="1092327"/>
            <a:ext cx="4264427" cy="2786195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5382228" y="3067291"/>
            <a:ext cx="329128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DMvpn</a:t>
            </a:r>
            <a:r>
              <a:rPr lang="en-US" dirty="0" smtClean="0"/>
              <a:t>(HUB)+</a:t>
            </a:r>
            <a:r>
              <a:rPr lang="en-US" dirty="0" err="1" smtClean="0"/>
              <a:t>ipsec</a:t>
            </a:r>
            <a:r>
              <a:rPr lang="ru-RU" dirty="0" smtClean="0"/>
              <a:t> настроен.</a:t>
            </a:r>
          </a:p>
          <a:p>
            <a:r>
              <a:rPr lang="ru-RU" dirty="0" smtClean="0"/>
              <a:t>Подключено три удаленных узла</a:t>
            </a:r>
            <a:endParaRPr lang="en-US" dirty="0" smtClean="0"/>
          </a:p>
          <a:p>
            <a:r>
              <a:rPr lang="ru-RU" dirty="0" smtClean="0"/>
              <a:t>Внутри тоннеля используется </a:t>
            </a:r>
            <a:r>
              <a:rPr lang="en-US" dirty="0" smtClean="0"/>
              <a:t>EIGRP</a:t>
            </a:r>
            <a:endParaRPr lang="ru-RU" dirty="0"/>
          </a:p>
        </p:txBody>
      </p:sp>
      <p:pic>
        <p:nvPicPr>
          <p:cNvPr id="3077" name="Picture 5" descr="C:\Users\maxim\Desktop\lab-15\2022-07-26_09-37-22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154532" y="5440100"/>
            <a:ext cx="3660991" cy="746990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6007261" y="5000264"/>
            <a:ext cx="27655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Трафик бегает внутри тоннеля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8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1100"/>
            </a:pPr>
            <a:r>
              <a:rPr lang="ru-RU" sz="3600" dirty="0" smtClean="0"/>
              <a:t>Что получилось</a:t>
            </a:r>
            <a:r>
              <a:rPr lang="ru-RU" sz="2800" dirty="0" smtClean="0"/>
              <a:t>:</a:t>
            </a:r>
            <a:r>
              <a:rPr lang="en-US" sz="2800" dirty="0" smtClean="0"/>
              <a:t>Office-1 OSPF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4098" name="Picture 2" descr="C:\Users\maxim\Desktop\lab-15\2022-07-26_09-44-2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0137" y="1168480"/>
            <a:ext cx="5153025" cy="1019175"/>
          </a:xfrm>
          <a:prstGeom prst="rect">
            <a:avLst/>
          </a:prstGeom>
          <a:noFill/>
        </p:spPr>
      </p:pic>
      <p:pic>
        <p:nvPicPr>
          <p:cNvPr id="4099" name="Picture 3" descr="C:\Users\maxim\Desktop\lab-15\2022-07-26_09-44-11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4403" y="2274467"/>
            <a:ext cx="3332564" cy="2390474"/>
          </a:xfrm>
          <a:prstGeom prst="rect">
            <a:avLst/>
          </a:prstGeom>
          <a:noFill/>
        </p:spPr>
      </p:pic>
      <p:pic>
        <p:nvPicPr>
          <p:cNvPr id="4100" name="Picture 4" descr="C:\Users\maxim\Desktop\lab-15\2022-07-26_09-45-31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21777" y="4763324"/>
            <a:ext cx="4705350" cy="16764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4409954" y="2534855"/>
            <a:ext cx="432362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OSPF </a:t>
            </a:r>
            <a:r>
              <a:rPr lang="ru-RU" dirty="0" smtClean="0"/>
              <a:t>зона 20 между 4 устройствами</a:t>
            </a:r>
          </a:p>
          <a:p>
            <a:r>
              <a:rPr lang="ru-RU" dirty="0" smtClean="0"/>
              <a:t>К </a:t>
            </a:r>
            <a:r>
              <a:rPr lang="en-US" dirty="0" smtClean="0"/>
              <a:t>Office-R2, Office-R3, Office-R4</a:t>
            </a:r>
          </a:p>
          <a:p>
            <a:r>
              <a:rPr lang="ru-RU" dirty="0" smtClean="0"/>
              <a:t>Подключен отдельный клиент со своей /24 сетью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8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1100"/>
            </a:pPr>
            <a:r>
              <a:rPr lang="ru-RU" sz="3600" dirty="0" smtClean="0"/>
              <a:t>Что получилось</a:t>
            </a:r>
            <a:r>
              <a:rPr lang="ru-RU" sz="2800" dirty="0" smtClean="0"/>
              <a:t>:</a:t>
            </a:r>
            <a:r>
              <a:rPr lang="en-US" sz="2800" dirty="0" smtClean="0"/>
              <a:t>VPN</a:t>
            </a:r>
            <a:r>
              <a:rPr lang="ru-RU" sz="2800" dirty="0" smtClean="0"/>
              <a:t> до ЦОД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" name="TextBox 5"/>
          <p:cNvSpPr txBox="1"/>
          <p:nvPr/>
        </p:nvSpPr>
        <p:spPr>
          <a:xfrm>
            <a:off x="590309" y="1608882"/>
            <a:ext cx="34804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tx1"/>
                </a:solidFill>
              </a:rPr>
              <a:t>Трассировка с Офиса </a:t>
            </a:r>
            <a:r>
              <a:rPr lang="en-US" dirty="0" smtClean="0">
                <a:solidFill>
                  <a:schemeClr val="tx1"/>
                </a:solidFill>
              </a:rPr>
              <a:t>VPC29 </a:t>
            </a:r>
            <a:r>
              <a:rPr lang="ru-RU" dirty="0" smtClean="0">
                <a:solidFill>
                  <a:schemeClr val="tx1"/>
                </a:solidFill>
              </a:rPr>
              <a:t>до 5.5.5.5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3261" y="3451185"/>
            <a:ext cx="4918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tx1"/>
                </a:solidFill>
              </a:rPr>
              <a:t>Трассировка с Офиса </a:t>
            </a:r>
            <a:r>
              <a:rPr lang="en-US" dirty="0" smtClean="0">
                <a:solidFill>
                  <a:schemeClr val="tx1"/>
                </a:solidFill>
              </a:rPr>
              <a:t>VPC29 </a:t>
            </a:r>
            <a:r>
              <a:rPr lang="ru-RU" dirty="0" smtClean="0">
                <a:solidFill>
                  <a:schemeClr val="tx1"/>
                </a:solidFill>
              </a:rPr>
              <a:t>до 172.16.1.1 через </a:t>
            </a:r>
            <a:r>
              <a:rPr lang="en-US" dirty="0" err="1" smtClean="0">
                <a:solidFill>
                  <a:schemeClr val="tx1"/>
                </a:solidFill>
              </a:rPr>
              <a:t>DMvpn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2" name="Picture 2" descr="C:\Users\maxim\Desktop\lab-15\2022-07-26_10-43-31 (2)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7395" y="1923227"/>
            <a:ext cx="5295900" cy="1409700"/>
          </a:xfrm>
          <a:prstGeom prst="rect">
            <a:avLst/>
          </a:prstGeom>
          <a:noFill/>
        </p:spPr>
      </p:pic>
      <p:pic>
        <p:nvPicPr>
          <p:cNvPr id="1027" name="Picture 3" descr="C:\Users\maxim\Desktop\lab-15\2022-07-26_10-51-42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6082" y="3883185"/>
            <a:ext cx="5295900" cy="24193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9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Выводы и планы по развитию</a:t>
            </a:r>
            <a:endParaRPr/>
          </a:p>
        </p:txBody>
      </p:sp>
      <p:graphicFrame>
        <p:nvGraphicFramePr>
          <p:cNvPr id="203" name="Google Shape;203;p39"/>
          <p:cNvGraphicFramePr/>
          <p:nvPr/>
        </p:nvGraphicFramePr>
        <p:xfrm>
          <a:off x="940925" y="1688535"/>
          <a:ext cx="7239000" cy="2012924"/>
        </p:xfrm>
        <a:graphic>
          <a:graphicData uri="http://schemas.openxmlformats.org/drawingml/2006/table">
            <a:tbl>
              <a:tblPr>
                <a:noFill/>
                <a:tableStyleId>{C8AA893B-E0F0-463F-8D8B-49F032D107C9}</a:tableStyleId>
              </a:tblPr>
              <a:tblGrid>
                <a:gridCol w="598508"/>
                <a:gridCol w="6640492"/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 dirty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7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Поучилась отказоустойчивая</a:t>
                      </a:r>
                      <a:r>
                        <a:rPr lang="ru-RU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сеть с шифрованием внутреннего </a:t>
                      </a:r>
                      <a:r>
                        <a:rPr lang="ru-RU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трафика</a:t>
                      </a:r>
                      <a:r>
                        <a:rPr lang="ru-RU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.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 dirty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7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Реализована</a:t>
                      </a:r>
                      <a:r>
                        <a:rPr lang="ru-RU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а</a:t>
                      </a:r>
                      <a:r>
                        <a:rPr lang="ru-RU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вто настройка</a:t>
                      </a:r>
                      <a:r>
                        <a:rPr lang="ru-RU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компьютеров пользователей.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7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Реализована централизованная авторизация, хранение конфигураций и логов сетевого оборудования.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0"/>
          <p:cNvSpPr txBox="1">
            <a:spLocks noGrp="1"/>
          </p:cNvSpPr>
          <p:nvPr>
            <p:ph type="title"/>
          </p:nvPr>
        </p:nvSpPr>
        <p:spPr>
          <a:xfrm>
            <a:off x="956225" y="528525"/>
            <a:ext cx="75591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Спасибо за внимание!</a:t>
            </a:r>
            <a:r>
              <a:rPr lang="ru" sz="5000" b="0"/>
              <a:t/>
            </a:r>
            <a:br>
              <a:rPr lang="ru" sz="5000" b="0"/>
            </a:br>
            <a:endParaRPr sz="1400" b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2"/>
          <p:cNvSpPr/>
          <p:nvPr/>
        </p:nvSpPr>
        <p:spPr>
          <a:xfrm>
            <a:off x="630000" y="3689750"/>
            <a:ext cx="1515000" cy="2425200"/>
          </a:xfrm>
          <a:prstGeom prst="rect">
            <a:avLst/>
          </a:prstGeom>
          <a:solidFill>
            <a:srgbClr val="013D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32"/>
          <p:cNvSpPr txBox="1">
            <a:spLocks noGrp="1"/>
          </p:cNvSpPr>
          <p:nvPr>
            <p:ph type="title"/>
          </p:nvPr>
        </p:nvSpPr>
        <p:spPr>
          <a:xfrm>
            <a:off x="500550" y="1094951"/>
            <a:ext cx="8520600" cy="26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/>
              <a:t>Защита проекта</a:t>
            </a:r>
            <a:endParaRPr dirty="0"/>
          </a:p>
          <a:p>
            <a:pPr>
              <a:buSzPts val="1100"/>
            </a:pPr>
            <a:r>
              <a:rPr lang="ru" dirty="0" smtClean="0"/>
              <a:t>Тема: </a:t>
            </a:r>
            <a:r>
              <a:rPr lang="ru-RU" sz="2800" dirty="0" smtClean="0"/>
              <a:t>Организация сети до удаленных филиалов компании</a:t>
            </a:r>
            <a:r>
              <a:rPr lang="ru-RU" dirty="0" smtClean="0"/>
              <a:t/>
            </a:r>
            <a:br>
              <a:rPr lang="ru-RU" dirty="0" smtClean="0"/>
            </a:br>
            <a:endParaRPr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5" name="Google Shape;145;p32"/>
          <p:cNvSpPr txBox="1">
            <a:spLocks noGrp="1"/>
          </p:cNvSpPr>
          <p:nvPr>
            <p:ph type="subTitle" idx="2"/>
          </p:nvPr>
        </p:nvSpPr>
        <p:spPr>
          <a:xfrm>
            <a:off x="2910138" y="4267740"/>
            <a:ext cx="5856300" cy="7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>
                <a:solidFill>
                  <a:srgbClr val="02418B"/>
                </a:solidFill>
              </a:rPr>
              <a:t>Тимохин Максим</a:t>
            </a:r>
            <a:endParaRPr dirty="0">
              <a:solidFill>
                <a:srgbClr val="02418B"/>
              </a:solidFill>
            </a:endParaRPr>
          </a:p>
        </p:txBody>
      </p:sp>
      <p:sp>
        <p:nvSpPr>
          <p:cNvPr id="146" name="Google Shape;146;p32"/>
          <p:cNvSpPr txBox="1">
            <a:spLocks noGrp="1"/>
          </p:cNvSpPr>
          <p:nvPr>
            <p:ph type="subTitle" idx="3"/>
          </p:nvPr>
        </p:nvSpPr>
        <p:spPr>
          <a:xfrm>
            <a:off x="3135425" y="4575175"/>
            <a:ext cx="58563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 </a:t>
            </a:r>
            <a:endParaRPr dirty="0"/>
          </a:p>
        </p:txBody>
      </p:sp>
      <p:sp>
        <p:nvSpPr>
          <p:cNvPr id="147" name="Google Shape;147;p32"/>
          <p:cNvSpPr txBox="1">
            <a:spLocks noGrp="1"/>
          </p:cNvSpPr>
          <p:nvPr>
            <p:ph type="subTitle" idx="4"/>
          </p:nvPr>
        </p:nvSpPr>
        <p:spPr>
          <a:xfrm>
            <a:off x="3016155" y="5400559"/>
            <a:ext cx="5856300" cy="6291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 smtClean="0"/>
              <a:t>Компания: ТДС+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3"/>
          <p:cNvSpPr txBox="1">
            <a:spLocks noGrp="1"/>
          </p:cNvSpPr>
          <p:nvPr>
            <p:ph type="title"/>
          </p:nvPr>
        </p:nvSpPr>
        <p:spPr>
          <a:xfrm>
            <a:off x="500550" y="440977"/>
            <a:ext cx="8520600" cy="75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План защиты</a:t>
            </a:r>
            <a:endParaRPr/>
          </a:p>
        </p:txBody>
      </p:sp>
      <p:sp>
        <p:nvSpPr>
          <p:cNvPr id="153" name="Google Shape;153;p33">
            <a:hlinkClick r:id="rId3" action="ppaction://hlinksldjump"/>
          </p:cNvPr>
          <p:cNvSpPr/>
          <p:nvPr/>
        </p:nvSpPr>
        <p:spPr>
          <a:xfrm>
            <a:off x="692325" y="2252553"/>
            <a:ext cx="3384900" cy="5016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dirty="0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Цели проекта </a:t>
            </a:r>
            <a:endParaRPr sz="15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" name="Google Shape;154;p33">
            <a:hlinkClick r:id="rId4" action="ppaction://hlinksldjump"/>
          </p:cNvPr>
          <p:cNvSpPr/>
          <p:nvPr/>
        </p:nvSpPr>
        <p:spPr>
          <a:xfrm>
            <a:off x="692324" y="3018124"/>
            <a:ext cx="3384900" cy="5016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Что планировалось</a:t>
            </a:r>
            <a:endParaRPr sz="13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" name="Google Shape;155;p33">
            <a:hlinkClick r:id="rId5" action="ppaction://hlinksldjump"/>
          </p:cNvPr>
          <p:cNvSpPr/>
          <p:nvPr/>
        </p:nvSpPr>
        <p:spPr>
          <a:xfrm>
            <a:off x="657601" y="3820319"/>
            <a:ext cx="3384900" cy="5016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Используемые технологии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" name="Google Shape;156;p33">
            <a:hlinkClick r:id="rId5" action="ppaction://hlinksldjump"/>
          </p:cNvPr>
          <p:cNvSpPr/>
          <p:nvPr/>
        </p:nvSpPr>
        <p:spPr>
          <a:xfrm>
            <a:off x="680750" y="4691982"/>
            <a:ext cx="3384900" cy="5016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Что получилось</a:t>
            </a:r>
            <a:endParaRPr sz="15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" name="Google Shape;157;p33">
            <a:hlinkClick r:id="rId6" action="ppaction://hlinksldjump"/>
          </p:cNvPr>
          <p:cNvSpPr/>
          <p:nvPr/>
        </p:nvSpPr>
        <p:spPr>
          <a:xfrm>
            <a:off x="669175" y="1434465"/>
            <a:ext cx="3384900" cy="5016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500" dirty="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Карта сети</a:t>
            </a:r>
            <a:endParaRPr sz="15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" name="Google Shape;158;p33">
            <a:hlinkClick r:id="rId7" action="ppaction://hlinksldjump"/>
          </p:cNvPr>
          <p:cNvSpPr/>
          <p:nvPr/>
        </p:nvSpPr>
        <p:spPr>
          <a:xfrm>
            <a:off x="680750" y="5492150"/>
            <a:ext cx="3384900" cy="5016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Выводы</a:t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9" name="Google Shape;159;p33"/>
          <p:cNvCxnSpPr>
            <a:stCxn id="157" idx="1"/>
            <a:endCxn id="153" idx="1"/>
          </p:cNvCxnSpPr>
          <p:nvPr/>
        </p:nvCxnSpPr>
        <p:spPr>
          <a:xfrm rot="10800000" flipH="1" flipV="1">
            <a:off x="669175" y="1685265"/>
            <a:ext cx="23150" cy="818088"/>
          </a:xfrm>
          <a:prstGeom prst="curvedConnector3">
            <a:avLst>
              <a:gd name="adj1" fmla="val -987473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60" name="Google Shape;160;p33"/>
          <p:cNvCxnSpPr>
            <a:stCxn id="153" idx="1"/>
            <a:endCxn id="154" idx="1"/>
          </p:cNvCxnSpPr>
          <p:nvPr/>
        </p:nvCxnSpPr>
        <p:spPr>
          <a:xfrm rot="10800000" flipV="1">
            <a:off x="692325" y="2503352"/>
            <a:ext cx="1" cy="765571"/>
          </a:xfrm>
          <a:prstGeom prst="curvedConnector3">
            <a:avLst>
              <a:gd name="adj1" fmla="val 228601000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61" name="Google Shape;161;p33"/>
          <p:cNvCxnSpPr>
            <a:stCxn id="154" idx="1"/>
            <a:endCxn id="155" idx="1"/>
          </p:cNvCxnSpPr>
          <p:nvPr/>
        </p:nvCxnSpPr>
        <p:spPr>
          <a:xfrm rot="10800000" flipV="1">
            <a:off x="657602" y="3268923"/>
            <a:ext cx="34723" cy="802195"/>
          </a:xfrm>
          <a:prstGeom prst="curvedConnector3">
            <a:avLst>
              <a:gd name="adj1" fmla="val 758353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62" name="Google Shape;162;p33"/>
          <p:cNvCxnSpPr>
            <a:stCxn id="155" idx="1"/>
            <a:endCxn id="156" idx="1"/>
          </p:cNvCxnSpPr>
          <p:nvPr/>
        </p:nvCxnSpPr>
        <p:spPr>
          <a:xfrm rot="10800000" flipH="1" flipV="1">
            <a:off x="657600" y="4071118"/>
            <a:ext cx="23149" cy="871663"/>
          </a:xfrm>
          <a:prstGeom prst="curvedConnector3">
            <a:avLst>
              <a:gd name="adj1" fmla="val -987516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63" name="Google Shape;163;p33"/>
          <p:cNvCxnSpPr/>
          <p:nvPr/>
        </p:nvCxnSpPr>
        <p:spPr>
          <a:xfrm>
            <a:off x="680750" y="5096664"/>
            <a:ext cx="600" cy="8370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3"/>
          <p:cNvSpPr txBox="1">
            <a:spLocks noGrp="1"/>
          </p:cNvSpPr>
          <p:nvPr>
            <p:ph type="title"/>
          </p:nvPr>
        </p:nvSpPr>
        <p:spPr>
          <a:xfrm>
            <a:off x="292205" y="0"/>
            <a:ext cx="8520600" cy="75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Карта сети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/>
            </a:r>
            <a:br>
              <a:rPr lang="ru-RU" dirty="0" smtClean="0"/>
            </a:br>
            <a:endParaRPr dirty="0"/>
          </a:p>
        </p:txBody>
      </p:sp>
      <p:pic>
        <p:nvPicPr>
          <p:cNvPr id="6146" name="Picture 2" descr="C:\Users\maxim\Desktop\lab-15\map-all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16451" y="810227"/>
            <a:ext cx="5886844" cy="4381733"/>
          </a:xfrm>
          <a:prstGeom prst="rect">
            <a:avLst/>
          </a:prstGeom>
          <a:noFill/>
        </p:spPr>
      </p:pic>
      <p:sp>
        <p:nvSpPr>
          <p:cNvPr id="15" name="TextBox 14"/>
          <p:cNvSpPr txBox="1"/>
          <p:nvPr/>
        </p:nvSpPr>
        <p:spPr>
          <a:xfrm>
            <a:off x="381966" y="6192456"/>
            <a:ext cx="40751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Карта сети с файлами конфигурации на </a:t>
            </a:r>
            <a:r>
              <a:rPr lang="en-US" dirty="0" err="1" smtClean="0">
                <a:hlinkClick r:id="rId4"/>
              </a:rPr>
              <a:t>github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277793" y="5243331"/>
            <a:ext cx="731069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Распределённая сеть крупного Животноводческого комплекса, который входит в структуру "Института животноводства".</a:t>
            </a:r>
          </a:p>
          <a:p>
            <a:r>
              <a:rPr lang="ru-RU" dirty="0" smtClean="0"/>
              <a:t>Наша компания будет состоять из: Фермы, Головного офиса, учебного корпуса, Облачный ЦОД, транспортная сеть операторов связи ISP1, ISP2, ISP3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4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Цели проекта</a:t>
            </a:r>
            <a:endParaRPr/>
          </a:p>
        </p:txBody>
      </p:sp>
      <p:graphicFrame>
        <p:nvGraphicFramePr>
          <p:cNvPr id="169" name="Google Shape;169;p34"/>
          <p:cNvGraphicFramePr/>
          <p:nvPr/>
        </p:nvGraphicFramePr>
        <p:xfrm>
          <a:off x="952500" y="2058925"/>
          <a:ext cx="7239000" cy="2038260"/>
        </p:xfrm>
        <a:graphic>
          <a:graphicData uri="http://schemas.openxmlformats.org/drawingml/2006/table">
            <a:tbl>
              <a:tblPr>
                <a:noFill/>
                <a:tableStyleId>{C8AA893B-E0F0-463F-8D8B-49F032D107C9}</a:tableStyleId>
              </a:tblPr>
              <a:tblGrid>
                <a:gridCol w="489425"/>
                <a:gridCol w="6749575"/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 dirty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7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Построение сети предприятия с подключение</a:t>
                      </a:r>
                      <a:r>
                        <a:rPr lang="ru-RU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удалённых офисов и образовательного учреждения и ЦОД.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7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Создание</a:t>
                      </a:r>
                      <a:r>
                        <a:rPr lang="ru-RU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защищённой сети при помощи </a:t>
                      </a:r>
                      <a:r>
                        <a:rPr lang="en-US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IPSEC</a:t>
                      </a:r>
                      <a:r>
                        <a:rPr lang="ru-RU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между узлами.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7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Обеспечение отказоустойчивости</a:t>
                      </a:r>
                      <a:r>
                        <a:rPr lang="ru-RU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сети путём резервирования маршрутов</a:t>
                      </a:r>
                      <a:r>
                        <a:rPr lang="ru-RU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.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5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Что </a:t>
            </a:r>
            <a:r>
              <a:rPr lang="ru" dirty="0" smtClean="0"/>
              <a:t>планировалось сделать</a:t>
            </a:r>
            <a:endParaRPr dirty="0"/>
          </a:p>
        </p:txBody>
      </p:sp>
      <p:graphicFrame>
        <p:nvGraphicFramePr>
          <p:cNvPr id="176" name="Google Shape;176;p35"/>
          <p:cNvGraphicFramePr/>
          <p:nvPr/>
        </p:nvGraphicFramePr>
        <p:xfrm>
          <a:off x="952500" y="2058925"/>
          <a:ext cx="7239000" cy="2519052"/>
        </p:xfrm>
        <a:graphic>
          <a:graphicData uri="http://schemas.openxmlformats.org/drawingml/2006/table">
            <a:tbl>
              <a:tblPr>
                <a:noFill/>
                <a:tableStyleId>{C8AA893B-E0F0-463F-8D8B-49F032D107C9}</a:tableStyleId>
              </a:tblPr>
              <a:tblGrid>
                <a:gridCol w="489425"/>
                <a:gridCol w="6749575"/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 dirty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7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Построить сеть, обеспечить её безопасность</a:t>
                      </a:r>
                      <a:r>
                        <a:rPr lang="ru-RU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и отказоустойчивость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7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Единая авторизация при помощи </a:t>
                      </a:r>
                      <a:r>
                        <a:rPr lang="en-US" sz="170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tacacs</a:t>
                      </a:r>
                      <a:r>
                        <a:rPr lang="ru-RU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на оборудовании.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7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Сервер </a:t>
                      </a:r>
                      <a:r>
                        <a:rPr lang="en-US" sz="170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syslog</a:t>
                      </a:r>
                      <a:r>
                        <a:rPr lang="ru-RU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,</a:t>
                      </a:r>
                      <a:r>
                        <a:rPr lang="ru-RU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сервер </a:t>
                      </a:r>
                      <a:r>
                        <a:rPr lang="en-US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ftp</a:t>
                      </a:r>
                      <a:r>
                        <a:rPr lang="ru-RU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для сбора конфигураций с оборудования.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sz="17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Настройка сетевых сервисов:</a:t>
                      </a:r>
                      <a:r>
                        <a:rPr lang="ru-RU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NTP DHCP</a:t>
                      </a:r>
                      <a:r>
                        <a:rPr lang="ru-RU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.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6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Используемые технологии</a:t>
            </a:r>
            <a:endParaRPr dirty="0"/>
          </a:p>
        </p:txBody>
      </p:sp>
      <p:graphicFrame>
        <p:nvGraphicFramePr>
          <p:cNvPr id="183" name="Google Shape;183;p36"/>
          <p:cNvGraphicFramePr/>
          <p:nvPr/>
        </p:nvGraphicFramePr>
        <p:xfrm>
          <a:off x="899490" y="1687863"/>
          <a:ext cx="7330109" cy="4597488"/>
        </p:xfrm>
        <a:graphic>
          <a:graphicData uri="http://schemas.openxmlformats.org/drawingml/2006/table">
            <a:tbl>
              <a:tblPr>
                <a:noFill/>
                <a:tableStyleId>{C8AA893B-E0F0-463F-8D8B-49F032D107C9}</a:tableStyleId>
              </a:tblPr>
              <a:tblGrid>
                <a:gridCol w="495585"/>
                <a:gridCol w="6834524"/>
              </a:tblGrid>
              <a:tr h="75376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 dirty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7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В сети</a:t>
                      </a:r>
                      <a:r>
                        <a:rPr lang="ru-RU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провайдеров и ЦОД: </a:t>
                      </a:r>
                      <a:r>
                        <a:rPr lang="en-US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BGP </a:t>
                      </a:r>
                      <a:r>
                        <a:rPr lang="ru-RU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с использованием </a:t>
                      </a:r>
                      <a:r>
                        <a:rPr lang="en-US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BFD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75376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7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В сети </a:t>
                      </a:r>
                      <a:r>
                        <a:rPr lang="en-US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Farm-1</a:t>
                      </a:r>
                      <a:r>
                        <a:rPr lang="ru-RU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: </a:t>
                      </a:r>
                      <a:r>
                        <a:rPr lang="en-US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STP</a:t>
                      </a:r>
                      <a:r>
                        <a:rPr lang="en-US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,NAT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75376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1" dirty="0" smtClean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7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ru-RU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В</a:t>
                      </a:r>
                      <a:r>
                        <a:rPr lang="ru-RU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сети </a:t>
                      </a:r>
                      <a:r>
                        <a:rPr lang="en-US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Office:</a:t>
                      </a:r>
                      <a:r>
                        <a:rPr lang="ru-RU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OSPF, NAT</a:t>
                      </a:r>
                    </a:p>
                    <a:p>
                      <a:pPr marL="342900" lvl="0" indent="-3429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75376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1" dirty="0" smtClean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r>
                        <a:rPr lang="ru" sz="1700" b="1" dirty="0" smtClean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</a:t>
                      </a:r>
                      <a:endParaRPr sz="17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В сети </a:t>
                      </a:r>
                      <a:r>
                        <a:rPr lang="en-US" sz="1700" baseline="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Univer</a:t>
                      </a:r>
                      <a:r>
                        <a:rPr lang="en-US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: IBGP</a:t>
                      </a:r>
                      <a:r>
                        <a:rPr lang="ru-RU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+ статические маршруты с </a:t>
                      </a:r>
                      <a:r>
                        <a:rPr lang="en-US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LSA</a:t>
                      </a:r>
                      <a:r>
                        <a:rPr lang="ru-RU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.</a:t>
                      </a:r>
                      <a:endParaRPr lang="en-US" sz="1700" baseline="0" dirty="0" smtClean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75376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7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На каждом объекте доступ пользователей к сети осуществляется с помощью</a:t>
                      </a:r>
                      <a:r>
                        <a:rPr lang="en-US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DHCP</a:t>
                      </a:r>
                    </a:p>
                  </a:txBody>
                  <a:tcPr marL="198000" marR="91425" marT="91425" marB="91425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75376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7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Между</a:t>
                      </a:r>
                      <a:r>
                        <a:rPr lang="en-US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-RU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объектами ЦОД, </a:t>
                      </a:r>
                      <a:r>
                        <a:rPr lang="en-US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office-1, Farm-1, </a:t>
                      </a:r>
                      <a:r>
                        <a:rPr lang="en-US" sz="1700" baseline="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Univer</a:t>
                      </a:r>
                      <a:r>
                        <a:rPr lang="ru-RU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создана </a:t>
                      </a:r>
                      <a:r>
                        <a:rPr lang="en-US" sz="1700" baseline="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DMvpn_IPSEC</a:t>
                      </a:r>
                      <a:r>
                        <a:rPr lang="ru-RU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+</a:t>
                      </a:r>
                      <a:r>
                        <a:rPr lang="en-US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EIGRP</a:t>
                      </a:r>
                      <a:r>
                        <a:rPr lang="ru-RU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сеть для обмена данными.</a:t>
                      </a:r>
                      <a:endParaRPr lang="en-US" sz="1700" baseline="0" dirty="0" smtClean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7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 dirty="0" smtClean="0"/>
              <a:t>Что получилось</a:t>
            </a:r>
            <a:r>
              <a:rPr lang="ru-RU" sz="3200" dirty="0" smtClean="0"/>
              <a:t>: оборудование</a:t>
            </a:r>
            <a:endParaRPr sz="3200" dirty="0"/>
          </a:p>
        </p:txBody>
      </p:sp>
      <p:sp>
        <p:nvSpPr>
          <p:cNvPr id="190" name="Google Shape;190;p37"/>
          <p:cNvSpPr txBox="1">
            <a:spLocks noGrp="1"/>
          </p:cNvSpPr>
          <p:nvPr>
            <p:ph type="body" idx="1"/>
          </p:nvPr>
        </p:nvSpPr>
        <p:spPr>
          <a:xfrm>
            <a:off x="500549" y="1388962"/>
            <a:ext cx="8041567" cy="8912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Произведена базовая настройка оборудования</a:t>
            </a:r>
            <a:r>
              <a:rPr lang="en-US" dirty="0" smtClean="0"/>
              <a:t>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Настроен и подключен сервер </a:t>
            </a:r>
            <a:r>
              <a:rPr lang="en-US" dirty="0" err="1" smtClean="0"/>
              <a:t>tacacs</a:t>
            </a:r>
            <a:r>
              <a:rPr lang="ru-RU" dirty="0" smtClean="0"/>
              <a:t> для </a:t>
            </a:r>
            <a:r>
              <a:rPr lang="ru-RU" dirty="0" err="1" smtClean="0"/>
              <a:t>авторизациина</a:t>
            </a:r>
            <a:r>
              <a:rPr lang="ru-RU" dirty="0" smtClean="0"/>
              <a:t> оборудовании.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Настроен и подключен сервера сбора логов</a:t>
            </a:r>
            <a:r>
              <a:rPr lang="en-US" dirty="0" smtClean="0"/>
              <a:t> </a:t>
            </a:r>
            <a:r>
              <a:rPr lang="en-US" dirty="0" err="1" smtClean="0"/>
              <a:t>syslog</a:t>
            </a:r>
            <a:r>
              <a:rPr lang="ru-RU" dirty="0" smtClean="0"/>
              <a:t>.</a:t>
            </a:r>
            <a:endParaRPr lang="en-US" dirty="0" smtClean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026" name="Picture 2" descr="C:\Users\maxim\Desktop\lab-15\2022-07-26_09-05-3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5288" y="2523280"/>
            <a:ext cx="7364393" cy="2025571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6215605" y="2164466"/>
            <a:ext cx="21413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Журнал сервера</a:t>
            </a:r>
            <a:r>
              <a:rPr lang="en-US" dirty="0" smtClean="0"/>
              <a:t> </a:t>
            </a:r>
            <a:r>
              <a:rPr lang="en-US" dirty="0" err="1" smtClean="0"/>
              <a:t>tacacs</a:t>
            </a:r>
            <a:endParaRPr lang="ru-RU" dirty="0"/>
          </a:p>
        </p:txBody>
      </p:sp>
      <p:pic>
        <p:nvPicPr>
          <p:cNvPr id="1027" name="Picture 3" descr="C:\Users\maxim\Desktop\lab-15\2022-07-26_09-09-12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03725" y="5006991"/>
            <a:ext cx="2583485" cy="1473285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696410" y="4631802"/>
            <a:ext cx="37482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FTP </a:t>
            </a:r>
            <a:r>
              <a:rPr lang="ru-RU" dirty="0" smtClean="0"/>
              <a:t>каталог с копиями конфигурации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7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3600" dirty="0" smtClean="0"/>
              <a:t>Что получилось</a:t>
            </a:r>
            <a:r>
              <a:rPr lang="ru-RU" sz="2800" dirty="0" smtClean="0"/>
              <a:t>: </a:t>
            </a:r>
            <a:r>
              <a:rPr lang="en-US" sz="2800" dirty="0" smtClean="0"/>
              <a:t>ISP1</a:t>
            </a:r>
            <a:r>
              <a:rPr lang="ru-RU" sz="2800" dirty="0" smtClean="0"/>
              <a:t>-</a:t>
            </a:r>
            <a:r>
              <a:rPr lang="en-US" sz="2800" dirty="0" smtClean="0"/>
              <a:t>R1 BGP</a:t>
            </a:r>
            <a:endParaRPr sz="2800" dirty="0"/>
          </a:p>
        </p:txBody>
      </p:sp>
      <p:sp>
        <p:nvSpPr>
          <p:cNvPr id="190" name="Google Shape;190;p37"/>
          <p:cNvSpPr txBox="1">
            <a:spLocks noGrp="1"/>
          </p:cNvSpPr>
          <p:nvPr>
            <p:ph type="body" idx="1"/>
          </p:nvPr>
        </p:nvSpPr>
        <p:spPr>
          <a:xfrm>
            <a:off x="500549" y="1388962"/>
            <a:ext cx="3133902" cy="48729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47500" lnSpcReduction="20000"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ISP1-R1#sh </a:t>
            </a:r>
            <a:r>
              <a:rPr lang="en-US" dirty="0" err="1" smtClean="0"/>
              <a:t>runn</a:t>
            </a:r>
            <a:r>
              <a:rPr lang="en-US" dirty="0" smtClean="0"/>
              <a:t> | s </a:t>
            </a:r>
            <a:r>
              <a:rPr lang="en-US" dirty="0" err="1" smtClean="0"/>
              <a:t>bgp</a:t>
            </a: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router </a:t>
            </a:r>
            <a:r>
              <a:rPr lang="en-US" dirty="0" err="1" smtClean="0"/>
              <a:t>bgp</a:t>
            </a:r>
            <a:r>
              <a:rPr lang="en-US" dirty="0" smtClean="0"/>
              <a:t> 45001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 </a:t>
            </a:r>
            <a:r>
              <a:rPr lang="en-US" dirty="0" err="1" smtClean="0"/>
              <a:t>bgp</a:t>
            </a:r>
            <a:r>
              <a:rPr lang="en-US" dirty="0" smtClean="0"/>
              <a:t> router-id 10.101.1.1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 </a:t>
            </a:r>
            <a:r>
              <a:rPr lang="en-US" dirty="0" err="1" smtClean="0"/>
              <a:t>bgp</a:t>
            </a:r>
            <a:r>
              <a:rPr lang="en-US" dirty="0" smtClean="0"/>
              <a:t> log-neighbor-changes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 neighbor 10.101.3.2 remote-as 45010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 neighbor 10.101.3.2 version 4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 neighbor 10.101.3.2 fall-over </a:t>
            </a:r>
            <a:r>
              <a:rPr lang="en-US" dirty="0" err="1" smtClean="0"/>
              <a:t>bfd</a:t>
            </a: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 neighbor 10.101.5.2 remote-as 45011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 neighbor 10.101.5.2 version 4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 neighbor 10.101.5.2 fall-over </a:t>
            </a:r>
            <a:r>
              <a:rPr lang="en-US" dirty="0" err="1" smtClean="0"/>
              <a:t>bfd</a:t>
            </a: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 neighbor 10.101.7.2 remote-as 45001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 neighbor 10.101.7.2 version 4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 neighbor 10.101.7.2 fall-over </a:t>
            </a:r>
            <a:r>
              <a:rPr lang="en-US" dirty="0" err="1" smtClean="0"/>
              <a:t>bfd</a:t>
            </a: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 neighbor 10.101.8.2 remote-as 45014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 neighbor 10.101.8.2 version 4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 neighbor 10.101.8.2 fall-over </a:t>
            </a:r>
            <a:r>
              <a:rPr lang="en-US" dirty="0" err="1" smtClean="0"/>
              <a:t>bfd</a:t>
            </a: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 neighbor 10.101.9.2 remote-as 45015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 neighbor 10.101.9.2 version 4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 neighbor 10.101.9.2 fall-over </a:t>
            </a:r>
            <a:r>
              <a:rPr lang="en-US" dirty="0" err="1" smtClean="0"/>
              <a:t>bfd</a:t>
            </a: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 !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 address-family ipv4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  network 10.101.0.0 mask 255.255.0.0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  redistribute connected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  neighbor 10.101.3.2 activate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  neighbor 10.101.3.2 default-originate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  neighbor 10.101.3.2 soft-reconfiguration inbound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  neighbor 10.101.3.2 prefix-list AS45010_IN in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  neighbor 10.101.3.2 prefix-list AS45010_OUT out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  neighbor 10.101.5.2 activate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  neighbor 10.101.5.2 default-originate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  neighbor 10.101.5.2 soft-reconfiguration inbound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  neighbor 10.101.7.2 activate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  neighbor 10.101.7.2 next-hop-self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  neighbor 10.101.7.2 default-originate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  neighbor 10.101.7.2 soft-reconfiguration inbound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  neighbor 10.101.8.2 activate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  neighbor 10.101.8.2 default-originate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  neighbor 10.101.8.2 soft-reconfiguration inbound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  neighbor 10.101.8.2 prefix-list AS45014_IN in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  neighbor 10.101.8.2 prefix-list AS45014_OUT out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  neighbor 10.101.9.2 activate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  neighbor 10.101.9.2 default-originate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  neighbor 10.101.9.2 soft-reconfiguration inbound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  neighbor 10.101.9.2 prefix-list AS45015_IN in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  neighbor 10.101.9.2 prefix-list AS45015_OUT out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 exit-address-family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03899" y="3206187"/>
            <a:ext cx="493081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ISP1-R1#sh </a:t>
            </a:r>
            <a:r>
              <a:rPr lang="en-US" dirty="0" err="1" smtClean="0"/>
              <a:t>ip</a:t>
            </a:r>
            <a:r>
              <a:rPr lang="en-US" dirty="0" smtClean="0"/>
              <a:t> route </a:t>
            </a:r>
            <a:r>
              <a:rPr lang="en-US" dirty="0" err="1" smtClean="0"/>
              <a:t>bgp</a:t>
            </a:r>
            <a:r>
              <a:rPr lang="en-US" dirty="0" smtClean="0"/>
              <a:t> | beg Gateway</a:t>
            </a:r>
          </a:p>
          <a:p>
            <a:r>
              <a:rPr lang="en-US" dirty="0" smtClean="0"/>
              <a:t>Gateway of last resort is not set</a:t>
            </a:r>
          </a:p>
          <a:p>
            <a:endParaRPr lang="en-US" dirty="0" smtClean="0"/>
          </a:p>
          <a:p>
            <a:r>
              <a:rPr lang="en-US" dirty="0" smtClean="0"/>
              <a:t>      5.0.0.0/16 is </a:t>
            </a:r>
            <a:r>
              <a:rPr lang="en-US" dirty="0" err="1" smtClean="0"/>
              <a:t>subnetted</a:t>
            </a:r>
            <a:r>
              <a:rPr lang="en-US" dirty="0" smtClean="0"/>
              <a:t>, 1 subnets</a:t>
            </a:r>
          </a:p>
          <a:p>
            <a:r>
              <a:rPr lang="en-US" dirty="0" smtClean="0"/>
              <a:t>B        5.5.0.0 [20/0] via 10.101.3.2, 11:29:08</a:t>
            </a:r>
          </a:p>
          <a:p>
            <a:r>
              <a:rPr lang="en-US" dirty="0" smtClean="0"/>
              <a:t>      10.0.0.0/8 is variably </a:t>
            </a:r>
            <a:r>
              <a:rPr lang="en-US" dirty="0" err="1" smtClean="0"/>
              <a:t>subnetted</a:t>
            </a:r>
            <a:r>
              <a:rPr lang="en-US" dirty="0" smtClean="0"/>
              <a:t>, 19 subnets, 3 masks</a:t>
            </a:r>
          </a:p>
          <a:p>
            <a:r>
              <a:rPr lang="en-US" dirty="0" smtClean="0"/>
              <a:t>B        10.101.2.0/30 [200/0] via 10.101.7.2, 11:29:08</a:t>
            </a:r>
          </a:p>
          <a:p>
            <a:r>
              <a:rPr lang="en-US" dirty="0" smtClean="0"/>
              <a:t>B        10.101.10.0/30 [200/0] via 10.101.7.2, 11:29:08</a:t>
            </a:r>
          </a:p>
          <a:p>
            <a:r>
              <a:rPr lang="en-US" dirty="0" smtClean="0"/>
              <a:t>B        10.101.15.0/30 [200/0] via 10.101.7.2, 11:29:08</a:t>
            </a:r>
          </a:p>
          <a:p>
            <a:r>
              <a:rPr lang="en-US" dirty="0" smtClean="0"/>
              <a:t>B        10.104.0.0/16 [20/0] via 10.101.8.2, 11:29:08</a:t>
            </a:r>
          </a:p>
          <a:p>
            <a:r>
              <a:rPr lang="en-US" dirty="0" smtClean="0"/>
              <a:t>B        10.105.0.0/16 [20/0] via 10.101.9.2, 11:29:08</a:t>
            </a:r>
          </a:p>
          <a:p>
            <a:r>
              <a:rPr lang="en-US" dirty="0" smtClean="0"/>
              <a:t>B        10.200.0.0/16 [20/0] via 10.101.5.2, 11:29:08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3576577" y="1238491"/>
            <a:ext cx="435208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BGP </a:t>
            </a:r>
            <a:r>
              <a:rPr lang="ru-RU" dirty="0" smtClean="0"/>
              <a:t> с фильтрацией сетей при подключении других </a:t>
            </a:r>
            <a:r>
              <a:rPr lang="en-US" dirty="0" smtClean="0"/>
              <a:t>AS</a:t>
            </a:r>
            <a:r>
              <a:rPr lang="ru-RU" dirty="0" smtClean="0"/>
              <a:t>. На всех </a:t>
            </a:r>
            <a:r>
              <a:rPr lang="ru-RU" dirty="0" err="1" smtClean="0"/>
              <a:t>линках</a:t>
            </a:r>
            <a:r>
              <a:rPr lang="ru-RU" dirty="0" smtClean="0"/>
              <a:t> используется </a:t>
            </a:r>
            <a:r>
              <a:rPr lang="en-US" dirty="0" smtClean="0"/>
              <a:t>BFD</a:t>
            </a:r>
            <a:r>
              <a:rPr lang="ru-RU" dirty="0" smtClean="0"/>
              <a:t> для быстрого перестроения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757</Words>
  <Application>Microsoft Office PowerPoint</Application>
  <PresentationFormat>Экран (4:3)</PresentationFormat>
  <Paragraphs>139</Paragraphs>
  <Slides>15</Slides>
  <Notes>15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6" baseType="lpstr">
      <vt:lpstr>Светлая тема</vt:lpstr>
      <vt:lpstr>Онлайн образование</vt:lpstr>
      <vt:lpstr>Защита проекта Тема: Организация сети до удаленных филиалов компании  </vt:lpstr>
      <vt:lpstr>План защиты</vt:lpstr>
      <vt:lpstr>Карта сети  </vt:lpstr>
      <vt:lpstr>Цели проекта</vt:lpstr>
      <vt:lpstr>Что планировалось сделать</vt:lpstr>
      <vt:lpstr>Используемые технологии</vt:lpstr>
      <vt:lpstr>Что получилось: оборудование</vt:lpstr>
      <vt:lpstr>Что получилось: ISP1-R1 BGP</vt:lpstr>
      <vt:lpstr>Что получилось: Univer-NAT </vt:lpstr>
      <vt:lpstr>Что получилось: DATA-R3 DMvpn </vt:lpstr>
      <vt:lpstr>Что получилось:Office-1 OSPF </vt:lpstr>
      <vt:lpstr>Что получилось:VPN до ЦОД </vt:lpstr>
      <vt:lpstr>Выводы и планы по развитию</vt:lpstr>
      <vt:lpstr>Спасибо за внимание! 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Онлайн образование</dc:title>
  <cp:lastModifiedBy>maxim</cp:lastModifiedBy>
  <cp:revision>31</cp:revision>
  <dcterms:modified xsi:type="dcterms:W3CDTF">2022-07-26T18:57:56Z</dcterms:modified>
</cp:coreProperties>
</file>