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&#1084;&#1086;&#1081;&#1073;&#1080;&#1079;&#1085;&#1077;&#1089;.&#1088;&#1092;/anticrisis/granty-dlya-molodykh-predprinimateley" TargetMode="External"/><Relationship Id="rId2" Type="http://schemas.openxmlformats.org/officeDocument/2006/relationships/hyperlink" Target="https://univertechpred.ru/studencheskiy-starta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31C4E-85CA-D3BF-2A5A-B14C7939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ru-RU" dirty="0"/>
              <a:t>Проект «Доступное образование»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AE3EA3-5B21-64AF-CE5A-5641CFA06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670660" cy="1287887"/>
          </a:xfrm>
        </p:spPr>
        <p:txBody>
          <a:bodyPr>
            <a:normAutofit/>
          </a:bodyPr>
          <a:lstStyle/>
          <a:p>
            <a:r>
              <a:rPr lang="ru-RU" dirty="0"/>
              <a:t>Интерактивная платформа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образования как шаг к цифровизации</a:t>
            </a:r>
          </a:p>
        </p:txBody>
      </p:sp>
      <p:pic>
        <p:nvPicPr>
          <p:cNvPr id="4" name="Picture 3" descr="Пользовательская запись в блокноте">
            <a:extLst>
              <a:ext uri="{FF2B5EF4-FFF2-40B4-BE49-F238E27FC236}">
                <a16:creationId xmlns:a16="http://schemas.microsoft.com/office/drawing/2014/main" id="{0438880F-4128-A1B0-5476-EB1EE8115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2" r="13507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75C5D-C508-9AD8-C720-11003976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Финансирование (детально)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AD66B-874A-029C-ACC8-307E19C7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Студенческий стартап — Федеральный проект «Платформа университетского технологического предпринимательства» (univertechpred.ru)</a:t>
            </a:r>
            <a:r>
              <a:rPr lang="ru-RU" dirty="0"/>
              <a:t> – 1 000 000, в любой точке России </a:t>
            </a:r>
          </a:p>
          <a:p>
            <a:r>
              <a:rPr lang="ru-RU" dirty="0">
                <a:hlinkClick r:id="rId3"/>
              </a:rPr>
              <a:t>Гранты для молодых предпринимателей (</a:t>
            </a:r>
            <a:r>
              <a:rPr lang="ru-RU" dirty="0" err="1">
                <a:hlinkClick r:id="rId3"/>
              </a:rPr>
              <a:t>xn</a:t>
            </a:r>
            <a:r>
              <a:rPr lang="ru-RU" dirty="0">
                <a:hlinkClick r:id="rId3"/>
              </a:rPr>
              <a:t>--90aifddrld7a.xn--p1ai)</a:t>
            </a:r>
            <a:r>
              <a:rPr lang="ru-RU" dirty="0"/>
              <a:t> – до 500 тысяч (но не в МСК)</a:t>
            </a:r>
          </a:p>
          <a:p>
            <a:r>
              <a:rPr lang="ru-RU" dirty="0" err="1"/>
              <a:t>Краундфандинг</a:t>
            </a:r>
            <a:endParaRPr lang="ru-RU" dirty="0"/>
          </a:p>
          <a:p>
            <a:r>
              <a:rPr lang="ru-RU" dirty="0"/>
              <a:t>Льготные программы кредитования от правительства Москвы (их слишком много)</a:t>
            </a:r>
          </a:p>
        </p:txBody>
      </p:sp>
    </p:spTree>
    <p:extLst>
      <p:ext uri="{BB962C8B-B14F-4D97-AF65-F5344CB8AC3E}">
        <p14:creationId xmlns:p14="http://schemas.microsoft.com/office/powerpoint/2010/main" val="254061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E9C20-36E6-C678-A8A5-19A83C79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ru-RU"/>
              <a:t>Цели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D7033-D534-8328-3600-AEC712213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300" dirty="0"/>
              <a:t>Предоставить клиентам доступ к школьной/</a:t>
            </a:r>
            <a:r>
              <a:rPr lang="ru-RU" sz="1300" dirty="0" err="1"/>
              <a:t>ВУЗовской</a:t>
            </a:r>
            <a:r>
              <a:rPr lang="ru-RU" sz="1300" dirty="0"/>
              <a:t> программе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Упростить процесс обучения за счет сокращения издержек на поиск литературы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Приучить школьников/студентов к самообучению, работе с информацией 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Платформа позволит собирать статистику образовательной деятельности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Создание единой образовательной сети в России</a:t>
            </a:r>
          </a:p>
        </p:txBody>
      </p:sp>
      <p:pic>
        <p:nvPicPr>
          <p:cNvPr id="1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89550C5E-631F-16CE-F623-2E153A393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98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2/6/2024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038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F1159-8CEB-AB9D-4AE9-073A0CA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914400"/>
            <a:ext cx="4766661" cy="1047023"/>
          </a:xfrm>
        </p:spPr>
        <p:txBody>
          <a:bodyPr>
            <a:normAutofit/>
          </a:bodyPr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927F3-F90F-C387-85F4-9610CB4F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6867"/>
            <a:ext cx="4766661" cy="3784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200" dirty="0"/>
              <a:t>Единая интерактивная система образования позволит создать одну платформу для всех учащихся – школьники при переходе в университет просто будут переведены на другой уровень образования, в другое учебное заведение, тем самым останется привычная платформа</a:t>
            </a:r>
          </a:p>
          <a:p>
            <a:pPr>
              <a:lnSpc>
                <a:spcPct val="110000"/>
              </a:lnSpc>
            </a:pPr>
            <a:r>
              <a:rPr lang="ru-RU" sz="1200" dirty="0"/>
              <a:t>Расширение платформы в сторону полноценного дополнительного профессионального образования с целью увеличения количества специалистов и привлечения финансов</a:t>
            </a:r>
          </a:p>
          <a:p>
            <a:pPr>
              <a:lnSpc>
                <a:spcPct val="110000"/>
              </a:lnSpc>
            </a:pPr>
            <a:r>
              <a:rPr lang="ru-RU" sz="1200" dirty="0"/>
              <a:t>Доступные курсы сделают образование массовым</a:t>
            </a:r>
          </a:p>
          <a:p>
            <a:pPr>
              <a:lnSpc>
                <a:spcPct val="110000"/>
              </a:lnSpc>
            </a:pPr>
            <a:r>
              <a:rPr lang="ru-RU" sz="1200" dirty="0"/>
              <a:t>Проведение олимпиад</a:t>
            </a:r>
          </a:p>
          <a:p>
            <a:pPr>
              <a:lnSpc>
                <a:spcPct val="110000"/>
              </a:lnSpc>
            </a:pPr>
            <a:r>
              <a:rPr lang="ru-RU" sz="1200" dirty="0"/>
              <a:t>Российский аналог </a:t>
            </a:r>
            <a:r>
              <a:rPr lang="en-US" sz="1200" dirty="0"/>
              <a:t>Coursera</a:t>
            </a:r>
            <a:endParaRPr lang="ru-RU" sz="1200" dirty="0"/>
          </a:p>
        </p:txBody>
      </p:sp>
      <p:pic>
        <p:nvPicPr>
          <p:cNvPr id="5" name="Picture 4" descr="Железная дорога, проходящая через пустыню">
            <a:extLst>
              <a:ext uri="{FF2B5EF4-FFF2-40B4-BE49-F238E27FC236}">
                <a16:creationId xmlns:a16="http://schemas.microsoft.com/office/drawing/2014/main" id="{B84A2760-86CA-1E41-2F67-3A2C6C3F9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09" r="-2" b="218"/>
          <a:stretch/>
        </p:blipFill>
        <p:spPr>
          <a:xfrm>
            <a:off x="6510938" y="1009650"/>
            <a:ext cx="5681061" cy="4656484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2/6/2024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0DFF3-9AE5-25D4-4F8C-177640BD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r>
              <a:rPr lang="ru-RU"/>
              <a:t>Кто наша аудитория?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4D211-4678-83DF-E892-07BE47D8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400"/>
              <a:t>Школьники</a:t>
            </a:r>
          </a:p>
          <a:p>
            <a:pPr>
              <a:lnSpc>
                <a:spcPct val="110000"/>
              </a:lnSpc>
            </a:pPr>
            <a:r>
              <a:rPr lang="ru-RU" sz="1400"/>
              <a:t>Студенты</a:t>
            </a:r>
          </a:p>
          <a:p>
            <a:pPr>
              <a:lnSpc>
                <a:spcPct val="110000"/>
              </a:lnSpc>
            </a:pPr>
            <a:r>
              <a:rPr lang="ru-RU" sz="1400"/>
              <a:t>Люди, испытывающие затруднения в своей профессиональной деятельности, поскольку не обладают полными знаниями в своей сфере</a:t>
            </a:r>
          </a:p>
          <a:p>
            <a:pPr>
              <a:lnSpc>
                <a:spcPct val="110000"/>
              </a:lnSpc>
            </a:pPr>
            <a:r>
              <a:rPr lang="ru-RU" sz="1400"/>
              <a:t>Специалисты, желающие получить повышение квалификации или сменить профессию</a:t>
            </a:r>
          </a:p>
        </p:txBody>
      </p:sp>
      <p:pic>
        <p:nvPicPr>
          <p:cNvPr id="5" name="Picture 4" descr="Большая группа парашютистов в воздухе">
            <a:extLst>
              <a:ext uri="{FF2B5EF4-FFF2-40B4-BE49-F238E27FC236}">
                <a16:creationId xmlns:a16="http://schemas.microsoft.com/office/drawing/2014/main" id="{03C2371C-6590-94A7-5522-1296AC432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4" r="18036"/>
          <a:stretch/>
        </p:blipFill>
        <p:spPr>
          <a:xfrm>
            <a:off x="20" y="10"/>
            <a:ext cx="6512527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2/6/2024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28617-1E2A-A8DB-B048-BB48373E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Проект как стартап, или где взять клиентов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479B7-D51D-AA2B-3556-AD2BA2EB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100"/>
              <a:t>Школьная программа будет предоставляться на бесплатной основе, таким образом каждый год можно охватывать свыше нескольких миллионов человек (в 2023 году в университеты поступило около 1,2 миллиона человек)</a:t>
            </a:r>
          </a:p>
          <a:p>
            <a:pPr>
              <a:lnSpc>
                <a:spcPct val="110000"/>
              </a:lnSpc>
            </a:pPr>
            <a:r>
              <a:rPr lang="ru-RU" sz="1100"/>
              <a:t>Для привлечения школьной аудитории школьный материал будет дополнен материалами из ЕГЭ, таким образом будет совмещено общее образование и подготовка к экзаменам </a:t>
            </a:r>
          </a:p>
          <a:p>
            <a:pPr>
              <a:lnSpc>
                <a:spcPct val="110000"/>
              </a:lnSpc>
            </a:pPr>
            <a:r>
              <a:rPr lang="ru-RU" sz="1100"/>
              <a:t>Программы университетов (лекции, практические занятия, интерактивные тренажеры с пояснением и решением к каждой задаче) будут предоставляться по подписке отдельно на каждый предмет (в России более 4,5 миллионов студентов)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100"/>
          </a:p>
        </p:txBody>
      </p:sp>
      <p:pic>
        <p:nvPicPr>
          <p:cNvPr id="5" name="Picture 4" descr="Очки на книге">
            <a:extLst>
              <a:ext uri="{FF2B5EF4-FFF2-40B4-BE49-F238E27FC236}">
                <a16:creationId xmlns:a16="http://schemas.microsoft.com/office/drawing/2014/main" id="{00F0A034-6D1C-C27C-D48B-DFF20B635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7" r="31209" b="-1"/>
          <a:stretch/>
        </p:blipFill>
        <p:spPr>
          <a:xfrm>
            <a:off x="6003308" y="643467"/>
            <a:ext cx="5290484" cy="5571065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2/6/2024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3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3005E-AC2E-66A6-366B-FDB70B89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платформы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F6EAC-2BC8-D851-76E4-B2A15A8D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Для школьников будут выпускаться занятия, где будет теоретическое введение, примеры решения задач в рамках школьной программы</a:t>
            </a:r>
          </a:p>
          <a:p>
            <a:r>
              <a:rPr lang="ru-RU" dirty="0"/>
              <a:t>Для студентов будут реализованы полноценные лекции, отдельные практические занятия </a:t>
            </a:r>
            <a:r>
              <a:rPr lang="ru-RU" b="1" dirty="0"/>
              <a:t>в записи</a:t>
            </a:r>
          </a:p>
          <a:p>
            <a:r>
              <a:rPr lang="ru-RU" dirty="0"/>
              <a:t>После необходимого введения и практики участники всех программ смогут перейти к практике в интерактивных тренажерах, где будут собраны задачи для самостоятельного решения</a:t>
            </a:r>
          </a:p>
          <a:p>
            <a:r>
              <a:rPr lang="ru-RU" dirty="0"/>
              <a:t>Если школьник/студент добавлен на платформу от школы/вуза он сможет видеть свой прогресс по освоению программ относительно других школьников/студентов</a:t>
            </a:r>
          </a:p>
          <a:p>
            <a:r>
              <a:rPr lang="ru-RU" dirty="0"/>
              <a:t>Создание от школ/вузов своих тестов для самостоятельного прохождения в качестве домашнего задания</a:t>
            </a:r>
          </a:p>
          <a:p>
            <a:r>
              <a:rPr lang="ru-RU" dirty="0"/>
              <a:t>Создание собственных тестов (что актуально, если учащийся готовится к ЕГЭ или сессии)</a:t>
            </a:r>
          </a:p>
          <a:p>
            <a:r>
              <a:rPr lang="ru-RU" dirty="0"/>
              <a:t>ИИ будет анализировать ваши ошибки в ответах (в крупных тестах) и подскажет с какими материалами стоит ознакомиться.</a:t>
            </a:r>
          </a:p>
          <a:p>
            <a:r>
              <a:rPr lang="ru-RU" dirty="0"/>
              <a:t>Дополнительная информация в файлах к каждому занятию, где будет разобрано больше примеров из разных источников (олимпиады, вступительные экзамены, задачники)</a:t>
            </a:r>
          </a:p>
        </p:txBody>
      </p:sp>
    </p:spTree>
    <p:extLst>
      <p:ext uri="{BB962C8B-B14F-4D97-AF65-F5344CB8AC3E}">
        <p14:creationId xmlns:p14="http://schemas.microsoft.com/office/powerpoint/2010/main" val="362032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0FAF4-CBB6-7A45-CF8E-D1538031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r>
              <a:rPr lang="ru-RU" dirty="0"/>
              <a:t>Источники дохода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26E79-D323-E3B3-5D02-219C65A8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Доход с подписок и покупок программ профессиональной переподготовки (как развитие проекта)</a:t>
            </a:r>
          </a:p>
          <a:p>
            <a:pPr>
              <a:lnSpc>
                <a:spcPct val="110000"/>
              </a:lnSpc>
            </a:pPr>
            <a:r>
              <a:rPr lang="ru-RU" dirty="0"/>
              <a:t>Государственные инвестиции</a:t>
            </a:r>
          </a:p>
          <a:p>
            <a:pPr>
              <a:lnSpc>
                <a:spcPct val="110000"/>
              </a:lnSpc>
            </a:pPr>
            <a:r>
              <a:rPr lang="ru-RU" dirty="0"/>
              <a:t>Инвестиции частных лиц, заинтересованных в качественном образовании</a:t>
            </a:r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3731F19E-413C-2712-A571-3543ED4A0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4" r="11528" b="-1"/>
          <a:stretch/>
        </p:blipFill>
        <p:spPr>
          <a:xfrm>
            <a:off x="20" y="10"/>
            <a:ext cx="6512527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2/6/2024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67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43EFF-081E-A61B-3F63-1FAB9BEE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ru-RU" sz="3700"/>
              <a:t>Отличия от других компаний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365C5-811E-8D8E-91CB-D643CF56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1300" dirty="0"/>
              <a:t>Проект не рассчитан просто на подготовку школьников к ЕГЭ, как многие в секторе образования. Его главной целью является предоставление качественного, массового, дополнительного, доступного образования всем желающим.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Проект может стать хорошим примером применения новых технологий в сфере образования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Проект нацелен на сотрудничество со всей системой образования – школами, колледжами и университетами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В рамках развития проект будет заниматься исследованиями в сфере образования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Гибкость для преподавателей</a:t>
            </a:r>
          </a:p>
        </p:txBody>
      </p:sp>
      <p:pic>
        <p:nvPicPr>
          <p:cNvPr id="5" name="Picture 4" descr="Белые лампы, среди которых одна желтая">
            <a:extLst>
              <a:ext uri="{FF2B5EF4-FFF2-40B4-BE49-F238E27FC236}">
                <a16:creationId xmlns:a16="http://schemas.microsoft.com/office/drawing/2014/main" id="{7AFA46AC-5EC6-1F69-E786-BFF922D3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1" r="26241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2/6/2024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03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329E7-0F67-91BB-430A-568C61A7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9893595" cy="1387934"/>
          </a:xfrm>
        </p:spPr>
        <p:txBody>
          <a:bodyPr anchor="b">
            <a:normAutofit/>
          </a:bodyPr>
          <a:lstStyle/>
          <a:p>
            <a:r>
              <a:rPr lang="ru-RU" dirty="0"/>
              <a:t>Анализ конкурентов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3F245-3000-82A4-7B9A-58599280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r>
              <a:rPr lang="ru-RU" dirty="0"/>
              <a:t>По данным Яндекса (</a:t>
            </a:r>
            <a:r>
              <a:rPr lang="en-US" dirty="0" err="1"/>
              <a:t>Wordstat</a:t>
            </a:r>
            <a:r>
              <a:rPr lang="en-US" dirty="0"/>
              <a:t>)</a:t>
            </a:r>
            <a:r>
              <a:rPr lang="ru-RU" dirty="0"/>
              <a:t> запрос «подготовка к ЕГЭ» имеет 249 тысяч показов в месяц. «Образовательная платформа» свыше 115 тысяч. «Образовательный портал» 173 тысячи.</a:t>
            </a:r>
          </a:p>
          <a:p>
            <a:r>
              <a:rPr lang="ru-RU" dirty="0"/>
              <a:t>«Решу ЕГЭ» имеет свыше 700 тысяч показов в месяц</a:t>
            </a:r>
          </a:p>
          <a:p>
            <a:r>
              <a:rPr lang="ru-RU" dirty="0"/>
              <a:t>«</a:t>
            </a:r>
            <a:r>
              <a:rPr lang="ru-RU" dirty="0" err="1"/>
              <a:t>Школково</a:t>
            </a:r>
            <a:r>
              <a:rPr lang="ru-RU" dirty="0"/>
              <a:t>» около 100 тысяч</a:t>
            </a:r>
          </a:p>
          <a:p>
            <a:r>
              <a:rPr lang="ru-RU" dirty="0"/>
              <a:t>«Курсы Сириус» около 25 тысяч показов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4575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648</Words>
  <Application>Microsoft Office PowerPoint</Application>
  <PresentationFormat>Широкоэкранный</PresentationFormat>
  <Paragraphs>70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Проект «Доступное образование»</vt:lpstr>
      <vt:lpstr>Цели проекта</vt:lpstr>
      <vt:lpstr>Перспективы</vt:lpstr>
      <vt:lpstr>Кто наша аудитория?</vt:lpstr>
      <vt:lpstr>Проект как стартап, или где взять клиентов</vt:lpstr>
      <vt:lpstr>Возможности платформы</vt:lpstr>
      <vt:lpstr>Источники дохода</vt:lpstr>
      <vt:lpstr>Отличия от других компаний</vt:lpstr>
      <vt:lpstr>Анализ конкурентов</vt:lpstr>
      <vt:lpstr>Финансирование (детально)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«Доступное образование»</dc:title>
  <dc:creator>Токарев Максим Олегович</dc:creator>
  <cp:lastModifiedBy>Токарев Максим Олегович</cp:lastModifiedBy>
  <cp:revision>3</cp:revision>
  <dcterms:created xsi:type="dcterms:W3CDTF">2024-01-12T13:12:08Z</dcterms:created>
  <dcterms:modified xsi:type="dcterms:W3CDTF">2024-02-06T21:47:22Z</dcterms:modified>
</cp:coreProperties>
</file>