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4660"/>
  </p:normalViewPr>
  <p:slideViewPr>
    <p:cSldViewPr snapToGrid="0">
      <p:cViewPr varScale="1">
        <p:scale>
          <a:sx n="96" d="100"/>
          <a:sy n="96" d="100"/>
        </p:scale>
        <p:origin x="6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95B0CC-EE0D-4FF3-83A8-E01D7115F3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BE7286-51FF-49E1-8AEC-5CF28258DE2A}">
      <dgm:prSet/>
      <dgm:spPr/>
      <dgm:t>
        <a:bodyPr/>
        <a:lstStyle/>
        <a:p>
          <a:r>
            <a:rPr lang="ru-RU" dirty="0"/>
            <a:t>ИИ адаптируется под необходимую сложность изложения</a:t>
          </a:r>
          <a:endParaRPr lang="en-US" dirty="0"/>
        </a:p>
      </dgm:t>
    </dgm:pt>
    <dgm:pt modelId="{3198591E-EBE1-4930-804D-569B39BAF29F}" type="parTrans" cxnId="{EEEED5A9-229E-4FA3-81A7-A7ADEB2B33ED}">
      <dgm:prSet/>
      <dgm:spPr/>
      <dgm:t>
        <a:bodyPr/>
        <a:lstStyle/>
        <a:p>
          <a:endParaRPr lang="en-US"/>
        </a:p>
      </dgm:t>
    </dgm:pt>
    <dgm:pt modelId="{41130A89-413E-4255-A815-E81A5966FCEB}" type="sibTrans" cxnId="{EEEED5A9-229E-4FA3-81A7-A7ADEB2B33ED}">
      <dgm:prSet/>
      <dgm:spPr/>
      <dgm:t>
        <a:bodyPr/>
        <a:lstStyle/>
        <a:p>
          <a:endParaRPr lang="en-US"/>
        </a:p>
      </dgm:t>
    </dgm:pt>
    <dgm:pt modelId="{049C191C-86BC-47BF-B6F4-96A07EF25F6D}">
      <dgm:prSet/>
      <dgm:spPr/>
      <dgm:t>
        <a:bodyPr/>
        <a:lstStyle/>
        <a:p>
          <a:r>
            <a:rPr lang="ru-RU" dirty="0"/>
            <a:t>Способен ответить почти на любой вопрос</a:t>
          </a:r>
          <a:endParaRPr lang="en-US" dirty="0"/>
        </a:p>
      </dgm:t>
    </dgm:pt>
    <dgm:pt modelId="{D904CF91-9620-4BCF-87FA-9B2D98674CCE}" type="parTrans" cxnId="{BD3209D2-2213-461F-B409-044D3D1A89EA}">
      <dgm:prSet/>
      <dgm:spPr/>
      <dgm:t>
        <a:bodyPr/>
        <a:lstStyle/>
        <a:p>
          <a:endParaRPr lang="en-US"/>
        </a:p>
      </dgm:t>
    </dgm:pt>
    <dgm:pt modelId="{7342C41E-BEE9-4A7A-AD41-5A594973DE73}" type="sibTrans" cxnId="{BD3209D2-2213-461F-B409-044D3D1A89EA}">
      <dgm:prSet/>
      <dgm:spPr/>
      <dgm:t>
        <a:bodyPr/>
        <a:lstStyle/>
        <a:p>
          <a:endParaRPr lang="en-US"/>
        </a:p>
      </dgm:t>
    </dgm:pt>
    <dgm:pt modelId="{F46B73DF-BFC7-4CFF-9F3B-E6D574FDF7D0}">
      <dgm:prSet/>
      <dgm:spPr/>
      <dgm:t>
        <a:bodyPr/>
        <a:lstStyle/>
        <a:p>
          <a:r>
            <a:rPr lang="ru-RU" dirty="0"/>
            <a:t>Способен изучать письменные работы и находить неточности, логические ошибки, грамматические и пунктуационные</a:t>
          </a:r>
          <a:endParaRPr lang="en-US" dirty="0"/>
        </a:p>
      </dgm:t>
    </dgm:pt>
    <dgm:pt modelId="{EF47484F-7FBC-43CC-90CE-24B0CABF40FC}" type="parTrans" cxnId="{481E597F-F318-4FD9-859B-27FFFAA7ED91}">
      <dgm:prSet/>
      <dgm:spPr/>
      <dgm:t>
        <a:bodyPr/>
        <a:lstStyle/>
        <a:p>
          <a:endParaRPr lang="en-US"/>
        </a:p>
      </dgm:t>
    </dgm:pt>
    <dgm:pt modelId="{79CFAF37-28FE-4A7A-BCC8-572B08E5AE51}" type="sibTrans" cxnId="{481E597F-F318-4FD9-859B-27FFFAA7ED91}">
      <dgm:prSet/>
      <dgm:spPr/>
      <dgm:t>
        <a:bodyPr/>
        <a:lstStyle/>
        <a:p>
          <a:endParaRPr lang="en-US"/>
        </a:p>
      </dgm:t>
    </dgm:pt>
    <dgm:pt modelId="{CA3FF37B-107D-4774-8651-5E35E768598D}">
      <dgm:prSet/>
      <dgm:spPr/>
      <dgm:t>
        <a:bodyPr/>
        <a:lstStyle/>
        <a:p>
          <a:r>
            <a:rPr lang="ru-RU" dirty="0"/>
            <a:t>Способен к анализу прогресса студента</a:t>
          </a:r>
          <a:endParaRPr lang="en-US" dirty="0"/>
        </a:p>
      </dgm:t>
    </dgm:pt>
    <dgm:pt modelId="{6387C8CE-71AF-4DA8-9F96-6CCC8A425AF8}" type="parTrans" cxnId="{CF60D175-86FC-4875-867D-BB3D39C5317E}">
      <dgm:prSet/>
      <dgm:spPr/>
      <dgm:t>
        <a:bodyPr/>
        <a:lstStyle/>
        <a:p>
          <a:endParaRPr lang="en-US"/>
        </a:p>
      </dgm:t>
    </dgm:pt>
    <dgm:pt modelId="{7E791FBB-60C4-46D4-A6E6-09745ECFA58E}" type="sibTrans" cxnId="{CF60D175-86FC-4875-867D-BB3D39C5317E}">
      <dgm:prSet/>
      <dgm:spPr/>
      <dgm:t>
        <a:bodyPr/>
        <a:lstStyle/>
        <a:p>
          <a:endParaRPr lang="en-US"/>
        </a:p>
      </dgm:t>
    </dgm:pt>
    <dgm:pt modelId="{A37EC2B6-980C-4321-BA7A-AAB143DF905B}" type="pres">
      <dgm:prSet presAssocID="{E795B0CC-EE0D-4FF3-83A8-E01D7115F32C}" presName="linear" presStyleCnt="0">
        <dgm:presLayoutVars>
          <dgm:animLvl val="lvl"/>
          <dgm:resizeHandles val="exact"/>
        </dgm:presLayoutVars>
      </dgm:prSet>
      <dgm:spPr/>
    </dgm:pt>
    <dgm:pt modelId="{EB846422-6E9D-472F-81F4-126619ABE071}" type="pres">
      <dgm:prSet presAssocID="{FCBE7286-51FF-49E1-8AEC-5CF28258DE2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0275ADC-27F8-46A9-A46D-930F0D399E06}" type="pres">
      <dgm:prSet presAssocID="{41130A89-413E-4255-A815-E81A5966FCEB}" presName="spacer" presStyleCnt="0"/>
      <dgm:spPr/>
    </dgm:pt>
    <dgm:pt modelId="{428616C9-EA8F-402E-A0A8-076645138E65}" type="pres">
      <dgm:prSet presAssocID="{049C191C-86BC-47BF-B6F4-96A07EF25F6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F221E08-897A-4209-B2E2-FFD03087AC7D}" type="pres">
      <dgm:prSet presAssocID="{7342C41E-BEE9-4A7A-AD41-5A594973DE73}" presName="spacer" presStyleCnt="0"/>
      <dgm:spPr/>
    </dgm:pt>
    <dgm:pt modelId="{16D1D69A-077B-4F89-BD2B-4DC2E261ACB8}" type="pres">
      <dgm:prSet presAssocID="{F46B73DF-BFC7-4CFF-9F3B-E6D574FDF7D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F94C520-19CE-444F-AB4D-9CE583EEA094}" type="pres">
      <dgm:prSet presAssocID="{79CFAF37-28FE-4A7A-BCC8-572B08E5AE51}" presName="spacer" presStyleCnt="0"/>
      <dgm:spPr/>
    </dgm:pt>
    <dgm:pt modelId="{59916A95-4FAE-4A4B-A3B2-559CE7DED0E8}" type="pres">
      <dgm:prSet presAssocID="{CA3FF37B-107D-4774-8651-5E35E768598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686AB1B-5DF0-425B-8396-06E350DB13C4}" type="presOf" srcId="{E795B0CC-EE0D-4FF3-83A8-E01D7115F32C}" destId="{A37EC2B6-980C-4321-BA7A-AAB143DF905B}" srcOrd="0" destOrd="0" presId="urn:microsoft.com/office/officeart/2005/8/layout/vList2"/>
    <dgm:cxn modelId="{7FF94E25-1899-4156-8B39-9A316F049801}" type="presOf" srcId="{F46B73DF-BFC7-4CFF-9F3B-E6D574FDF7D0}" destId="{16D1D69A-077B-4F89-BD2B-4DC2E261ACB8}" srcOrd="0" destOrd="0" presId="urn:microsoft.com/office/officeart/2005/8/layout/vList2"/>
    <dgm:cxn modelId="{CF60D175-86FC-4875-867D-BB3D39C5317E}" srcId="{E795B0CC-EE0D-4FF3-83A8-E01D7115F32C}" destId="{CA3FF37B-107D-4774-8651-5E35E768598D}" srcOrd="3" destOrd="0" parTransId="{6387C8CE-71AF-4DA8-9F96-6CCC8A425AF8}" sibTransId="{7E791FBB-60C4-46D4-A6E6-09745ECFA58E}"/>
    <dgm:cxn modelId="{481E597F-F318-4FD9-859B-27FFFAA7ED91}" srcId="{E795B0CC-EE0D-4FF3-83A8-E01D7115F32C}" destId="{F46B73DF-BFC7-4CFF-9F3B-E6D574FDF7D0}" srcOrd="2" destOrd="0" parTransId="{EF47484F-7FBC-43CC-90CE-24B0CABF40FC}" sibTransId="{79CFAF37-28FE-4A7A-BCC8-572B08E5AE51}"/>
    <dgm:cxn modelId="{EA4EA599-54C2-48CA-BB0B-F09EE958C359}" type="presOf" srcId="{CA3FF37B-107D-4774-8651-5E35E768598D}" destId="{59916A95-4FAE-4A4B-A3B2-559CE7DED0E8}" srcOrd="0" destOrd="0" presId="urn:microsoft.com/office/officeart/2005/8/layout/vList2"/>
    <dgm:cxn modelId="{EEEED5A9-229E-4FA3-81A7-A7ADEB2B33ED}" srcId="{E795B0CC-EE0D-4FF3-83A8-E01D7115F32C}" destId="{FCBE7286-51FF-49E1-8AEC-5CF28258DE2A}" srcOrd="0" destOrd="0" parTransId="{3198591E-EBE1-4930-804D-569B39BAF29F}" sibTransId="{41130A89-413E-4255-A815-E81A5966FCEB}"/>
    <dgm:cxn modelId="{210E11BA-BBD6-4DE2-9F5D-6454798E33E7}" type="presOf" srcId="{FCBE7286-51FF-49E1-8AEC-5CF28258DE2A}" destId="{EB846422-6E9D-472F-81F4-126619ABE071}" srcOrd="0" destOrd="0" presId="urn:microsoft.com/office/officeart/2005/8/layout/vList2"/>
    <dgm:cxn modelId="{1E4695BE-1CDB-46AF-9F5F-2F7209C03F32}" type="presOf" srcId="{049C191C-86BC-47BF-B6F4-96A07EF25F6D}" destId="{428616C9-EA8F-402E-A0A8-076645138E65}" srcOrd="0" destOrd="0" presId="urn:microsoft.com/office/officeart/2005/8/layout/vList2"/>
    <dgm:cxn modelId="{BD3209D2-2213-461F-B409-044D3D1A89EA}" srcId="{E795B0CC-EE0D-4FF3-83A8-E01D7115F32C}" destId="{049C191C-86BC-47BF-B6F4-96A07EF25F6D}" srcOrd="1" destOrd="0" parTransId="{D904CF91-9620-4BCF-87FA-9B2D98674CCE}" sibTransId="{7342C41E-BEE9-4A7A-AD41-5A594973DE73}"/>
    <dgm:cxn modelId="{F4AA9999-A334-40C9-B591-38704C4B84C2}" type="presParOf" srcId="{A37EC2B6-980C-4321-BA7A-AAB143DF905B}" destId="{EB846422-6E9D-472F-81F4-126619ABE071}" srcOrd="0" destOrd="0" presId="urn:microsoft.com/office/officeart/2005/8/layout/vList2"/>
    <dgm:cxn modelId="{BDC6B74F-E76B-4893-89A2-54C1AC724A46}" type="presParOf" srcId="{A37EC2B6-980C-4321-BA7A-AAB143DF905B}" destId="{90275ADC-27F8-46A9-A46D-930F0D399E06}" srcOrd="1" destOrd="0" presId="urn:microsoft.com/office/officeart/2005/8/layout/vList2"/>
    <dgm:cxn modelId="{D46A9D18-1EAC-499B-8C6D-A4013406919A}" type="presParOf" srcId="{A37EC2B6-980C-4321-BA7A-AAB143DF905B}" destId="{428616C9-EA8F-402E-A0A8-076645138E65}" srcOrd="2" destOrd="0" presId="urn:microsoft.com/office/officeart/2005/8/layout/vList2"/>
    <dgm:cxn modelId="{04668785-CB15-43D9-B060-07107D20AF3C}" type="presParOf" srcId="{A37EC2B6-980C-4321-BA7A-AAB143DF905B}" destId="{3F221E08-897A-4209-B2E2-FFD03087AC7D}" srcOrd="3" destOrd="0" presId="urn:microsoft.com/office/officeart/2005/8/layout/vList2"/>
    <dgm:cxn modelId="{68F463E8-129F-46F7-AA0D-A31F7D473BBC}" type="presParOf" srcId="{A37EC2B6-980C-4321-BA7A-AAB143DF905B}" destId="{16D1D69A-077B-4F89-BD2B-4DC2E261ACB8}" srcOrd="4" destOrd="0" presId="urn:microsoft.com/office/officeart/2005/8/layout/vList2"/>
    <dgm:cxn modelId="{98C9FD20-D787-4276-9B7A-34DB62217F44}" type="presParOf" srcId="{A37EC2B6-980C-4321-BA7A-AAB143DF905B}" destId="{FF94C520-19CE-444F-AB4D-9CE583EEA094}" srcOrd="5" destOrd="0" presId="urn:microsoft.com/office/officeart/2005/8/layout/vList2"/>
    <dgm:cxn modelId="{45EB648F-62DB-498C-97D4-CE218700410B}" type="presParOf" srcId="{A37EC2B6-980C-4321-BA7A-AAB143DF905B}" destId="{59916A95-4FAE-4A4B-A3B2-559CE7DED0E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46422-6E9D-472F-81F4-126619ABE071}">
      <dsp:nvSpPr>
        <dsp:cNvPr id="0" name=""/>
        <dsp:cNvSpPr/>
      </dsp:nvSpPr>
      <dsp:spPr>
        <a:xfrm>
          <a:off x="0" y="45903"/>
          <a:ext cx="10363200" cy="7795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ИИ адаптируется под необходимую сложность изложения</a:t>
          </a:r>
          <a:endParaRPr lang="en-US" sz="2000" kern="1200" dirty="0"/>
        </a:p>
      </dsp:txBody>
      <dsp:txXfrm>
        <a:off x="38053" y="83956"/>
        <a:ext cx="10287094" cy="703406"/>
      </dsp:txXfrm>
    </dsp:sp>
    <dsp:sp modelId="{428616C9-EA8F-402E-A0A8-076645138E65}">
      <dsp:nvSpPr>
        <dsp:cNvPr id="0" name=""/>
        <dsp:cNvSpPr/>
      </dsp:nvSpPr>
      <dsp:spPr>
        <a:xfrm>
          <a:off x="0" y="883016"/>
          <a:ext cx="10363200" cy="7795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Способен ответить почти на любой вопрос</a:t>
          </a:r>
          <a:endParaRPr lang="en-US" sz="2000" kern="1200" dirty="0"/>
        </a:p>
      </dsp:txBody>
      <dsp:txXfrm>
        <a:off x="38053" y="921069"/>
        <a:ext cx="10287094" cy="703406"/>
      </dsp:txXfrm>
    </dsp:sp>
    <dsp:sp modelId="{16D1D69A-077B-4F89-BD2B-4DC2E261ACB8}">
      <dsp:nvSpPr>
        <dsp:cNvPr id="0" name=""/>
        <dsp:cNvSpPr/>
      </dsp:nvSpPr>
      <dsp:spPr>
        <a:xfrm>
          <a:off x="0" y="1720129"/>
          <a:ext cx="10363200" cy="7795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Способен изучать письменные работы и находить неточности, логические ошибки, грамматические и пунктуационные</a:t>
          </a:r>
          <a:endParaRPr lang="en-US" sz="2000" kern="1200" dirty="0"/>
        </a:p>
      </dsp:txBody>
      <dsp:txXfrm>
        <a:off x="38053" y="1758182"/>
        <a:ext cx="10287094" cy="703406"/>
      </dsp:txXfrm>
    </dsp:sp>
    <dsp:sp modelId="{59916A95-4FAE-4A4B-A3B2-559CE7DED0E8}">
      <dsp:nvSpPr>
        <dsp:cNvPr id="0" name=""/>
        <dsp:cNvSpPr/>
      </dsp:nvSpPr>
      <dsp:spPr>
        <a:xfrm>
          <a:off x="0" y="2557241"/>
          <a:ext cx="10363200" cy="7795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Способен к анализу прогресса студента</a:t>
          </a:r>
          <a:endParaRPr lang="en-US" sz="2000" kern="1200" dirty="0"/>
        </a:p>
      </dsp:txBody>
      <dsp:txXfrm>
        <a:off x="38053" y="2595294"/>
        <a:ext cx="10287094" cy="703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5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2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7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3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6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0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7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9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0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3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68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&#1084;&#1086;&#1081;&#1073;&#1080;&#1079;&#1085;&#1077;&#1089;.&#1088;&#1092;/anticrisis/granty-dlya-molodykh-predprinimateley" TargetMode="External"/><Relationship Id="rId2" Type="http://schemas.openxmlformats.org/officeDocument/2006/relationships/hyperlink" Target="https://fasie.ru/programs/programma-studstartup/#uslovi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voyhod.online/lk/season2024/track-act/submit-participa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31C4E-85CA-D3BF-2A5A-B14C79397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670661" cy="3030842"/>
          </a:xfrm>
        </p:spPr>
        <p:txBody>
          <a:bodyPr>
            <a:normAutofit/>
          </a:bodyPr>
          <a:lstStyle/>
          <a:p>
            <a:r>
              <a:rPr lang="ru-RU" dirty="0"/>
              <a:t>Проект «Доступное образование»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AE3EA3-5B21-64AF-CE5A-5641CFA06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4670660" cy="1287887"/>
          </a:xfrm>
        </p:spPr>
        <p:txBody>
          <a:bodyPr>
            <a:norm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Интерактивная платформа </a:t>
            </a:r>
            <a:r>
              <a:rPr lang="ru-RU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образования как шаг к цифровизации</a:t>
            </a:r>
          </a:p>
        </p:txBody>
      </p:sp>
      <p:pic>
        <p:nvPicPr>
          <p:cNvPr id="4" name="Picture 3" descr="Пользовательская запись в блокноте">
            <a:extLst>
              <a:ext uri="{FF2B5EF4-FFF2-40B4-BE49-F238E27FC236}">
                <a16:creationId xmlns:a16="http://schemas.microsoft.com/office/drawing/2014/main" id="{0438880F-4128-A1B0-5476-EB1EE81153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92" r="13507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43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49F65-6EDE-5FC6-E8F0-D8D527C2D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600"/>
            <a:ext cx="4323907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Peer – to - Peer</a:t>
            </a:r>
          </a:p>
        </p:txBody>
      </p:sp>
      <p:pic>
        <p:nvPicPr>
          <p:cNvPr id="7" name="Graphic 6" descr="Social Network">
            <a:extLst>
              <a:ext uri="{FF2B5EF4-FFF2-40B4-BE49-F238E27FC236}">
                <a16:creationId xmlns:a16="http://schemas.microsoft.com/office/drawing/2014/main" id="{DEB1D841-8F45-83A1-D112-F22457583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9163" y="729315"/>
            <a:ext cx="5399370" cy="539937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BC259F-DB75-8E99-6236-0B8DB9AA4535}"/>
              </a:ext>
            </a:extLst>
          </p:cNvPr>
          <p:cNvSpPr txBox="1"/>
          <p:nvPr/>
        </p:nvSpPr>
        <p:spPr>
          <a:xfrm>
            <a:off x="990599" y="2469081"/>
            <a:ext cx="510450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Студент создает запрос на помощь, с указанием номера задания из базы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Указывает одну из проблем, описывает ее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Запрос изучают другие участники, в случае возможности решения помогают в формате видео-звонка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Студент, который помог, получает очки помощи, которые позволяют участвовать в мероприятиях и выигрывать призы</a:t>
            </a:r>
          </a:p>
          <a:p>
            <a:r>
              <a:rPr lang="ru-RU" dirty="0"/>
              <a:t>Итак, студенты получают помощь, помощники закрепляют материал через объяснения, мотивированы победой в мероприятиях. Бизнес сокращает издержки за счет отсутствия менторов и кураторов.</a:t>
            </a:r>
          </a:p>
        </p:txBody>
      </p:sp>
    </p:spTree>
    <p:extLst>
      <p:ext uri="{BB962C8B-B14F-4D97-AF65-F5344CB8AC3E}">
        <p14:creationId xmlns:p14="http://schemas.microsoft.com/office/powerpoint/2010/main" val="1619902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49E6E-D436-A0FC-D81A-BD4CEEDF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Внедрение искусственного интеллекта в учебные процессы</a:t>
            </a:r>
            <a:endParaRPr lang="ru-RU" dirty="0"/>
          </a:p>
        </p:txBody>
      </p:sp>
      <p:graphicFrame>
        <p:nvGraphicFramePr>
          <p:cNvPr id="29" name="Объект 2">
            <a:extLst>
              <a:ext uri="{FF2B5EF4-FFF2-40B4-BE49-F238E27FC236}">
                <a16:creationId xmlns:a16="http://schemas.microsoft.com/office/drawing/2014/main" id="{A2BA56C1-BFC7-73E8-3394-4B4622F411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593708"/>
              </p:ext>
            </p:extLst>
          </p:nvPr>
        </p:nvGraphicFramePr>
        <p:xfrm>
          <a:off x="914399" y="2559171"/>
          <a:ext cx="10363200" cy="3382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1405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75C5D-C508-9AD8-C720-11003976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Финансирование (детально)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AD66B-874A-029C-ACC8-307E19C7A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2"/>
              </a:rPr>
              <a:t>Студенческий стартап (</a:t>
            </a:r>
            <a:r>
              <a:rPr lang="en-US" dirty="0">
                <a:hlinkClick r:id="rId2"/>
              </a:rPr>
              <a:t>fasie.ru)</a:t>
            </a:r>
            <a:r>
              <a:rPr lang="ru-RU" dirty="0"/>
              <a:t>– 1 000 000, в любой точке России </a:t>
            </a:r>
          </a:p>
          <a:p>
            <a:r>
              <a:rPr lang="ru-RU" dirty="0">
                <a:hlinkClick r:id="rId3"/>
              </a:rPr>
              <a:t>Гранты для молодых предпринимателей (</a:t>
            </a:r>
            <a:r>
              <a:rPr lang="ru-RU" dirty="0" err="1">
                <a:hlinkClick r:id="rId3"/>
              </a:rPr>
              <a:t>xn</a:t>
            </a:r>
            <a:r>
              <a:rPr lang="ru-RU" dirty="0">
                <a:hlinkClick r:id="rId3"/>
              </a:rPr>
              <a:t>--90aifddrld7a.xn--p1ai)</a:t>
            </a:r>
            <a:r>
              <a:rPr lang="ru-RU" dirty="0"/>
              <a:t> – до 500 тысяч (но не в МСК)</a:t>
            </a:r>
          </a:p>
          <a:p>
            <a:r>
              <a:rPr lang="ru-RU" dirty="0">
                <a:hlinkClick r:id="rId4"/>
              </a:rPr>
              <a:t>Твой ход (</a:t>
            </a:r>
            <a:r>
              <a:rPr lang="en-US" dirty="0" err="1">
                <a:hlinkClick r:id="rId4"/>
              </a:rPr>
              <a:t>tvoyhod.online</a:t>
            </a:r>
            <a:r>
              <a:rPr lang="en-US" dirty="0">
                <a:hlinkClick r:id="rId4"/>
              </a:rPr>
              <a:t>)</a:t>
            </a:r>
            <a:r>
              <a:rPr lang="ru-RU" dirty="0"/>
              <a:t> - Твой ход, трек «Делаю». С 11 марта по 25 декабря 2024 года. До миллиона. 200 призовых мест.</a:t>
            </a:r>
          </a:p>
          <a:p>
            <a:r>
              <a:rPr lang="ru-RU" dirty="0" err="1"/>
              <a:t>Краундфандинг</a:t>
            </a:r>
            <a:endParaRPr lang="ru-RU" dirty="0"/>
          </a:p>
          <a:p>
            <a:r>
              <a:rPr lang="ru-RU" dirty="0"/>
              <a:t>Льготные программы кредитования от правительства Москвы (их слишком много)</a:t>
            </a:r>
          </a:p>
        </p:txBody>
      </p:sp>
    </p:spTree>
    <p:extLst>
      <p:ext uri="{BB962C8B-B14F-4D97-AF65-F5344CB8AC3E}">
        <p14:creationId xmlns:p14="http://schemas.microsoft.com/office/powerpoint/2010/main" val="254061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E9C20-36E6-C678-A8A5-19A83C79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371600"/>
            <a:ext cx="3943762" cy="1314443"/>
          </a:xfrm>
        </p:spPr>
        <p:txBody>
          <a:bodyPr>
            <a:normAutofit/>
          </a:bodyPr>
          <a:lstStyle/>
          <a:p>
            <a:r>
              <a:rPr lang="ru-RU"/>
              <a:t>Цели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5D7033-D534-8328-3600-AEC712213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3943762" cy="30884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ru-RU" sz="1300" dirty="0"/>
              <a:t>Предоставить школьникам возможность</a:t>
            </a:r>
            <a:r>
              <a:rPr lang="en-US" sz="1300" dirty="0"/>
              <a:t> </a:t>
            </a:r>
            <a:r>
              <a:rPr lang="ru-RU" sz="1300" dirty="0"/>
              <a:t>учиться самостоятельно в удобной для них среде</a:t>
            </a:r>
          </a:p>
          <a:p>
            <a:pPr>
              <a:lnSpc>
                <a:spcPct val="110000"/>
              </a:lnSpc>
            </a:pPr>
            <a:r>
              <a:rPr lang="ru-RU" sz="1300" dirty="0"/>
              <a:t>Упростить процесс обучения за счет сокращения издержек на поиск литературы и контроля прогресса</a:t>
            </a:r>
          </a:p>
          <a:p>
            <a:pPr>
              <a:lnSpc>
                <a:spcPct val="110000"/>
              </a:lnSpc>
            </a:pPr>
            <a:r>
              <a:rPr lang="ru-RU" sz="1300" dirty="0"/>
              <a:t>Приучить школьников/студентов к самообучению, работе с информацией </a:t>
            </a:r>
          </a:p>
          <a:p>
            <a:pPr>
              <a:lnSpc>
                <a:spcPct val="110000"/>
              </a:lnSpc>
            </a:pPr>
            <a:r>
              <a:rPr lang="ru-RU" sz="1300" dirty="0"/>
              <a:t>Платформа позволит собирать статистику образовательной деятельности в России</a:t>
            </a:r>
          </a:p>
          <a:p>
            <a:pPr>
              <a:lnSpc>
                <a:spcPct val="110000"/>
              </a:lnSpc>
            </a:pPr>
            <a:r>
              <a:rPr lang="ru-RU" sz="1300" dirty="0"/>
              <a:t>Создание единой образовательной сети в России</a:t>
            </a:r>
          </a:p>
          <a:p>
            <a:pPr>
              <a:lnSpc>
                <a:spcPct val="110000"/>
              </a:lnSpc>
            </a:pPr>
            <a:r>
              <a:rPr lang="ru-RU" sz="1300" dirty="0"/>
              <a:t>Увеличение прямого общения с другими студентами – развитие </a:t>
            </a:r>
            <a:r>
              <a:rPr lang="en-US" sz="1300" dirty="0"/>
              <a:t>soft - skills</a:t>
            </a:r>
            <a:endParaRPr lang="ru-RU" sz="1300" dirty="0"/>
          </a:p>
        </p:txBody>
      </p:sp>
      <p:pic>
        <p:nvPicPr>
          <p:cNvPr id="15" name="Picture 4" descr="Лампочка на желтом фоне с нарисованными световыми лучами и шнуром">
            <a:extLst>
              <a:ext uri="{FF2B5EF4-FFF2-40B4-BE49-F238E27FC236}">
                <a16:creationId xmlns:a16="http://schemas.microsoft.com/office/drawing/2014/main" id="{89550C5E-631F-16CE-F623-2E153A3931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98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  <a:noFill/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1F044AAC-B761-4B43-A7F5-E83A2E6C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38A62C4-9532-477E-82D0-1BD0CBC71971}" type="datetime1">
              <a:rPr lang="en-US" smtClean="0"/>
              <a:pPr>
                <a:spcAft>
                  <a:spcPts val="600"/>
                </a:spcAft>
              </a:pPr>
              <a:t>3/3/2024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A5D6226-C153-4C5F-B30C-5656FEDF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038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8F1159-8CEB-AB9D-4AE9-073A0CA3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914400"/>
            <a:ext cx="4766661" cy="1047023"/>
          </a:xfrm>
        </p:spPr>
        <p:txBody>
          <a:bodyPr>
            <a:normAutofit/>
          </a:bodyPr>
          <a:lstStyle/>
          <a:p>
            <a:r>
              <a:rPr lang="ru-RU" dirty="0"/>
              <a:t>Перспективы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8927F3-F90F-C387-85F4-9610CB4F5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56867"/>
            <a:ext cx="4766661" cy="3784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200" dirty="0"/>
              <a:t>Единая интерактивная система образования позволит создать одну платформу для всех учащихся – школьники смогут взаимодействовать друг с другом по всей России, выполнять совместные проекты, проводимые платформой, и помогать друг другу</a:t>
            </a:r>
          </a:p>
          <a:p>
            <a:pPr>
              <a:lnSpc>
                <a:spcPct val="110000"/>
              </a:lnSpc>
            </a:pPr>
            <a:r>
              <a:rPr lang="ru-RU" sz="1200" dirty="0"/>
              <a:t>Расширение платформы в сторону полноценного дополнительного профессионального образования с целью увеличения количества специалистов и привлечения финансов</a:t>
            </a:r>
          </a:p>
          <a:p>
            <a:pPr>
              <a:lnSpc>
                <a:spcPct val="110000"/>
              </a:lnSpc>
            </a:pPr>
            <a:r>
              <a:rPr lang="ru-RU" sz="1200" dirty="0"/>
              <a:t>Проведение аналогичных шагов с высшим образованием</a:t>
            </a:r>
          </a:p>
          <a:p>
            <a:pPr>
              <a:lnSpc>
                <a:spcPct val="110000"/>
              </a:lnSpc>
            </a:pPr>
            <a:r>
              <a:rPr lang="ru-RU" sz="1200" dirty="0"/>
              <a:t>Проведение олимпиад</a:t>
            </a:r>
          </a:p>
          <a:p>
            <a:pPr>
              <a:lnSpc>
                <a:spcPct val="110000"/>
              </a:lnSpc>
            </a:pPr>
            <a:r>
              <a:rPr lang="ru-RU" sz="1200" dirty="0"/>
              <a:t>Российский аналог </a:t>
            </a:r>
            <a:r>
              <a:rPr lang="en-US" sz="1200" dirty="0"/>
              <a:t>Coursera</a:t>
            </a:r>
            <a:endParaRPr lang="ru-RU" sz="1200" dirty="0"/>
          </a:p>
        </p:txBody>
      </p:sp>
      <p:pic>
        <p:nvPicPr>
          <p:cNvPr id="5" name="Picture 4" descr="Железная дорога, проходящая через пустыню">
            <a:extLst>
              <a:ext uri="{FF2B5EF4-FFF2-40B4-BE49-F238E27FC236}">
                <a16:creationId xmlns:a16="http://schemas.microsoft.com/office/drawing/2014/main" id="{B84A2760-86CA-1E41-2F67-3A2C6C3F9A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209" r="-2" b="218"/>
          <a:stretch/>
        </p:blipFill>
        <p:spPr>
          <a:xfrm>
            <a:off x="6510938" y="1009650"/>
            <a:ext cx="5681061" cy="4656484"/>
          </a:xfrm>
          <a:prstGeom prst="rect">
            <a:avLst/>
          </a:prstGeom>
          <a:noFill/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F044AAC-B761-4B43-A7F5-E83A2E6C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8A62C4-9532-477E-82D0-1BD0CBC71971}" type="datetime1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3/3/2024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A5D6226-C153-4C5F-B30C-5656FEDF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0DFF3-9AE5-25D4-4F8C-177640BD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038" y="1371600"/>
            <a:ext cx="3924562" cy="1314443"/>
          </a:xfrm>
        </p:spPr>
        <p:txBody>
          <a:bodyPr>
            <a:normAutofit/>
          </a:bodyPr>
          <a:lstStyle/>
          <a:p>
            <a:r>
              <a:rPr lang="ru-RU" dirty="0"/>
              <a:t>Кто наша аудитория?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64D211-4678-83DF-E892-07BE47D88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3037" y="2853369"/>
            <a:ext cx="3924562" cy="308846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600" dirty="0"/>
              <a:t>Школьники</a:t>
            </a:r>
          </a:p>
          <a:p>
            <a:pPr>
              <a:lnSpc>
                <a:spcPct val="110000"/>
              </a:lnSpc>
            </a:pPr>
            <a:r>
              <a:rPr lang="ru-RU" sz="1600" dirty="0"/>
              <a:t>Студенты</a:t>
            </a:r>
          </a:p>
          <a:p>
            <a:pPr>
              <a:lnSpc>
                <a:spcPct val="110000"/>
              </a:lnSpc>
            </a:pPr>
            <a:r>
              <a:rPr lang="ru-RU" sz="1600" dirty="0"/>
              <a:t>Люди, испытывающие затруднения в своей профессиональной деятельности, поскольку не обладают полными знаниями в своей сфере</a:t>
            </a:r>
          </a:p>
        </p:txBody>
      </p:sp>
      <p:pic>
        <p:nvPicPr>
          <p:cNvPr id="5" name="Picture 4" descr="Большая группа парашютистов в воздухе">
            <a:extLst>
              <a:ext uri="{FF2B5EF4-FFF2-40B4-BE49-F238E27FC236}">
                <a16:creationId xmlns:a16="http://schemas.microsoft.com/office/drawing/2014/main" id="{03C2371C-6590-94A7-5522-1296AC432F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14" r="18036"/>
          <a:stretch/>
        </p:blipFill>
        <p:spPr>
          <a:xfrm>
            <a:off x="20" y="10"/>
            <a:ext cx="6512527" cy="6857990"/>
          </a:xfrm>
          <a:prstGeom prst="rect">
            <a:avLst/>
          </a:prstGeom>
          <a:noFill/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F044AAC-B761-4B43-A7F5-E83A2E6C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8A62C4-9532-477E-82D0-1BD0CBC71971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3/3/2024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A5D6226-C153-4C5F-B30C-5656FEDF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7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128617-1E2A-A8DB-B048-BB48373E8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079987" cy="13144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Проект как стартап, или где взять клиентов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1479B7-D51D-AA2B-3556-AD2BA2EB9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4079988" cy="308846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100" dirty="0"/>
              <a:t>Школьная программа будет предоставляться на бесплатной основе, таким образом каждый год можно охватывать свыше нескольких миллионов человек (в 2023 году в университеты поступило около 1,2 миллиона человек)</a:t>
            </a:r>
          </a:p>
          <a:p>
            <a:pPr>
              <a:lnSpc>
                <a:spcPct val="110000"/>
              </a:lnSpc>
            </a:pPr>
            <a:r>
              <a:rPr lang="ru-RU" sz="1100" dirty="0"/>
              <a:t>Для привлечения школьной аудитории школьный материал будет дополнен материалами из ЕГЭ, таким образом будет совмещено общее образование и подготовка к экзаменам</a:t>
            </a:r>
          </a:p>
          <a:p>
            <a:pPr>
              <a:lnSpc>
                <a:spcPct val="110000"/>
              </a:lnSpc>
            </a:pPr>
            <a:r>
              <a:rPr lang="ru-RU" sz="1100" dirty="0"/>
              <a:t>Студенты (в России более 4,5 миллионов студентов)</a:t>
            </a:r>
          </a:p>
          <a:p>
            <a:pPr>
              <a:lnSpc>
                <a:spcPct val="110000"/>
              </a:lnSpc>
            </a:pPr>
            <a:r>
              <a:rPr lang="ru-RU" sz="1100" dirty="0"/>
              <a:t>Рынок образования – особенный. Он динамичен, клиент пробует множество продуктов, отпадает необходимость в их переманивании. </a:t>
            </a:r>
          </a:p>
        </p:txBody>
      </p:sp>
      <p:pic>
        <p:nvPicPr>
          <p:cNvPr id="5" name="Picture 4" descr="Очки на книге">
            <a:extLst>
              <a:ext uri="{FF2B5EF4-FFF2-40B4-BE49-F238E27FC236}">
                <a16:creationId xmlns:a16="http://schemas.microsoft.com/office/drawing/2014/main" id="{00F0A034-6D1C-C27C-D48B-DFF20B635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7" r="31209" b="-1"/>
          <a:stretch/>
        </p:blipFill>
        <p:spPr>
          <a:xfrm>
            <a:off x="6003308" y="643467"/>
            <a:ext cx="5290484" cy="5571065"/>
          </a:xfrm>
          <a:prstGeom prst="rect">
            <a:avLst/>
          </a:prstGeom>
          <a:noFill/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F044AAC-B761-4B43-A7F5-E83A2E6C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8A62C4-9532-477E-82D0-1BD0CBC71971}" type="datetime1">
              <a:rPr lang="en-US" smtClean="0"/>
              <a:pPr>
                <a:spcAft>
                  <a:spcPts val="600"/>
                </a:spcAft>
              </a:pPr>
              <a:t>3/3/2024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A5D6226-C153-4C5F-B30C-5656FEDF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838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13005E-AC2E-66A6-366B-FDB70B89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платформы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AF6EAC-2BC8-D851-76E4-B2A15A8D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Программа с 9 по 11 класс предоставляется бесплатно, как и тренажер. На платной основе – связанные с ЕГЭ функции.</a:t>
            </a:r>
          </a:p>
          <a:p>
            <a:r>
              <a:rPr lang="ru-RU" dirty="0"/>
              <a:t>После необходимого теоретического введения и практики от преподавателя участники всех программ смогут перейти к практике в интерактивном тренажере, где будут собраны задачи для самостоятельного решения</a:t>
            </a:r>
          </a:p>
          <a:p>
            <a:r>
              <a:rPr lang="ru-RU" dirty="0"/>
              <a:t>Если школьник добавлен на платформу от школы, то он сможет видеть свой прогресс по освоению программ относительно других школьников</a:t>
            </a:r>
          </a:p>
          <a:p>
            <a:r>
              <a:rPr lang="ru-RU" dirty="0"/>
              <a:t>Создание от школ своих тестов для самостоятельного прохождения в качестве домашнего задания</a:t>
            </a:r>
          </a:p>
          <a:p>
            <a:r>
              <a:rPr lang="ru-RU" dirty="0"/>
              <a:t>ИИ будет сопровождать учеников на протяжении обучения (на платной основе)</a:t>
            </a:r>
          </a:p>
          <a:p>
            <a:r>
              <a:rPr lang="ru-RU" dirty="0"/>
              <a:t>Дополнительная информация в файлах к каждому занятию, где будет разобрано больше примеров из разных источников (олимпиады, вступительные экзамены, задачники)</a:t>
            </a:r>
          </a:p>
          <a:p>
            <a:r>
              <a:rPr lang="ru-RU" dirty="0"/>
              <a:t>Система </a:t>
            </a:r>
            <a:r>
              <a:rPr lang="en-US" dirty="0"/>
              <a:t>Peer – to – peer </a:t>
            </a:r>
            <a:r>
              <a:rPr lang="ru-RU" dirty="0"/>
              <a:t>позволит школьникам учиться на ошибках друг друга, платформа предоставит возможность создания запроса на помощь, который сможет принять другой участник платформы, объяснение будет проводится в видео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620324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0FAF4-CBB6-7A45-CF8E-D15380319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038" y="1371600"/>
            <a:ext cx="3924562" cy="1314443"/>
          </a:xfrm>
        </p:spPr>
        <p:txBody>
          <a:bodyPr>
            <a:normAutofit/>
          </a:bodyPr>
          <a:lstStyle/>
          <a:p>
            <a:r>
              <a:rPr lang="ru-RU" dirty="0"/>
              <a:t>Источники дохода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26E79-D323-E3B3-5D02-219C65A8B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3037" y="2853369"/>
            <a:ext cx="3924562" cy="308846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ru-RU" dirty="0"/>
              <a:t>Доход с подписок на материалы ЕГЭ и доступ к ИИ, возможность принимать участие в особенных образовательных мероприятиях (интенсивы)</a:t>
            </a:r>
          </a:p>
          <a:p>
            <a:pPr>
              <a:lnSpc>
                <a:spcPct val="110000"/>
              </a:lnSpc>
            </a:pPr>
            <a:r>
              <a:rPr lang="ru-RU" dirty="0"/>
              <a:t>Государственные инвестиции</a:t>
            </a:r>
          </a:p>
          <a:p>
            <a:pPr>
              <a:lnSpc>
                <a:spcPct val="110000"/>
              </a:lnSpc>
            </a:pPr>
            <a:r>
              <a:rPr lang="ru-RU" dirty="0"/>
              <a:t>Инвестиции частных лиц, заинтересованных в качественном образовании</a:t>
            </a:r>
          </a:p>
        </p:txBody>
      </p:sp>
      <p:pic>
        <p:nvPicPr>
          <p:cNvPr id="5" name="Picture 4" descr="Документ с графиком и ручкой">
            <a:extLst>
              <a:ext uri="{FF2B5EF4-FFF2-40B4-BE49-F238E27FC236}">
                <a16:creationId xmlns:a16="http://schemas.microsoft.com/office/drawing/2014/main" id="{3731F19E-413C-2712-A571-3543ED4A00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84" r="11528" b="-1"/>
          <a:stretch/>
        </p:blipFill>
        <p:spPr>
          <a:xfrm>
            <a:off x="20" y="10"/>
            <a:ext cx="6512527" cy="6857990"/>
          </a:xfrm>
          <a:prstGeom prst="rect">
            <a:avLst/>
          </a:prstGeom>
          <a:noFill/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F044AAC-B761-4B43-A7F5-E83A2E6C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8A62C4-9532-477E-82D0-1BD0CBC71971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3/3/2024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A5D6226-C153-4C5F-B30C-5656FEDF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7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067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C329E7-0F67-91BB-430A-568C61A7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0750"/>
            <a:ext cx="9893595" cy="1387934"/>
          </a:xfrm>
        </p:spPr>
        <p:txBody>
          <a:bodyPr anchor="b">
            <a:normAutofit/>
          </a:bodyPr>
          <a:lstStyle/>
          <a:p>
            <a:r>
              <a:rPr lang="ru-RU" dirty="0"/>
              <a:t>Анализ конкурентов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F3F245-3000-82A4-7B9A-585992802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63664"/>
            <a:ext cx="9016409" cy="2927536"/>
          </a:xfrm>
        </p:spPr>
        <p:txBody>
          <a:bodyPr>
            <a:normAutofit/>
          </a:bodyPr>
          <a:lstStyle/>
          <a:p>
            <a:r>
              <a:rPr lang="ru-RU" dirty="0"/>
              <a:t>По данным Яндекса (</a:t>
            </a:r>
            <a:r>
              <a:rPr lang="en-US" dirty="0" err="1"/>
              <a:t>Wordstat</a:t>
            </a:r>
            <a:r>
              <a:rPr lang="en-US" dirty="0"/>
              <a:t>)</a:t>
            </a:r>
            <a:r>
              <a:rPr lang="ru-RU" dirty="0"/>
              <a:t> запрос «подготовка к ЕГЭ» имеет 249 тысяч показов в месяц. «Образовательная платформа» свыше 115 тысяч. «Образовательный портал» 173 тысячи.</a:t>
            </a:r>
          </a:p>
          <a:p>
            <a:r>
              <a:rPr lang="ru-RU" dirty="0"/>
              <a:t>«Решу ЕГЭ» имеет свыше 700 тысяч показов в месяц</a:t>
            </a:r>
          </a:p>
          <a:p>
            <a:r>
              <a:rPr lang="ru-RU" dirty="0"/>
              <a:t>«</a:t>
            </a:r>
            <a:r>
              <a:rPr lang="ru-RU" dirty="0" err="1"/>
              <a:t>Школково</a:t>
            </a:r>
            <a:r>
              <a:rPr lang="ru-RU" dirty="0"/>
              <a:t>» около 100 тысяч</a:t>
            </a:r>
          </a:p>
          <a:p>
            <a:r>
              <a:rPr lang="ru-RU" dirty="0"/>
              <a:t>«Курсы Сириус» около 25 тысяч показов</a:t>
            </a:r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34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43EFF-081E-A61B-3F63-1FAB9BEE6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371600"/>
            <a:ext cx="3943762" cy="1314443"/>
          </a:xfrm>
        </p:spPr>
        <p:txBody>
          <a:bodyPr>
            <a:normAutofit/>
          </a:bodyPr>
          <a:lstStyle/>
          <a:p>
            <a:r>
              <a:rPr lang="ru-RU" sz="3700" dirty="0"/>
              <a:t>Отличия от других проектов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5365C5-811E-8D8E-91CB-D643CF566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3943762" cy="308846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ru-RU" sz="1300" dirty="0"/>
              <a:t>Проект не рассчитан просто на подготовку школьников к ЕГЭ, как многие в секторе образования. Его главной целью является предоставление качественного, массового, дополнительного, доступного образования всем желающим.</a:t>
            </a:r>
          </a:p>
          <a:p>
            <a:pPr>
              <a:lnSpc>
                <a:spcPct val="110000"/>
              </a:lnSpc>
            </a:pPr>
            <a:r>
              <a:rPr lang="ru-RU" sz="1300" dirty="0"/>
              <a:t>Проект может стать хорошим примером применения новых технологий в сфере образования</a:t>
            </a:r>
          </a:p>
          <a:p>
            <a:pPr>
              <a:lnSpc>
                <a:spcPct val="110000"/>
              </a:lnSpc>
            </a:pPr>
            <a:r>
              <a:rPr lang="ru-RU" sz="1300" dirty="0"/>
              <a:t>Проект нацелен на сотрудничество с образовательными учреждениями</a:t>
            </a:r>
          </a:p>
          <a:p>
            <a:pPr>
              <a:lnSpc>
                <a:spcPct val="110000"/>
              </a:lnSpc>
            </a:pPr>
            <a:r>
              <a:rPr lang="ru-RU" sz="1300" dirty="0"/>
              <a:t>В рамках развития проект будет заниматься исследованиями в сфере образования</a:t>
            </a:r>
          </a:p>
          <a:p>
            <a:pPr>
              <a:lnSpc>
                <a:spcPct val="110000"/>
              </a:lnSpc>
            </a:pPr>
            <a:r>
              <a:rPr lang="ru-RU" sz="1300" dirty="0"/>
              <a:t>Гибкость для преподавателей</a:t>
            </a:r>
          </a:p>
        </p:txBody>
      </p:sp>
      <p:pic>
        <p:nvPicPr>
          <p:cNvPr id="5" name="Picture 4" descr="Белые лампы, среди которых одна желтая">
            <a:extLst>
              <a:ext uri="{FF2B5EF4-FFF2-40B4-BE49-F238E27FC236}">
                <a16:creationId xmlns:a16="http://schemas.microsoft.com/office/drawing/2014/main" id="{7AFA46AC-5EC6-1F69-E786-BFF922D3C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71" r="26241" b="-1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  <a:noFill/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F044AAC-B761-4B43-A7F5-E83A2E6C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38A62C4-9532-477E-82D0-1BD0CBC71971}" type="datetime1">
              <a:rPr lang="en-US" smtClean="0"/>
              <a:pPr>
                <a:spcAft>
                  <a:spcPts val="600"/>
                </a:spcAft>
              </a:pPr>
              <a:t>3/3/2024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A5D6226-C153-4C5F-B30C-5656FEDF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4037392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DarkSeedLeftStep">
      <a:dk1>
        <a:srgbClr val="000000"/>
      </a:dk1>
      <a:lt1>
        <a:srgbClr val="FFFFFF"/>
      </a:lt1>
      <a:dk2>
        <a:srgbClr val="30271B"/>
      </a:dk2>
      <a:lt2>
        <a:srgbClr val="F1F0F3"/>
      </a:lt2>
      <a:accent1>
        <a:srgbClr val="89AD44"/>
      </a:accent1>
      <a:accent2>
        <a:srgbClr val="ACA339"/>
      </a:accent2>
      <a:accent3>
        <a:srgbClr val="C3894D"/>
      </a:accent3>
      <a:accent4>
        <a:srgbClr val="B1463B"/>
      </a:accent4>
      <a:accent5>
        <a:srgbClr val="C34D73"/>
      </a:accent5>
      <a:accent6>
        <a:srgbClr val="B13B93"/>
      </a:accent6>
      <a:hlink>
        <a:srgbClr val="C2485B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50D6D13-6CBE-4D77-BF4C-22DA2358B353}">
  <we:reference id="wa200005566" version="3.0.0.2" store="ru-RU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793</Words>
  <Application>Microsoft Office PowerPoint</Application>
  <PresentationFormat>Широкоэкранный</PresentationFormat>
  <Paragraphs>82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Grandview Display</vt:lpstr>
      <vt:lpstr>DashVTI</vt:lpstr>
      <vt:lpstr>Проект «Доступное образование»</vt:lpstr>
      <vt:lpstr>Цели проекта</vt:lpstr>
      <vt:lpstr>Перспективы</vt:lpstr>
      <vt:lpstr>Кто наша аудитория?</vt:lpstr>
      <vt:lpstr>Проект как стартап, или где взять клиентов</vt:lpstr>
      <vt:lpstr>Возможности платформы</vt:lpstr>
      <vt:lpstr>Источники дохода</vt:lpstr>
      <vt:lpstr>Анализ конкурентов</vt:lpstr>
      <vt:lpstr>Отличия от других проектов</vt:lpstr>
      <vt:lpstr>Peer – to - Peer</vt:lpstr>
      <vt:lpstr>Внедрение искусственного интеллекта в учебные процессы</vt:lpstr>
      <vt:lpstr>Финансирование (детально)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«Доступное образование»</dc:title>
  <dc:creator>Токарев Максим Олегович</dc:creator>
  <cp:lastModifiedBy>Токарев Максим Олегович</cp:lastModifiedBy>
  <cp:revision>6</cp:revision>
  <dcterms:created xsi:type="dcterms:W3CDTF">2024-01-12T13:12:08Z</dcterms:created>
  <dcterms:modified xsi:type="dcterms:W3CDTF">2024-03-03T07:03:37Z</dcterms:modified>
</cp:coreProperties>
</file>