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Maven Pro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avenProMedium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7b841f74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7b841f74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7b841f74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7b841f74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f7b841f74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f7b841f74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7b841f748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7b841f74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7b841f748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7b841f748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7b841f748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7b841f748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7b841f74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7b841f74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7b841f7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7b841f7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7b841f74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7b841f74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7b841f74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7b841f74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7b841f74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7b841f74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7b841f74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7b841f74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7b841f74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f7b841f74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7b841f74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7b841f74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7b841f74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7b841f74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0" lang="ru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Курсовая работа по дисциплине «Программирование мобильных устройств»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Выполнил студент группы БВТ2002 Захаров Максим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Main Screen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054075"/>
            <a:ext cx="5094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Характерным для данной активности является применение </a:t>
            </a:r>
            <a:r>
              <a:rPr b="1" lang="ru"/>
              <a:t>androidx.cardview.widget.CardView </a:t>
            </a:r>
            <a:r>
              <a:rPr lang="ru"/>
              <a:t>- специального виджета, предоставляемого Android Jetpack библиотекой. Он представляет собой контейнер, который позволяет отображать содержимое с закругленными углами и теневым эффектом, что делает его идеальным для создания карточек в пользовательском интерфейсе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данном случае он был применен для отображения карточек 3-х лучших игроков, карточек доступных упражнений и отображения </a:t>
            </a:r>
            <a:r>
              <a:rPr lang="ru"/>
              <a:t>аватара</a:t>
            </a:r>
            <a:r>
              <a:rPr lang="ru"/>
              <a:t> пользователя путем расположения эмоджи внутри закругленной цветной области. Внутри каждого </a:t>
            </a:r>
            <a:r>
              <a:rPr b="1" lang="ru"/>
              <a:t>CardView </a:t>
            </a:r>
            <a:r>
              <a:rPr lang="ru"/>
              <a:t>располагается макет </a:t>
            </a:r>
            <a:r>
              <a:rPr b="1" lang="ru"/>
              <a:t>LinearLayout </a:t>
            </a:r>
            <a:r>
              <a:rPr lang="ru"/>
              <a:t>для корректного отображения вместе нескольких компонентов </a:t>
            </a:r>
            <a:r>
              <a:rPr b="1" lang="ru"/>
              <a:t>TextView </a:t>
            </a:r>
            <a:r>
              <a:rPr lang="ru"/>
              <a:t>и </a:t>
            </a:r>
            <a:r>
              <a:rPr b="1" lang="ru"/>
              <a:t>ImageView</a:t>
            </a:r>
            <a:r>
              <a:rPr lang="ru"/>
              <a:t>. Большинство карточек доступных упражнений являются кликабельными и переводят пользователя на соответствующие активности. Исключением является лишь карточка “</a:t>
            </a:r>
            <a:r>
              <a:rPr b="1" lang="ru"/>
              <a:t>Game</a:t>
            </a:r>
            <a:r>
              <a:rPr lang="ru"/>
              <a:t>”, т.к. в приложении не был реализован мультиплеер.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875" y="1047413"/>
            <a:ext cx="2129281" cy="37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Profile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054075"/>
            <a:ext cx="53811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Активность настроек пользователя. Характерным для нее является наличие кнопки “Switch to Dark”, при нажатии на которую тема приложения сменяется со светлой на темную и текст кнопки меняется на </a:t>
            </a:r>
            <a:r>
              <a:rPr lang="ru"/>
              <a:t>“Switch to Light”</a:t>
            </a:r>
            <a:r>
              <a:rPr lang="ru"/>
              <a:t>, а при повторном - наоборот. Также имеется кнопка “Change mother language”, при нажатии на которую происходит переход на активность </a:t>
            </a:r>
            <a:r>
              <a:rPr lang="ru"/>
              <a:t>“</a:t>
            </a:r>
            <a:r>
              <a:rPr b="1" lang="ru"/>
              <a:t>LanguageAtivity</a:t>
            </a:r>
            <a:r>
              <a:rPr lang="ru"/>
              <a:t>”, которая уже была ранее рассмотрена. Пример </a:t>
            </a:r>
            <a:r>
              <a:rPr lang="ru"/>
              <a:t>реализации функционала кнопки по смене темы приложения представлен ниже.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325" y="1047413"/>
            <a:ext cx="2121054" cy="37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363" y="2939700"/>
            <a:ext cx="4373974" cy="18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Темное оформление приложения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054075"/>
            <a:ext cx="50949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данном слайде наглядно приведено то, как внешне выглядит приложение в темном оформлении на примере одного из экранов Onboarding. Для реализации корректного перехода на противоположную цветовую тему в XML-файлах </a:t>
            </a:r>
            <a:r>
              <a:rPr b="1" lang="ru"/>
              <a:t>themes </a:t>
            </a:r>
            <a:r>
              <a:rPr lang="ru"/>
              <a:t>были заданы соответствующий цвет фона </a:t>
            </a:r>
            <a:r>
              <a:rPr b="1" lang="ru"/>
              <a:t>android:colorBackground</a:t>
            </a:r>
            <a:r>
              <a:rPr lang="ru"/>
              <a:t>, а также цвет </a:t>
            </a:r>
            <a:r>
              <a:rPr b="1" lang="ru"/>
              <a:t>colorSecondary</a:t>
            </a:r>
            <a:r>
              <a:rPr lang="ru"/>
              <a:t>, которым написан весь основной текст на всех активностях приложения и значение которого для светлой теме задается черным оттенком, а для темной - соответственно белым. Пример описания XML-файла темной темы приложения представлен ниже.</a:t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475" y="1047413"/>
            <a:ext cx="2130144" cy="37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98" y="3534533"/>
            <a:ext cx="5094900" cy="103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Guess the animal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054075"/>
            <a:ext cx="2611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упражнения с угадыванием животного были реализованы три активности - активность с </a:t>
            </a:r>
            <a:r>
              <a:rPr b="1" lang="ru"/>
              <a:t>AimalsActivity</a:t>
            </a:r>
            <a:r>
              <a:rPr lang="ru"/>
              <a:t> с заданием, </a:t>
            </a:r>
            <a:r>
              <a:rPr b="1" lang="ru"/>
              <a:t>AnimalsCorrectActivity </a:t>
            </a:r>
            <a:r>
              <a:rPr lang="ru"/>
              <a:t>с отображением экрана поздравлений при правильном ответе, и </a:t>
            </a:r>
            <a:r>
              <a:rPr b="1" lang="ru"/>
              <a:t>AnimalsWrongActivity</a:t>
            </a:r>
            <a:r>
              <a:rPr lang="ru"/>
              <a:t> с отображением экрана оповещения о неправильном ответе и предложением перейти далее либо попробовать снова. Все активности реализованы при помощи упомянутых уже ранее компонентов Textview, ImageView и т.д.</a:t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100" y="1559100"/>
            <a:ext cx="1585200" cy="2831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400" y="1564301"/>
            <a:ext cx="1585200" cy="28214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3925" y="1560151"/>
            <a:ext cx="1560850" cy="28028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Guess the animal - анализ ответа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1054075"/>
            <a:ext cx="72666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Характерным для активности с заданием угадыванием животного является обработка нажатия на кнопку “</a:t>
            </a:r>
            <a:r>
              <a:rPr b="1" lang="ru"/>
              <a:t>Check</a:t>
            </a:r>
            <a:r>
              <a:rPr lang="ru"/>
              <a:t>”, при котором должен осуществляться выбор следующей активности, </a:t>
            </a:r>
            <a:r>
              <a:rPr lang="ru"/>
              <a:t>на которую должен происходить переход</a:t>
            </a:r>
            <a:r>
              <a:rPr lang="ru"/>
              <a:t> - </a:t>
            </a:r>
            <a:r>
              <a:rPr lang="ru"/>
              <a:t>AnimalsCorrectActivity или AnimalsWrongActivity, путем анализа введенного пользователем ответа. Реализация данной задачи продемонстрирована на рисунке ниже.</a:t>
            </a:r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150" y="2637475"/>
            <a:ext cx="4904677" cy="16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Word practice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82" name="Google Shape;382;p27"/>
          <p:cNvSpPr txBox="1"/>
          <p:nvPr>
            <p:ph idx="1" type="body"/>
          </p:nvPr>
        </p:nvSpPr>
        <p:spPr>
          <a:xfrm>
            <a:off x="1303800" y="1054075"/>
            <a:ext cx="45897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Характерным для данного упражнения является то, что для него была создана всего одна активность </a:t>
            </a:r>
            <a:r>
              <a:rPr b="1" lang="ru"/>
              <a:t>WordActivity</a:t>
            </a:r>
            <a:r>
              <a:rPr lang="ru"/>
              <a:t>, которая меняет свой внешний вид после нажатия пользователем кнопки “</a:t>
            </a:r>
            <a:r>
              <a:rPr b="1" lang="ru"/>
              <a:t>Check</a:t>
            </a:r>
            <a:r>
              <a:rPr lang="ru"/>
              <a:t>” в зависимости от выбранного им ответа.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Реализовать данный функционал получилось благодаря осуществленному на этапе свертки определению у </a:t>
            </a:r>
            <a:r>
              <a:rPr b="1" lang="ru"/>
              <a:t>RadioButton </a:t>
            </a:r>
            <a:r>
              <a:rPr lang="ru"/>
              <a:t>с верным ответом свойства </a:t>
            </a:r>
            <a:r>
              <a:rPr b="1" lang="ru"/>
              <a:t>tag = “correct”</a:t>
            </a:r>
            <a:r>
              <a:rPr lang="ru"/>
              <a:t>, а также считыванию с помощью свойства </a:t>
            </a:r>
            <a:r>
              <a:rPr b="1" lang="ru"/>
              <a:t>checkedRadioButtonId </a:t>
            </a:r>
            <a:r>
              <a:rPr lang="ru"/>
              <a:t>выбранной пользователем RadioButton и сравнения ее ID с ID верного RadioButton. По итогам сравнения кнопки RadioButton меняют свой внешний вид при помощи созданных в папке </a:t>
            </a:r>
            <a:r>
              <a:rPr b="1" lang="ru"/>
              <a:t>drawable </a:t>
            </a:r>
            <a:r>
              <a:rPr lang="ru"/>
              <a:t>XML-файлов </a:t>
            </a:r>
            <a:r>
              <a:rPr b="1" lang="ru"/>
              <a:t>shape</a:t>
            </a:r>
            <a:r>
              <a:rPr lang="ru"/>
              <a:t>, а также все Radiobutton становятся недоступными для нажатия.</a:t>
            </a:r>
            <a:endParaRPr/>
          </a:p>
        </p:txBody>
      </p:sp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600" y="1047413"/>
            <a:ext cx="2127084" cy="37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Listening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1179325" y="1054075"/>
            <a:ext cx="27360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голосового упражнения, подобно упражнению с угадыванием животного, были созданы 3 активности LIsteningActivity, ListeningWrongActivity и ListeningCorrectActivity для отображения экранов с заданием, а также с оповещением о неправильном и правильном ответе соответсвенно. Был реализован переход между активностями с помощью кнопок “Check my speech”, “Yay! Go next”, а также кликабельного компонента CardView с эмоджи микрофона, созданного специально для активности </a:t>
            </a:r>
            <a:r>
              <a:rPr lang="ru"/>
              <a:t>ListeningWrongActivity. Сам функционал прослушивания речи пользователя и ее анализа реализован не был.</a:t>
            </a:r>
            <a:endParaRPr/>
          </a:p>
        </p:txBody>
      </p:sp>
      <p:pic>
        <p:nvPicPr>
          <p:cNvPr id="390" name="Google Shape;3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0" y="1513275"/>
            <a:ext cx="1585200" cy="28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900" y="1502566"/>
            <a:ext cx="1585200" cy="28388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2" name="Google Shape;3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825" y="1513275"/>
            <a:ext cx="1585200" cy="28174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lang="ru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 приложении</a:t>
            </a:r>
            <a:endParaRPr sz="3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66500"/>
            <a:ext cx="70305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В процессе работы была осуществлена верстка основных экранов приложения, за исключением экрана изменения фото и Splash Screen, который автоматически создается в последних версиях Android путем размещения логотипа приложения посреди экрана. Верстка экранов осуществлялась путем создания соответствующих активностей и описания их структур. Помимо верстки в приложении также частично был реализован изначально задуманный функционал.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Login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054075"/>
            <a:ext cx="49602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входа в приложение был описан при помощи компонента </a:t>
            </a:r>
            <a:r>
              <a:rPr b="1" lang="ru"/>
              <a:t>android.appcompat.widget.Toolbar</a:t>
            </a:r>
            <a:r>
              <a:rPr lang="ru"/>
              <a:t>, благодаря которому реализована верхняя часть экрана с надписью Login и кнопкой возврата на предыдущую страницу, а также макета </a:t>
            </a:r>
            <a:r>
              <a:rPr b="1" lang="ru"/>
              <a:t>RelativeLayout</a:t>
            </a:r>
            <a:r>
              <a:rPr lang="ru"/>
              <a:t> и компонентов </a:t>
            </a:r>
            <a:r>
              <a:rPr b="1" lang="ru"/>
              <a:t>TextView</a:t>
            </a:r>
            <a:r>
              <a:rPr lang="ru"/>
              <a:t>, используемого для отображения текста на экране, </a:t>
            </a:r>
            <a:r>
              <a:rPr b="1" lang="ru"/>
              <a:t>ImageView</a:t>
            </a:r>
            <a:r>
              <a:rPr lang="ru"/>
              <a:t>, используемого для отображения фото соответственно, и Button - для отображения кнопки входа.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Помимо этого, при верстке полей ввода email адреса и пароля при входе также использовался и </a:t>
            </a:r>
            <a:r>
              <a:rPr b="1" lang="ru"/>
              <a:t>com.google.android.material.textfield.TextInputLayout</a:t>
            </a:r>
            <a:r>
              <a:rPr lang="ru"/>
              <a:t> - компонент пользовательского интерфейса из библиотеки Material Design от Google, предназначенный для создания интерфейса ввода текста. Для данного компонента были заданы свойства </a:t>
            </a:r>
            <a:r>
              <a:rPr b="1" lang="ru"/>
              <a:t>hint </a:t>
            </a:r>
            <a:r>
              <a:rPr lang="ru"/>
              <a:t>для реализации пояснительной подсказки о том, что требуется ввести в данном поле, и </a:t>
            </a:r>
            <a:r>
              <a:rPr b="1" lang="ru"/>
              <a:t>passwordToggleEnabled </a:t>
            </a:r>
            <a:r>
              <a:rPr lang="ru"/>
              <a:t>- для реализации кнопки переключения видимости пароля в поле ввода.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523" y="1054075"/>
            <a:ext cx="2088050" cy="3735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Login - реализация переходов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054075"/>
            <a:ext cx="72666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экране кнопка “</a:t>
            </a:r>
            <a:r>
              <a:rPr b="1" lang="ru"/>
              <a:t>Login</a:t>
            </a:r>
            <a:r>
              <a:rPr lang="ru"/>
              <a:t>” ведет на другую активность с отображением Onboarding, а слова “</a:t>
            </a:r>
            <a:r>
              <a:rPr b="1" lang="ru"/>
              <a:t>Signup</a:t>
            </a:r>
            <a:r>
              <a:rPr lang="ru"/>
              <a:t>” и “</a:t>
            </a:r>
            <a:r>
              <a:rPr b="1" lang="ru"/>
              <a:t>Google</a:t>
            </a:r>
            <a:r>
              <a:rPr lang="ru"/>
              <a:t>” являются кликабельными и подсвечиваются синим цветом при запуске приложения на эмуляторе. При нажатии на “Signup” пользователь переключается на активность с регистрацией, а при нажатии на “Google” отскрывается сайт “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https://www.google.com</a:t>
            </a:r>
            <a:r>
              <a:rPr lang="ru"/>
              <a:t>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реализации реализации кликабельности части текста в TextView создается специальный класс </a:t>
            </a:r>
            <a:r>
              <a:rPr b="1" lang="ru"/>
              <a:t>ClickableSpan</a:t>
            </a:r>
            <a:r>
              <a:rPr lang="ru"/>
              <a:t>, а для переходов между активностями приложения используется соответствующий объект </a:t>
            </a:r>
            <a:r>
              <a:rPr b="1" lang="ru"/>
              <a:t>Intent</a:t>
            </a:r>
            <a:r>
              <a:rPr lang="ru"/>
              <a:t>. Пример реализации обработки перехода на активность OnboardingActivity1 при нажатии на кнопку “Login” </a:t>
            </a:r>
            <a:r>
              <a:rPr lang="ru"/>
              <a:t>представлен</a:t>
            </a:r>
            <a:r>
              <a:rPr lang="ru"/>
              <a:t> на рисунке ниже.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663" y="3232713"/>
            <a:ext cx="58769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Signup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054075"/>
            <a:ext cx="3612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регистрации реализованы подобно экрану входа с использованием тех же компонентов (TextView, ImageView и т.д.) и заданием тех же свойств для них с целью реализации видимости ввода пароля, отображения подсказки в поле ввода и пр.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реализации кнопки “Назад”, располагающуюся в Toolbar вместе с надписью “Signup”, в блоке обработчика ее нажатия </a:t>
            </a:r>
            <a:r>
              <a:rPr b="1" lang="ru"/>
              <a:t>setOnClickListener() </a:t>
            </a:r>
            <a:r>
              <a:rPr lang="ru"/>
              <a:t>вызывается специальный метод finish(), используемый для завершения текущей активности и перехода к предыдущей.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75" y="1047411"/>
            <a:ext cx="2041600" cy="36350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050" y="1046913"/>
            <a:ext cx="2041600" cy="36360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Переход на предыдущую страницу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054075"/>
            <a:ext cx="72498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реализации кнопки “Назад”, располагающуюся в Toolbar вместе с надписью “Signup”, в блоке обработчика ее нажатия </a:t>
            </a:r>
            <a:r>
              <a:rPr b="1" lang="ru"/>
              <a:t>setOnClickListener() </a:t>
            </a:r>
            <a:r>
              <a:rPr lang="ru"/>
              <a:t>вызывается специальный метод </a:t>
            </a:r>
            <a:r>
              <a:rPr b="1" lang="ru"/>
              <a:t>finish()</a:t>
            </a:r>
            <a:r>
              <a:rPr lang="ru"/>
              <a:t>, используемый для завершения текущей активности и перехода к предыдущей.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всех последующих экранах, в которых располагается Toolbar с данной кнопкой, ее функционал будет реализован аналогичным образом.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450" y="2611402"/>
            <a:ext cx="5075200" cy="11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No connection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054075"/>
            <a:ext cx="5094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приложении была реализована проверка подключения к сети пользователя. Для этого был создан специальный класс </a:t>
            </a:r>
            <a:r>
              <a:rPr b="1" lang="ru"/>
              <a:t>NetworkManager</a:t>
            </a:r>
            <a:r>
              <a:rPr lang="ru"/>
              <a:t>, описанный в файле </a:t>
            </a:r>
            <a:r>
              <a:rPr b="1" lang="ru"/>
              <a:t>NetworkErrorActivity.kt</a:t>
            </a:r>
            <a:r>
              <a:rPr lang="ru"/>
              <a:t>, а также был сверстан экран с оповещением об отсутствии подключения и кнопкой для повторной проверки.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постоянной проверки подключения к сети и перехода на соответствующий экран для каждой активности был прописан код, который решает данную задачу и который представлен ниже на рисунке.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425" y="1130725"/>
            <a:ext cx="2128852" cy="37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822" y="3515125"/>
            <a:ext cx="4682850" cy="11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Onboarding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054075"/>
            <a:ext cx="2611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осуществления входа или первичной регистрации пользователь переходит на экраны Onboarding. Структуры данных активностей состоят из компонентов TextView, ImageView и Button, а также макета RelativeLayout. На данных активностях, подобно предыдущим, реализованы функционалы перехода при нажатии на кнопки и кликабельный текст “Skip onboarding”.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Изображения, отображаемые на активностях, были специально лишены фона для корректной реализации смены темы приложения (об этом поговорим далее).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25" y="1201346"/>
            <a:ext cx="1545613" cy="27711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250" y="1199303"/>
            <a:ext cx="1545625" cy="27422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275" y="1171027"/>
            <a:ext cx="1545625" cy="27669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3712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Maven Pro Medium"/>
                <a:ea typeface="Maven Pro Medium"/>
                <a:cs typeface="Maven Pro Medium"/>
                <a:sym typeface="Maven Pro Medium"/>
              </a:rPr>
              <a:t>Language Select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054075"/>
            <a:ext cx="49602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последовательного прохождения всех Obnoarding-ов, либо при нажатии на текст “Skip onboarding”, приложение переключается на активность “</a:t>
            </a:r>
            <a:r>
              <a:rPr b="1" lang="ru"/>
              <a:t>LanguageAtivity</a:t>
            </a:r>
            <a:r>
              <a:rPr lang="ru"/>
              <a:t>”, в которой реализован экран выбора языка приложения.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Характерным для данной активности является применение специальных компонентов </a:t>
            </a:r>
            <a:r>
              <a:rPr b="1" lang="ru"/>
              <a:t>RadioButton </a:t>
            </a:r>
            <a:r>
              <a:rPr lang="ru"/>
              <a:t>для реализации отдельного переключателя, который может быть выбран или снят, и </a:t>
            </a:r>
            <a:r>
              <a:rPr b="1" lang="ru"/>
              <a:t>RadioGroup </a:t>
            </a:r>
            <a:r>
              <a:rPr lang="ru"/>
              <a:t>- контейнера, который группирует несколько </a:t>
            </a:r>
            <a:r>
              <a:rPr lang="ru"/>
              <a:t>RadioButton</a:t>
            </a:r>
            <a:r>
              <a:rPr lang="ru"/>
              <a:t> вместе. Для визуального отображения выбранного варианта и всех остальных были созданы в папке </a:t>
            </a:r>
            <a:r>
              <a:rPr b="1" lang="ru"/>
              <a:t>drawable </a:t>
            </a:r>
            <a:r>
              <a:rPr lang="ru"/>
              <a:t>специальные XML-файлы </a:t>
            </a:r>
            <a:r>
              <a:rPr b="1" lang="ru"/>
              <a:t>selector</a:t>
            </a:r>
            <a:r>
              <a:rPr lang="ru"/>
              <a:t>,</a:t>
            </a:r>
            <a:r>
              <a:rPr b="1" lang="ru"/>
              <a:t> </a:t>
            </a:r>
            <a:r>
              <a:rPr lang="ru"/>
              <a:t>которые определяют различные состояния для графического ресурса, такого как фон, текст или цвет.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Сам функционал смены языка приложения реализован не был. При нажатии на кнопку “Choose” реализован переход на активность с заглавным экраном.</a:t>
            </a:r>
            <a:endParaRPr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175" y="1047413"/>
            <a:ext cx="2124997" cy="378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