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7F5E84-9493-4756-B751-6B8687FEE515}">
  <a:tblStyle styleId="{777F5E84-9493-4756-B751-6B8687FEE5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a611e961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da611e961e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2c298241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e2c2982419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2c298241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e2c2982419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2c298241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e2c2982419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2c298241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e2c2982419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2c298241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e2c2982419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2c298241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e2c2982419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a611e96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da611e961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2c298241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e2c2982419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2c298241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e2c2982419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a611e961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da611e961e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2c298241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e2c2982419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2c298241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e2c2982419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a611e961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da611e961e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a611e961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da611e961e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7" name="Google Shape;2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2125" y="0"/>
            <a:ext cx="1029987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"/>
          <p:cNvPicPr preferRelativeResize="0"/>
          <p:nvPr/>
        </p:nvPicPr>
        <p:blipFill rotWithShape="1">
          <a:blip r:embed="rId2">
            <a:alphaModFix/>
          </a:blip>
          <a:srcRect b="0" l="0" r="79210" t="0"/>
          <a:stretch/>
        </p:blipFill>
        <p:spPr>
          <a:xfrm flipH="1">
            <a:off x="1" y="0"/>
            <a:ext cx="214131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2345434" y="307069"/>
            <a:ext cx="9008365" cy="779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2345434" y="307069"/>
            <a:ext cx="9008365" cy="779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2345434" y="307069"/>
            <a:ext cx="9008365" cy="779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2345434" y="307069"/>
            <a:ext cx="9008365" cy="779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0" y="0"/>
            <a:ext cx="4067799" cy="270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68487" t="0"/>
          <a:stretch/>
        </p:blipFill>
        <p:spPr>
          <a:xfrm flipH="1" rot="10800000">
            <a:off x="4038600" y="0"/>
            <a:ext cx="1281895" cy="270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68487" t="0"/>
          <a:stretch/>
        </p:blipFill>
        <p:spPr>
          <a:xfrm rot="10800000">
            <a:off x="5161609" y="0"/>
            <a:ext cx="1281895" cy="270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68487" t="0"/>
          <a:stretch/>
        </p:blipFill>
        <p:spPr>
          <a:xfrm flipH="1" rot="10800000">
            <a:off x="6318652" y="4408"/>
            <a:ext cx="1281895" cy="270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68487" t="0"/>
          <a:stretch/>
        </p:blipFill>
        <p:spPr>
          <a:xfrm rot="10800000">
            <a:off x="7441661" y="4408"/>
            <a:ext cx="1281895" cy="270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68487" t="0"/>
          <a:stretch/>
        </p:blipFill>
        <p:spPr>
          <a:xfrm flipH="1" rot="10800000">
            <a:off x="8564670" y="0"/>
            <a:ext cx="1281895" cy="270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68487" t="0"/>
          <a:stretch/>
        </p:blipFill>
        <p:spPr>
          <a:xfrm rot="10800000">
            <a:off x="9687679" y="0"/>
            <a:ext cx="1281895" cy="270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68487" t="0"/>
          <a:stretch/>
        </p:blipFill>
        <p:spPr>
          <a:xfrm flipH="1" rot="10800000">
            <a:off x="10844723" y="0"/>
            <a:ext cx="1347278" cy="2708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0" y="365125"/>
            <a:ext cx="12192000" cy="1325563"/>
          </a:xfrm>
          <a:prstGeom prst="rect">
            <a:avLst/>
          </a:prstGeom>
          <a:gradFill>
            <a:gsLst>
              <a:gs pos="0">
                <a:srgbClr val="E3E3E3">
                  <a:alpha val="0"/>
                </a:srgbClr>
              </a:gs>
              <a:gs pos="100000">
                <a:srgbClr val="EBECE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-1" y="1690688"/>
            <a:ext cx="12192001" cy="5167312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2345434" y="307069"/>
            <a:ext cx="9008365" cy="779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6A502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0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832338" y="1450609"/>
            <a:ext cx="601393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C7953"/>
              </a:buClr>
              <a:buSzPts val="7200"/>
              <a:buFont typeface="Arial"/>
              <a:buNone/>
            </a:pPr>
            <a:r>
              <a:rPr lang="ru-RU" sz="7200">
                <a:solidFill>
                  <a:srgbClr val="8C7953"/>
                </a:solidFill>
                <a:latin typeface="Arial"/>
                <a:ea typeface="Arial"/>
                <a:cs typeface="Arial"/>
                <a:sym typeface="Arial"/>
              </a:rPr>
              <a:t>MyPet</a:t>
            </a:r>
            <a:endParaRPr sz="7200">
              <a:solidFill>
                <a:srgbClr val="8C79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>
            <p:ph idx="1" type="subTitle"/>
          </p:nvPr>
        </p:nvSpPr>
        <p:spPr>
          <a:xfrm>
            <a:off x="908538" y="3720609"/>
            <a:ext cx="60138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1900">
                <a:solidFill>
                  <a:srgbClr val="BF784D"/>
                </a:solidFill>
                <a:latin typeface="Arial"/>
                <a:ea typeface="Arial"/>
                <a:cs typeface="Arial"/>
                <a:sym typeface="Arial"/>
              </a:rPr>
              <a:t>Платформа объявлений о домашних питомцах</a:t>
            </a:r>
            <a:endParaRPr sz="1900">
              <a:solidFill>
                <a:srgbClr val="BF784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4653129" y="172225"/>
            <a:ext cx="47613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4400"/>
              <a:buFont typeface="Calibri"/>
              <a:buNone/>
            </a:pPr>
            <a:r>
              <a:rPr lang="ru-RU"/>
              <a:t>Атрибуты</a:t>
            </a:r>
            <a:endParaRPr/>
          </a:p>
        </p:txBody>
      </p:sp>
      <p:graphicFrame>
        <p:nvGraphicFramePr>
          <p:cNvPr id="162" name="Google Shape;162;p22"/>
          <p:cNvGraphicFramePr/>
          <p:nvPr/>
        </p:nvGraphicFramePr>
        <p:xfrm>
          <a:off x="2433925" y="119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{777F5E84-9493-4756-B751-6B8687FEE515}</a:tableStyleId>
              </a:tblPr>
              <a:tblGrid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Атрибуты качества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Атрибуты ограничений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Надёжность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Бюджет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 vMerge="1"/>
              </a:tr>
              <a:tr h="381000">
                <a:tc vMerge="1"/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Удобство использования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Временные рамки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Безопасность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Ограничение знаний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Производительность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-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Сопровождаемость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-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25" y="4671200"/>
            <a:ext cx="2186799" cy="218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4653129" y="172225"/>
            <a:ext cx="47613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4400"/>
              <a:buFont typeface="Calibri"/>
              <a:buNone/>
            </a:pPr>
            <a:r>
              <a:rPr lang="ru-RU"/>
              <a:t>ER-Диаграмма</a:t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799" y="999400"/>
            <a:ext cx="7918627" cy="560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925" y="4513375"/>
            <a:ext cx="2344625" cy="23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422275" y="165450"/>
            <a:ext cx="56202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4400"/>
              <a:buFont typeface="Calibri"/>
              <a:buNone/>
            </a:pPr>
            <a:r>
              <a:rPr lang="ru-RU"/>
              <a:t>Варианты реализации</a:t>
            </a:r>
            <a:endParaRPr/>
          </a:p>
        </p:txBody>
      </p:sp>
      <p:graphicFrame>
        <p:nvGraphicFramePr>
          <p:cNvPr id="176" name="Google Shape;176;p24"/>
          <p:cNvGraphicFramePr/>
          <p:nvPr/>
        </p:nvGraphicFramePr>
        <p:xfrm>
          <a:off x="2586325" y="119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{777F5E84-9493-4756-B751-6B8687FEE515}</a:tableStyleId>
              </a:tblPr>
              <a:tblGrid>
                <a:gridCol w="571500"/>
                <a:gridCol w="2857500"/>
                <a:gridCol w="564725"/>
                <a:gridCol w="286427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Веб-приложение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Мобильное приложение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Доступ с любого устройства с интернетом.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Удобство использования.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 vMerge="1"/>
                <a:tc vMerge="1"/>
                <a:tc vMerge="1"/>
                <a:tc vMerge="1"/>
              </a:tr>
              <a:tr h="381000">
                <a:tc vMerge="1"/>
                <a:tc vMerge="1"/>
                <a:tc vMerge="1"/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Не требует установки.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Возможность использования офлайн.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Легкость обновлений и поддержки.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Пуш-уведомления.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Зависимость от интернет-соединения.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Требует установки(Если это не PWA).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6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Ограниченная функциональность офлайн.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Необходимость разработки под разные платформы (iOS, Android).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25" y="4671200"/>
            <a:ext cx="2186799" cy="218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3834754" y="172225"/>
            <a:ext cx="47613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4400"/>
              <a:buFont typeface="Calibri"/>
              <a:buNone/>
            </a:pPr>
            <a:r>
              <a:rPr lang="ru-RU"/>
              <a:t>Таблица сравнения</a:t>
            </a:r>
            <a:endParaRPr/>
          </a:p>
        </p:txBody>
      </p:sp>
      <p:graphicFrame>
        <p:nvGraphicFramePr>
          <p:cNvPr id="183" name="Google Shape;183;p25"/>
          <p:cNvGraphicFramePr/>
          <p:nvPr/>
        </p:nvGraphicFramePr>
        <p:xfrm>
          <a:off x="1815100" y="119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{777F5E84-9493-4756-B751-6B8687FEE515}</a:tableStyleId>
              </a:tblPr>
              <a:tblGrid>
                <a:gridCol w="2777475"/>
                <a:gridCol w="2777475"/>
                <a:gridCol w="2777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Характеристика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Веб-приложение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Мобильное приложение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Доступность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Высокая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Высокая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 vMerge="1"/>
                <a:tc vMerge="1"/>
              </a:tr>
              <a:tr h="381000">
                <a:tc vMerge="1"/>
                <a:tc vMerge="1"/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Использование офлайн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Нет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Удобство использования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Средняя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Высокая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Скорость разработки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Высокая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Средняя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Затраты на разработку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Низкие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Высокие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Пуш-уведомления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Нет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25" y="4513375"/>
            <a:ext cx="2344625" cy="23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219325" y="172225"/>
            <a:ext cx="60735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ct val="100000"/>
              <a:buFont typeface="Calibri"/>
              <a:buNone/>
            </a:pPr>
            <a:r>
              <a:rPr lang="ru-RU"/>
              <a:t>Внешний вид приложения</a:t>
            </a:r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25" y="4671200"/>
            <a:ext cx="2186799" cy="218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5350" y="951625"/>
            <a:ext cx="2594375" cy="5609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2483929" y="1582575"/>
            <a:ext cx="47613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4400"/>
              <a:buFont typeface="Calibri"/>
              <a:buNone/>
            </a:pPr>
            <a:r>
              <a:rPr lang="ru-RU"/>
              <a:t>Use Cases</a:t>
            </a: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25" y="4513375"/>
            <a:ext cx="2344625" cy="23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7250" y="0"/>
            <a:ext cx="4966299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27"/>
          <p:cNvCxnSpPr/>
          <p:nvPr/>
        </p:nvCxnSpPr>
        <p:spPr>
          <a:xfrm>
            <a:off x="2468600" y="2400975"/>
            <a:ext cx="3990300" cy="0"/>
          </a:xfrm>
          <a:prstGeom prst="straightConnector1">
            <a:avLst/>
          </a:prstGeom>
          <a:noFill/>
          <a:ln cap="flat" cmpd="sng" w="228600">
            <a:solidFill>
              <a:srgbClr val="6A502B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2765100" y="2512050"/>
            <a:ext cx="6661800" cy="13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4400"/>
              <a:buFont typeface="Calibri"/>
              <a:buNone/>
            </a:pPr>
            <a:r>
              <a:rPr b="1" lang="ru-RU" sz="5400"/>
              <a:t>Спасибо за внимание</a:t>
            </a:r>
            <a:endParaRPr b="1" sz="5400"/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525" y="4671200"/>
            <a:ext cx="2186799" cy="218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637175" y="0"/>
            <a:ext cx="2344625" cy="23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7175" y="4397713"/>
            <a:ext cx="2460300" cy="24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3527276" y="1"/>
            <a:ext cx="1629949" cy="162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2960009" y="293119"/>
            <a:ext cx="90084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4400"/>
              <a:buFont typeface="Calibri"/>
              <a:buNone/>
            </a:pPr>
            <a:r>
              <a:rPr lang="ru-RU"/>
              <a:t>Актуальность проекта</a:t>
            </a:r>
            <a:endParaRPr/>
          </a:p>
        </p:txBody>
      </p:sp>
      <p:sp>
        <p:nvSpPr>
          <p:cNvPr id="103" name="Google Shape;103;p14"/>
          <p:cNvSpPr txBox="1"/>
          <p:nvPr>
            <p:ph idx="4294967295" type="subTitle"/>
          </p:nvPr>
        </p:nvSpPr>
        <p:spPr>
          <a:xfrm>
            <a:off x="1580613" y="1475225"/>
            <a:ext cx="55977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784D"/>
              </a:buClr>
              <a:buSzPts val="1900"/>
              <a:buFont typeface="Arial"/>
              <a:buChar char="•"/>
            </a:pPr>
            <a:r>
              <a:rPr b="1" lang="ru-RU" sz="1900">
                <a:solidFill>
                  <a:srgbClr val="BF784D"/>
                </a:solidFill>
                <a:latin typeface="Arial"/>
                <a:ea typeface="Arial"/>
                <a:cs typeface="Arial"/>
                <a:sym typeface="Arial"/>
              </a:rPr>
              <a:t>Людям нужна удобная платформа</a:t>
            </a:r>
            <a:endParaRPr sz="1900">
              <a:solidFill>
                <a:srgbClr val="BF78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>
            <p:ph type="title"/>
          </p:nvPr>
        </p:nvSpPr>
        <p:spPr>
          <a:xfrm>
            <a:off x="4709534" y="6030969"/>
            <a:ext cx="90084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4400"/>
              <a:buFont typeface="Calibri"/>
              <a:buNone/>
            </a:pPr>
            <a:r>
              <a:rPr lang="ru-RU" sz="2900"/>
              <a:t>Решаем проблемы, закрываем потребности</a:t>
            </a:r>
            <a:endParaRPr sz="2900"/>
          </a:p>
        </p:txBody>
      </p:sp>
      <p:sp>
        <p:nvSpPr>
          <p:cNvPr id="105" name="Google Shape;105;p14"/>
          <p:cNvSpPr txBox="1"/>
          <p:nvPr>
            <p:ph idx="4294967295" type="subTitle"/>
          </p:nvPr>
        </p:nvSpPr>
        <p:spPr>
          <a:xfrm>
            <a:off x="5493463" y="2254625"/>
            <a:ext cx="55977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784D"/>
              </a:buClr>
              <a:buSzPts val="1900"/>
              <a:buFont typeface="Arial"/>
              <a:buChar char="•"/>
            </a:pPr>
            <a:r>
              <a:rPr b="1" lang="ru-RU" sz="1900">
                <a:solidFill>
                  <a:srgbClr val="BF784D"/>
                </a:solidFill>
                <a:latin typeface="Arial"/>
                <a:ea typeface="Arial"/>
                <a:cs typeface="Arial"/>
                <a:sym typeface="Arial"/>
              </a:rPr>
              <a:t>С грамотными специалистами</a:t>
            </a:r>
            <a:endParaRPr sz="1900">
              <a:solidFill>
                <a:srgbClr val="BF78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>
            <p:ph idx="4294967295" type="subTitle"/>
          </p:nvPr>
        </p:nvSpPr>
        <p:spPr>
          <a:xfrm>
            <a:off x="1100838" y="3184950"/>
            <a:ext cx="55977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784D"/>
              </a:buClr>
              <a:buSzPts val="1900"/>
              <a:buFont typeface="Arial"/>
              <a:buChar char="•"/>
            </a:pPr>
            <a:r>
              <a:rPr b="1" lang="ru-RU" sz="1900">
                <a:solidFill>
                  <a:srgbClr val="BF784D"/>
                </a:solidFill>
                <a:latin typeface="Arial"/>
                <a:ea typeface="Arial"/>
                <a:cs typeface="Arial"/>
                <a:sym typeface="Arial"/>
              </a:rPr>
              <a:t>Лишённая информационного шума других объявлений</a:t>
            </a:r>
            <a:endParaRPr sz="1900">
              <a:solidFill>
                <a:srgbClr val="BF78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25" y="4671200"/>
            <a:ext cx="2186799" cy="2186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/>
          <p:nvPr>
            <p:ph idx="4294967295" type="subTitle"/>
          </p:nvPr>
        </p:nvSpPr>
        <p:spPr>
          <a:xfrm>
            <a:off x="4123613" y="4816850"/>
            <a:ext cx="55977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784D"/>
              </a:buClr>
              <a:buSzPts val="1900"/>
              <a:buFont typeface="Arial"/>
              <a:buChar char="•"/>
            </a:pPr>
            <a:r>
              <a:rPr b="1" lang="ru-RU" sz="1900">
                <a:solidFill>
                  <a:srgbClr val="BF784D"/>
                </a:solidFill>
                <a:latin typeface="Arial"/>
                <a:ea typeface="Arial"/>
                <a:cs typeface="Arial"/>
                <a:sym typeface="Arial"/>
              </a:rPr>
              <a:t>Позволяющая быстро достичь поставленных целей</a:t>
            </a:r>
            <a:endParaRPr sz="1900">
              <a:solidFill>
                <a:srgbClr val="BF784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3521359" y="306644"/>
            <a:ext cx="90084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4400"/>
              <a:buFont typeface="Calibri"/>
              <a:buNone/>
            </a:pPr>
            <a:r>
              <a:rPr lang="ru-RU"/>
              <a:t>Бизнес-правила</a:t>
            </a:r>
            <a:endParaRPr/>
          </a:p>
        </p:txBody>
      </p:sp>
      <p:graphicFrame>
        <p:nvGraphicFramePr>
          <p:cNvPr id="114" name="Google Shape;114;p15"/>
          <p:cNvGraphicFramePr/>
          <p:nvPr/>
        </p:nvGraphicFramePr>
        <p:xfrm>
          <a:off x="952500" y="151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{777F5E84-9493-4756-B751-6B8687FEE515}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Бизнес-правило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Требование к системе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Обеспечить надежность работы приложения в любых условиях.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Разработать систему мониторинга производительности и доступности приложения, реализовать механизмы резервного копирования данных, проводить регулярные тесты на прочность и отказоустойчивость системы.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 vMerge="1"/>
              </a:tr>
              <a:tr h="381000">
                <a:tc vMerge="1"/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Поддерживать высокий уровень удобства использования для пользователей.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Реализовать простой и интуитивно понятный интерфейс приложения, обеспечивать быструю загрузку, минимизировать количество кликов для осуществления действий, проводить тестирование пользовательского опыта и учитывать обратную связь пользователей.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15" name="Google Shape;115;p15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500925" y="4513375"/>
            <a:ext cx="2344625" cy="23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2960009" y="293119"/>
            <a:ext cx="90084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4400"/>
              <a:buFont typeface="Calibri"/>
              <a:buNone/>
            </a:pPr>
            <a:r>
              <a:rPr lang="ru-RU"/>
              <a:t>Заинтересованные лица</a:t>
            </a:r>
            <a:endParaRPr/>
          </a:p>
        </p:txBody>
      </p:sp>
      <p:graphicFrame>
        <p:nvGraphicFramePr>
          <p:cNvPr id="121" name="Google Shape;121;p16"/>
          <p:cNvGraphicFramePr/>
          <p:nvPr/>
        </p:nvGraphicFramePr>
        <p:xfrm>
          <a:off x="952500" y="151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{777F5E84-9493-4756-B751-6B8687FEE515}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Сотрудники системы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Получение прибыли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Владельцы питомцев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Найти партнера для своего питомца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Найти компанию для прогулок с питомцем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Поиск нового владельца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Владельцы без питомцев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Поиск питомца и забота о нём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25" y="4671200"/>
            <a:ext cx="2186799" cy="218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3183609" y="307069"/>
            <a:ext cx="90084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4400"/>
              <a:buFont typeface="Calibri"/>
              <a:buNone/>
            </a:pPr>
            <a:r>
              <a:rPr lang="ru-RU"/>
              <a:t>Список внешних систем</a:t>
            </a:r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125" y="1164469"/>
            <a:ext cx="5986356" cy="5466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708784" y="313394"/>
            <a:ext cx="90084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4400"/>
              <a:buFont typeface="Calibri"/>
              <a:buNone/>
            </a:pPr>
            <a:r>
              <a:rPr lang="ru-RU"/>
              <a:t>Основные функции и свойства</a:t>
            </a:r>
            <a:endParaRPr/>
          </a:p>
        </p:txBody>
      </p:sp>
      <p:graphicFrame>
        <p:nvGraphicFramePr>
          <p:cNvPr id="134" name="Google Shape;134;p18"/>
          <p:cNvGraphicFramePr/>
          <p:nvPr/>
        </p:nvGraphicFramePr>
        <p:xfrm>
          <a:off x="952500" y="129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{777F5E84-9493-4756-B751-6B8687FEE515}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Поиск питомцев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Возможность находить питомцев по различным фильтрам (порода, возраст, местоположение и т.д.).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Размещение объявлений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Возможность размещать объявления о продаже или поиске новых хозяев для питомцев.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 vMerge="1"/>
              </a:tr>
              <a:tr h="381000">
                <a:tc vMerge="1"/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Услуги для питомцев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Размещение и поиск услуг (выгул, стрижка, мойка, спа, дрессировка и т.д.).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Профили пользователей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Поддержка профилей с историей объявлений и отзывами.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Чат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Встроенный чат для общения между пользователями.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Система рейтингов и отзывов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Возможность оставлять отзывы и рейтинги для услуг и продавцов.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35" name="Google Shape;135;p18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592025" y="4671200"/>
            <a:ext cx="2186799" cy="218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3521359" y="306644"/>
            <a:ext cx="90084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4400"/>
              <a:buFont typeface="Calibri"/>
              <a:buNone/>
            </a:pPr>
            <a:r>
              <a:rPr lang="ru-RU"/>
              <a:t>Конкурентные преимущества</a:t>
            </a:r>
            <a:endParaRPr/>
          </a:p>
        </p:txBody>
      </p:sp>
      <p:graphicFrame>
        <p:nvGraphicFramePr>
          <p:cNvPr id="141" name="Google Shape;141;p19"/>
          <p:cNvGraphicFramePr/>
          <p:nvPr/>
        </p:nvGraphicFramePr>
        <p:xfrm>
          <a:off x="952500" y="151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{777F5E84-9493-4756-B751-6B8687FEE515}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Все в одном месте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Комбинация услуг по уходу за питомцами и платформы для поиска новых хозяев.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Простота использования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Интуитивно понятный интерфейс и легкость размещения объявлений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 vMerge="1"/>
              </a:tr>
              <a:tr h="381000">
                <a:tc vMerge="1"/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Высокий уровень безопасности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Проверка пользователей и контроль качества объявлений.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Активное сообщество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6A502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Мотивация пользователей оставлять отзывы и делиться опытом.</a:t>
                      </a:r>
                      <a:endParaRPr sz="1800">
                        <a:solidFill>
                          <a:srgbClr val="6A502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25" y="4513375"/>
            <a:ext cx="2344625" cy="23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916334" y="432769"/>
            <a:ext cx="90084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ct val="100000"/>
              <a:buFont typeface="Calibri"/>
              <a:buNone/>
            </a:pPr>
            <a:r>
              <a:rPr lang="ru-RU"/>
              <a:t>User story: как авторизованный пользователь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2056675" y="1678950"/>
            <a:ext cx="108108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2600"/>
              <a:buFont typeface="Calibri"/>
              <a:buChar char="●"/>
            </a:pPr>
            <a:r>
              <a:rPr lang="ru-RU" sz="2600">
                <a:solidFill>
                  <a:srgbClr val="6A502B"/>
                </a:solidFill>
                <a:latin typeface="Calibri"/>
                <a:ea typeface="Calibri"/>
                <a:cs typeface="Calibri"/>
                <a:sym typeface="Calibri"/>
              </a:rPr>
              <a:t>Создавать объявления о продаже</a:t>
            </a:r>
            <a:endParaRPr sz="2600">
              <a:solidFill>
                <a:srgbClr val="6A502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2600"/>
              <a:buFont typeface="Calibri"/>
              <a:buChar char="○"/>
            </a:pPr>
            <a:r>
              <a:rPr lang="ru-RU" sz="2600">
                <a:solidFill>
                  <a:srgbClr val="6A502B"/>
                </a:solidFill>
                <a:latin typeface="Calibri"/>
                <a:ea typeface="Calibri"/>
                <a:cs typeface="Calibri"/>
                <a:sym typeface="Calibri"/>
              </a:rPr>
              <a:t>Снимать с публикации объявления</a:t>
            </a:r>
            <a:endParaRPr sz="2600">
              <a:solidFill>
                <a:srgbClr val="6A502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2600"/>
              <a:buFont typeface="Calibri"/>
              <a:buChar char="●"/>
            </a:pPr>
            <a:r>
              <a:rPr lang="ru-RU" sz="2600">
                <a:solidFill>
                  <a:srgbClr val="6A502B"/>
                </a:solidFill>
                <a:latin typeface="Calibri"/>
                <a:ea typeface="Calibri"/>
                <a:cs typeface="Calibri"/>
                <a:sym typeface="Calibri"/>
              </a:rPr>
              <a:t>Добавлять мед. документы</a:t>
            </a:r>
            <a:endParaRPr sz="2600">
              <a:solidFill>
                <a:srgbClr val="6A502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2600"/>
              <a:buFont typeface="Calibri"/>
              <a:buChar char="●"/>
            </a:pPr>
            <a:r>
              <a:rPr lang="ru-RU" sz="2600">
                <a:solidFill>
                  <a:srgbClr val="6A502B"/>
                </a:solidFill>
                <a:latin typeface="Calibri"/>
                <a:ea typeface="Calibri"/>
                <a:cs typeface="Calibri"/>
                <a:sym typeface="Calibri"/>
              </a:rPr>
              <a:t>Просматривать объявления о продаже</a:t>
            </a:r>
            <a:endParaRPr sz="2600">
              <a:solidFill>
                <a:srgbClr val="6A502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2600"/>
              <a:buFont typeface="Calibri"/>
              <a:buChar char="○"/>
            </a:pPr>
            <a:r>
              <a:rPr lang="ru-RU" sz="2600">
                <a:solidFill>
                  <a:srgbClr val="6A502B"/>
                </a:solidFill>
                <a:latin typeface="Calibri"/>
                <a:ea typeface="Calibri"/>
                <a:cs typeface="Calibri"/>
                <a:sym typeface="Calibri"/>
              </a:rPr>
              <a:t>Добавлять комментарии</a:t>
            </a:r>
            <a:endParaRPr sz="2600">
              <a:solidFill>
                <a:srgbClr val="6A502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2600"/>
              <a:buFont typeface="Calibri"/>
              <a:buChar char="○"/>
            </a:pPr>
            <a:r>
              <a:rPr lang="ru-RU" sz="2600">
                <a:solidFill>
                  <a:srgbClr val="6A502B"/>
                </a:solidFill>
                <a:latin typeface="Calibri"/>
                <a:ea typeface="Calibri"/>
                <a:cs typeface="Calibri"/>
                <a:sym typeface="Calibri"/>
              </a:rPr>
              <a:t>Добавлять в избранное</a:t>
            </a:r>
            <a:endParaRPr sz="2600">
              <a:solidFill>
                <a:srgbClr val="6A502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2600"/>
              <a:buFont typeface="Calibri"/>
              <a:buChar char="●"/>
            </a:pPr>
            <a:r>
              <a:rPr lang="ru-RU" sz="2600">
                <a:solidFill>
                  <a:srgbClr val="6A502B"/>
                </a:solidFill>
                <a:latin typeface="Calibri"/>
                <a:ea typeface="Calibri"/>
                <a:cs typeface="Calibri"/>
                <a:sym typeface="Calibri"/>
              </a:rPr>
              <a:t>Просматривать профили продавцов</a:t>
            </a:r>
            <a:endParaRPr sz="2600">
              <a:solidFill>
                <a:srgbClr val="6A502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2600"/>
              <a:buFont typeface="Calibri"/>
              <a:buChar char="○"/>
            </a:pPr>
            <a:r>
              <a:rPr lang="ru-RU" sz="2600">
                <a:solidFill>
                  <a:srgbClr val="6A502B"/>
                </a:solidFill>
                <a:latin typeface="Calibri"/>
                <a:ea typeface="Calibri"/>
                <a:cs typeface="Calibri"/>
                <a:sym typeface="Calibri"/>
              </a:rPr>
              <a:t>Видеть истории сделок</a:t>
            </a:r>
            <a:endParaRPr sz="2600">
              <a:solidFill>
                <a:srgbClr val="6A502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2600"/>
              <a:buFont typeface="Calibri"/>
              <a:buChar char="○"/>
            </a:pPr>
            <a:r>
              <a:rPr lang="ru-RU" sz="2600">
                <a:solidFill>
                  <a:srgbClr val="6A502B"/>
                </a:solidFill>
                <a:latin typeface="Calibri"/>
                <a:ea typeface="Calibri"/>
                <a:cs typeface="Calibri"/>
                <a:sym typeface="Calibri"/>
              </a:rPr>
              <a:t>Переписываться с продавцом</a:t>
            </a:r>
            <a:endParaRPr sz="2600">
              <a:solidFill>
                <a:srgbClr val="6A502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2600"/>
              <a:buFont typeface="Calibri"/>
              <a:buChar char="●"/>
            </a:pPr>
            <a:r>
              <a:rPr lang="ru-RU" sz="2600">
                <a:solidFill>
                  <a:srgbClr val="6A502B"/>
                </a:solidFill>
                <a:latin typeface="Calibri"/>
                <a:ea typeface="Calibri"/>
                <a:cs typeface="Calibri"/>
                <a:sym typeface="Calibri"/>
              </a:rPr>
              <a:t>Редактировать свой профиль</a:t>
            </a:r>
            <a:endParaRPr sz="2600">
              <a:solidFill>
                <a:srgbClr val="6A502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2600"/>
              <a:buFont typeface="Calibri"/>
              <a:buChar char="●"/>
            </a:pPr>
            <a:r>
              <a:rPr lang="ru-RU" sz="2600">
                <a:solidFill>
                  <a:srgbClr val="6A502B"/>
                </a:solidFill>
                <a:latin typeface="Calibri"/>
                <a:ea typeface="Calibri"/>
                <a:cs typeface="Calibri"/>
                <a:sym typeface="Calibri"/>
              </a:rPr>
              <a:t>Удалить свой профиль</a:t>
            </a:r>
            <a:endParaRPr sz="2600">
              <a:solidFill>
                <a:srgbClr val="6A502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592025" y="4671200"/>
            <a:ext cx="2186799" cy="218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4468609" y="279144"/>
            <a:ext cx="90084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4400"/>
              <a:buFont typeface="Calibri"/>
              <a:buNone/>
            </a:pPr>
            <a:r>
              <a:rPr lang="ru-RU"/>
              <a:t>User story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938575" y="1058550"/>
            <a:ext cx="108108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solidFill>
                  <a:srgbClr val="6A502B"/>
                </a:solidFill>
                <a:latin typeface="Calibri"/>
                <a:ea typeface="Calibri"/>
                <a:cs typeface="Calibri"/>
                <a:sym typeface="Calibri"/>
              </a:rPr>
              <a:t>Как администратор:</a:t>
            </a:r>
            <a:endParaRPr sz="2600">
              <a:solidFill>
                <a:srgbClr val="6A502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2600"/>
              <a:buFont typeface="Calibri"/>
              <a:buChar char="○"/>
            </a:pPr>
            <a:r>
              <a:rPr lang="ru-RU" sz="2600">
                <a:solidFill>
                  <a:srgbClr val="6A502B"/>
                </a:solidFill>
                <a:latin typeface="Calibri"/>
                <a:ea typeface="Calibri"/>
                <a:cs typeface="Calibri"/>
                <a:sym typeface="Calibri"/>
              </a:rPr>
              <a:t>Модерировать объявления</a:t>
            </a:r>
            <a:endParaRPr sz="2600">
              <a:solidFill>
                <a:srgbClr val="6A502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2600"/>
              <a:buFont typeface="Calibri"/>
              <a:buChar char="■"/>
            </a:pPr>
            <a:r>
              <a:rPr lang="ru-RU" sz="2600">
                <a:solidFill>
                  <a:srgbClr val="6A502B"/>
                </a:solidFill>
                <a:latin typeface="Calibri"/>
                <a:ea typeface="Calibri"/>
                <a:cs typeface="Calibri"/>
                <a:sym typeface="Calibri"/>
              </a:rPr>
              <a:t>Удалять комментарии</a:t>
            </a:r>
            <a:endParaRPr sz="2600">
              <a:solidFill>
                <a:srgbClr val="6A502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2600"/>
              <a:buFont typeface="Calibri"/>
              <a:buChar char="■"/>
            </a:pPr>
            <a:r>
              <a:rPr lang="ru-RU" sz="2600">
                <a:solidFill>
                  <a:srgbClr val="6A502B"/>
                </a:solidFill>
                <a:latin typeface="Calibri"/>
                <a:ea typeface="Calibri"/>
                <a:cs typeface="Calibri"/>
                <a:sym typeface="Calibri"/>
              </a:rPr>
              <a:t>Удалять неактуальные объявления</a:t>
            </a:r>
            <a:endParaRPr sz="2600">
              <a:solidFill>
                <a:srgbClr val="6A502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2600"/>
              <a:buFont typeface="Calibri"/>
              <a:buChar char="○"/>
            </a:pPr>
            <a:r>
              <a:rPr lang="ru-RU" sz="2600">
                <a:solidFill>
                  <a:srgbClr val="6A502B"/>
                </a:solidFill>
                <a:latin typeface="Calibri"/>
                <a:ea typeface="Calibri"/>
                <a:cs typeface="Calibri"/>
                <a:sym typeface="Calibri"/>
              </a:rPr>
              <a:t>Просматривать профили продавцов</a:t>
            </a:r>
            <a:endParaRPr sz="2600">
              <a:solidFill>
                <a:srgbClr val="6A502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2600"/>
              <a:buFont typeface="Calibri"/>
              <a:buChar char="■"/>
            </a:pPr>
            <a:r>
              <a:rPr lang="ru-RU" sz="2600">
                <a:solidFill>
                  <a:srgbClr val="6A502B"/>
                </a:solidFill>
                <a:latin typeface="Calibri"/>
                <a:ea typeface="Calibri"/>
                <a:cs typeface="Calibri"/>
                <a:sym typeface="Calibri"/>
              </a:rPr>
              <a:t>Блокировать профили</a:t>
            </a:r>
            <a:endParaRPr sz="2600">
              <a:solidFill>
                <a:srgbClr val="6A502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solidFill>
                  <a:srgbClr val="6A502B"/>
                </a:solidFill>
                <a:latin typeface="Calibri"/>
                <a:ea typeface="Calibri"/>
                <a:cs typeface="Calibri"/>
                <a:sym typeface="Calibri"/>
              </a:rPr>
              <a:t>Как неавторизованный пользователь:</a:t>
            </a:r>
            <a:endParaRPr sz="2600">
              <a:solidFill>
                <a:srgbClr val="6A502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2600"/>
              <a:buFont typeface="Calibri"/>
              <a:buChar char="○"/>
            </a:pPr>
            <a:r>
              <a:rPr lang="ru-RU" sz="2600">
                <a:solidFill>
                  <a:srgbClr val="6A502B"/>
                </a:solidFill>
                <a:latin typeface="Calibri"/>
                <a:ea typeface="Calibri"/>
                <a:cs typeface="Calibri"/>
                <a:sym typeface="Calibri"/>
              </a:rPr>
              <a:t>Создавать учётную запись</a:t>
            </a:r>
            <a:endParaRPr sz="2600">
              <a:solidFill>
                <a:srgbClr val="6A502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2600"/>
              <a:buFont typeface="Calibri"/>
              <a:buChar char="○"/>
            </a:pPr>
            <a:r>
              <a:rPr lang="ru-RU" sz="2600">
                <a:solidFill>
                  <a:srgbClr val="6A502B"/>
                </a:solidFill>
                <a:latin typeface="Calibri"/>
                <a:ea typeface="Calibri"/>
                <a:cs typeface="Calibri"/>
                <a:sym typeface="Calibri"/>
              </a:rPr>
              <a:t>Просматривать объявления</a:t>
            </a:r>
            <a:endParaRPr sz="2600">
              <a:solidFill>
                <a:srgbClr val="6A502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2600"/>
              <a:buFont typeface="Calibri"/>
              <a:buChar char="○"/>
            </a:pPr>
            <a:r>
              <a:rPr lang="ru-RU" sz="2600">
                <a:solidFill>
                  <a:srgbClr val="6A502B"/>
                </a:solidFill>
                <a:latin typeface="Calibri"/>
                <a:ea typeface="Calibri"/>
                <a:cs typeface="Calibri"/>
                <a:sym typeface="Calibri"/>
              </a:rPr>
              <a:t>Просматривать профили продавцов</a:t>
            </a:r>
            <a:endParaRPr sz="2600">
              <a:solidFill>
                <a:srgbClr val="6A502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Clr>
                <a:srgbClr val="6A502B"/>
              </a:buClr>
              <a:buSzPts val="2600"/>
              <a:buFont typeface="Calibri"/>
              <a:buChar char="■"/>
            </a:pPr>
            <a:r>
              <a:rPr lang="ru-RU" sz="2600">
                <a:solidFill>
                  <a:srgbClr val="6A502B"/>
                </a:solidFill>
                <a:latin typeface="Calibri"/>
                <a:ea typeface="Calibri"/>
                <a:cs typeface="Calibri"/>
                <a:sym typeface="Calibri"/>
              </a:rPr>
              <a:t>Видеть истории сделок</a:t>
            </a:r>
            <a:endParaRPr sz="2600">
              <a:solidFill>
                <a:srgbClr val="6A502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6A502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500925" y="4513375"/>
            <a:ext cx="2344625" cy="23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8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0ADAD"/>
      </a:accent1>
      <a:accent2>
        <a:srgbClr val="C29D69"/>
      </a:accent2>
      <a:accent3>
        <a:srgbClr val="A5A5A5"/>
      </a:accent3>
      <a:accent4>
        <a:srgbClr val="DEABA0"/>
      </a:accent4>
      <a:accent5>
        <a:srgbClr val="BCC4C0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