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7" r:id="rId5"/>
    <p:sldId id="259" r:id="rId6"/>
    <p:sldId id="271" r:id="rId7"/>
    <p:sldId id="289" r:id="rId8"/>
    <p:sldId id="264" r:id="rId9"/>
    <p:sldId id="260" r:id="rId10"/>
    <p:sldId id="266" r:id="rId11"/>
    <p:sldId id="262"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E7232-8545-47DA-B007-D9CB484D9EA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21C396C1-DB86-43D2-AD98-44CCF868B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3509FE0F-A79C-4970-A3E4-E0671F7FAB9D}"/>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C2A99357-6E5E-47B8-BFD1-1099F32DD64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CFD79BE-ABD2-41AB-8DB9-7157E1E3595F}"/>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122052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9A9BA-574E-4E67-BED3-A748A115E2F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8D1EEBF-7760-4E66-9956-294D8FFCF8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51B23B6-0472-4C43-A849-586138F551F1}"/>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95144E23-57F8-468A-AA60-48C24D0AD16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C99D9CC-CD92-477A-9CED-2CE8A6C97F18}"/>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40177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B1457F7-DE45-4CA7-A155-6C73D93C4F77}"/>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15C36E4-CBBF-442D-A240-1B1A7986F73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B60393C-F970-4BEB-AE81-2947CC3CFE36}"/>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2F943AB5-15E5-44DA-8BA1-0571E4EC9E6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8A94951-AC43-4BCD-8627-42D710381BBA}"/>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11779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4FF97-A8D4-4C6E-A973-C8884009EF0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CE5A022-BCE6-475B-A1CB-B9C63B6138C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DC4990-B10A-4278-BA81-C01062D388E9}"/>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A705537B-ED95-46C3-8DAD-B121B8592AD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E7456D7-3961-428C-B779-89D4B81E6671}"/>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6419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48F9E5-0F8E-4C55-8669-A40878A0D3B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BCD6626-0007-49A0-B021-B0166CC080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DD5353C-10AD-45F1-848A-2CC194CE8497}"/>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09A3DC89-03BE-44CA-B7C4-A0C01A991A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1D058D5-AD50-4702-92E7-E7EB520479E1}"/>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319551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A0684-DB1A-4099-9FAD-BCC88A08244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C5EFFB72-8796-4D9F-982E-B171F0E629B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96DDCF20-E6AA-4AD7-94C6-1CF3DF6A809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1B6DAD5F-E045-492A-9121-D27D35C42A01}"/>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6" name="Espace réservé du pied de page 5">
            <a:extLst>
              <a:ext uri="{FF2B5EF4-FFF2-40B4-BE49-F238E27FC236}">
                <a16:creationId xmlns:a16="http://schemas.microsoft.com/office/drawing/2014/main" id="{155CE135-2632-44BB-964A-F80D0C70435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88BD19C-8014-4A05-B0B5-B95462A74C5C}"/>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56825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9A44E1-BCE6-4C1D-8875-F5ED79ACB1D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982179E-A0BF-49D9-AF4B-180B1634A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0BA4D57-8BED-4DED-B2A0-60878B4C2E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A20943B-9363-42AC-903F-758780E88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A45E18C-59C3-4C89-9566-D5312652B7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541F8DD5-FBFA-4131-A2CB-969DD51DB9AC}"/>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8" name="Espace réservé du pied de page 7">
            <a:extLst>
              <a:ext uri="{FF2B5EF4-FFF2-40B4-BE49-F238E27FC236}">
                <a16:creationId xmlns:a16="http://schemas.microsoft.com/office/drawing/2014/main" id="{A57F62B4-8E04-4DBB-BB83-ADE3FBC5003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9192839-261A-430A-8868-420577979DA3}"/>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110662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04C6D-AB05-4D92-ADCC-01CADB2A90E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C552CD96-B971-46F0-BF48-9B6F36516176}"/>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4" name="Espace réservé du pied de page 3">
            <a:extLst>
              <a:ext uri="{FF2B5EF4-FFF2-40B4-BE49-F238E27FC236}">
                <a16:creationId xmlns:a16="http://schemas.microsoft.com/office/drawing/2014/main" id="{65FCD67C-68D8-4F11-8C38-C91CE82136E9}"/>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85373659-A661-4F6F-B4DD-2A4A91B733D7}"/>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402780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203224-F312-488D-82F2-32E5276CD681}"/>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3" name="Espace réservé du pied de page 2">
            <a:extLst>
              <a:ext uri="{FF2B5EF4-FFF2-40B4-BE49-F238E27FC236}">
                <a16:creationId xmlns:a16="http://schemas.microsoft.com/office/drawing/2014/main" id="{F1D11D52-C8A6-4822-87F5-FE424BF9F66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5974825-C330-4312-9984-55A10446854C}"/>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183654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3FDB4-C8A0-45B7-B583-D863E6970A0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AA1ECBA-088C-4109-BA52-1803BDFA5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7132591-B7CF-461F-B39B-D4E5A3B62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D8C6C8-ECAD-4B3F-8764-6C15E60B5981}"/>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6" name="Espace réservé du pied de page 5">
            <a:extLst>
              <a:ext uri="{FF2B5EF4-FFF2-40B4-BE49-F238E27FC236}">
                <a16:creationId xmlns:a16="http://schemas.microsoft.com/office/drawing/2014/main" id="{5367C95B-CF3B-49B2-8AB7-139835CED4C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C1B8A27-42F4-424C-B8C3-768639CD4AB2}"/>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379452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83BBEA-E4AC-4F12-B1A7-A26D0CB8D7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7533F2C3-F3F5-4592-85E1-B7D3B52BD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F117D345-A989-42A7-B157-3CAC50EB4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882583-F062-4EA5-9690-C7176B61510E}"/>
              </a:ext>
            </a:extLst>
          </p:cNvPr>
          <p:cNvSpPr>
            <a:spLocks noGrp="1"/>
          </p:cNvSpPr>
          <p:nvPr>
            <p:ph type="dt" sz="half" idx="10"/>
          </p:nvPr>
        </p:nvSpPr>
        <p:spPr/>
        <p:txBody>
          <a:bodyPr/>
          <a:lstStyle/>
          <a:p>
            <a:fld id="{4DC7CE04-6ACA-4879-B573-7260FB15EC51}" type="datetimeFigureOut">
              <a:rPr lang="en-US" smtClean="0"/>
              <a:t>7/31/2019</a:t>
            </a:fld>
            <a:endParaRPr lang="en-US"/>
          </a:p>
        </p:txBody>
      </p:sp>
      <p:sp>
        <p:nvSpPr>
          <p:cNvPr id="6" name="Espace réservé du pied de page 5">
            <a:extLst>
              <a:ext uri="{FF2B5EF4-FFF2-40B4-BE49-F238E27FC236}">
                <a16:creationId xmlns:a16="http://schemas.microsoft.com/office/drawing/2014/main" id="{5F59F87F-3434-4C95-BCBA-0518B6F9B07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81405D0-C4CC-432B-B036-1BB95FF8F3F2}"/>
              </a:ext>
            </a:extLst>
          </p:cNvPr>
          <p:cNvSpPr>
            <a:spLocks noGrp="1"/>
          </p:cNvSpPr>
          <p:nvPr>
            <p:ph type="sldNum" sz="quarter" idx="12"/>
          </p:nvPr>
        </p:nvSpPr>
        <p:spPr/>
        <p:txBody>
          <a:bodyPr/>
          <a:lstStyle/>
          <a:p>
            <a:fld id="{87726EFD-8CB3-472E-B5C8-2D25FB203A7E}" type="slidenum">
              <a:rPr lang="en-US" smtClean="0"/>
              <a:t>‹N°›</a:t>
            </a:fld>
            <a:endParaRPr lang="en-US"/>
          </a:p>
        </p:txBody>
      </p:sp>
    </p:spTree>
    <p:extLst>
      <p:ext uri="{BB962C8B-B14F-4D97-AF65-F5344CB8AC3E}">
        <p14:creationId xmlns:p14="http://schemas.microsoft.com/office/powerpoint/2010/main" val="37540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D31627A-5A16-4FFF-BD5D-95AD737E6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248B17C-6969-41F9-8B2A-00CE201F0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96C2F03-60C7-45C8-8D52-7A7FE4B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7CE04-6ACA-4879-B573-7260FB15EC51}" type="datetimeFigureOut">
              <a:rPr lang="en-US" smtClean="0"/>
              <a:t>7/31/2019</a:t>
            </a:fld>
            <a:endParaRPr lang="en-US"/>
          </a:p>
        </p:txBody>
      </p:sp>
      <p:sp>
        <p:nvSpPr>
          <p:cNvPr id="5" name="Espace réservé du pied de page 4">
            <a:extLst>
              <a:ext uri="{FF2B5EF4-FFF2-40B4-BE49-F238E27FC236}">
                <a16:creationId xmlns:a16="http://schemas.microsoft.com/office/drawing/2014/main" id="{11D148B6-1C13-43FC-BC06-391F04692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4C54958B-72D2-4714-9A6F-6EA65E048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26EFD-8CB3-472E-B5C8-2D25FB203A7E}" type="slidenum">
              <a:rPr lang="en-US" smtClean="0"/>
              <a:t>‹N°›</a:t>
            </a:fld>
            <a:endParaRPr lang="en-US"/>
          </a:p>
        </p:txBody>
      </p:sp>
    </p:spTree>
    <p:extLst>
      <p:ext uri="{BB962C8B-B14F-4D97-AF65-F5344CB8AC3E}">
        <p14:creationId xmlns:p14="http://schemas.microsoft.com/office/powerpoint/2010/main" val="216329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developers.google.com/speed/pagespeed/insights/?url=https%3A%2F%2Fsynergy-geide.fr%2F&amp;tab=deskto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5EF2D-91C6-43DE-87CF-AAB32C061040}"/>
              </a:ext>
            </a:extLst>
          </p:cNvPr>
          <p:cNvSpPr>
            <a:spLocks noGrp="1"/>
          </p:cNvSpPr>
          <p:nvPr>
            <p:ph type="ctrTitle"/>
          </p:nvPr>
        </p:nvSpPr>
        <p:spPr>
          <a:xfrm>
            <a:off x="1524000" y="905393"/>
            <a:ext cx="9144000" cy="2387600"/>
          </a:xfrm>
        </p:spPr>
        <p:txBody>
          <a:bodyPr/>
          <a:lstStyle/>
          <a:p>
            <a:r>
              <a:rPr lang="en-US" dirty="0"/>
              <a:t>Diagnostic du site</a:t>
            </a:r>
          </a:p>
        </p:txBody>
      </p:sp>
      <p:pic>
        <p:nvPicPr>
          <p:cNvPr id="5" name="Image 4">
            <a:extLst>
              <a:ext uri="{FF2B5EF4-FFF2-40B4-BE49-F238E27FC236}">
                <a16:creationId xmlns:a16="http://schemas.microsoft.com/office/drawing/2014/main" id="{3EB4F1CF-52D7-4285-8976-80A4C92D6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144" y="3556591"/>
            <a:ext cx="2723711" cy="752896"/>
          </a:xfrm>
          <a:prstGeom prst="rect">
            <a:avLst/>
          </a:prstGeom>
        </p:spPr>
      </p:pic>
    </p:spTree>
    <p:extLst>
      <p:ext uri="{BB962C8B-B14F-4D97-AF65-F5344CB8AC3E}">
        <p14:creationId xmlns:p14="http://schemas.microsoft.com/office/powerpoint/2010/main" val="373843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7B462-B4BA-44A7-BC05-5E6A543D3840}"/>
              </a:ext>
            </a:extLst>
          </p:cNvPr>
          <p:cNvSpPr txBox="1"/>
          <p:nvPr/>
        </p:nvSpPr>
        <p:spPr>
          <a:xfrm>
            <a:off x="439658" y="384972"/>
            <a:ext cx="3167269" cy="369332"/>
          </a:xfrm>
          <a:prstGeom prst="rect">
            <a:avLst/>
          </a:prstGeom>
          <a:noFill/>
        </p:spPr>
        <p:txBody>
          <a:bodyPr wrap="square" rtlCol="0">
            <a:spAutoFit/>
          </a:bodyPr>
          <a:lstStyle/>
          <a:p>
            <a:r>
              <a:rPr lang="en-US" b="1" dirty="0" err="1"/>
              <a:t>Accueil</a:t>
            </a:r>
            <a:r>
              <a:rPr lang="en-US" b="1" dirty="0"/>
              <a:t> – Scroll 1</a:t>
            </a:r>
          </a:p>
        </p:txBody>
      </p:sp>
      <p:pic>
        <p:nvPicPr>
          <p:cNvPr id="4" name="Image 3">
            <a:extLst>
              <a:ext uri="{FF2B5EF4-FFF2-40B4-BE49-F238E27FC236}">
                <a16:creationId xmlns:a16="http://schemas.microsoft.com/office/drawing/2014/main" id="{0B3EA90E-5206-49EC-B7C0-29F4E8716A71}"/>
              </a:ext>
            </a:extLst>
          </p:cNvPr>
          <p:cNvPicPr>
            <a:picLocks noChangeAspect="1"/>
          </p:cNvPicPr>
          <p:nvPr/>
        </p:nvPicPr>
        <p:blipFill rotWithShape="1">
          <a:blip r:embed="rId2"/>
          <a:srcRect t="9416" r="1115" b="17933"/>
          <a:stretch/>
        </p:blipFill>
        <p:spPr>
          <a:xfrm>
            <a:off x="467658" y="820405"/>
            <a:ext cx="6947534" cy="2869810"/>
          </a:xfrm>
          <a:prstGeom prst="rect">
            <a:avLst/>
          </a:prstGeom>
        </p:spPr>
      </p:pic>
      <p:sp>
        <p:nvSpPr>
          <p:cNvPr id="6" name="ZoneTexte 5">
            <a:extLst>
              <a:ext uri="{FF2B5EF4-FFF2-40B4-BE49-F238E27FC236}">
                <a16:creationId xmlns:a16="http://schemas.microsoft.com/office/drawing/2014/main" id="{A8331128-62D5-4218-879E-B80A034EA59A}"/>
              </a:ext>
            </a:extLst>
          </p:cNvPr>
          <p:cNvSpPr txBox="1"/>
          <p:nvPr/>
        </p:nvSpPr>
        <p:spPr>
          <a:xfrm>
            <a:off x="4545506" y="4102327"/>
            <a:ext cx="2180493" cy="276999"/>
          </a:xfrm>
          <a:prstGeom prst="rect">
            <a:avLst/>
          </a:prstGeom>
          <a:noFill/>
        </p:spPr>
        <p:txBody>
          <a:bodyPr wrap="square" rtlCol="0">
            <a:spAutoFit/>
          </a:bodyPr>
          <a:lstStyle/>
          <a:p>
            <a:r>
              <a:rPr lang="en-US" sz="1200" b="1" i="1" dirty="0" err="1"/>
              <a:t>Extrait</a:t>
            </a:r>
            <a:r>
              <a:rPr lang="en-US" sz="1200" b="1" i="1" dirty="0"/>
              <a:t> de la plaquette com.</a:t>
            </a:r>
          </a:p>
        </p:txBody>
      </p:sp>
      <p:cxnSp>
        <p:nvCxnSpPr>
          <p:cNvPr id="7" name="Connecteur droit avec flèche 6">
            <a:extLst>
              <a:ext uri="{FF2B5EF4-FFF2-40B4-BE49-F238E27FC236}">
                <a16:creationId xmlns:a16="http://schemas.microsoft.com/office/drawing/2014/main" id="{81F79FE5-2253-40E4-A935-A7C7455E852F}"/>
              </a:ext>
            </a:extLst>
          </p:cNvPr>
          <p:cNvCxnSpPr>
            <a:cxnSpLocks/>
          </p:cNvCxnSpPr>
          <p:nvPr/>
        </p:nvCxnSpPr>
        <p:spPr>
          <a:xfrm flipV="1">
            <a:off x="6202087" y="569638"/>
            <a:ext cx="1832084" cy="170344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ZoneTexte 9">
            <a:extLst>
              <a:ext uri="{FF2B5EF4-FFF2-40B4-BE49-F238E27FC236}">
                <a16:creationId xmlns:a16="http://schemas.microsoft.com/office/drawing/2014/main" id="{57DA315E-7E7F-4271-BDB4-676EE576D470}"/>
              </a:ext>
            </a:extLst>
          </p:cNvPr>
          <p:cNvSpPr txBox="1"/>
          <p:nvPr/>
        </p:nvSpPr>
        <p:spPr>
          <a:xfrm>
            <a:off x="8217298" y="259642"/>
            <a:ext cx="3742006" cy="5047536"/>
          </a:xfrm>
          <a:prstGeom prst="rect">
            <a:avLst/>
          </a:prstGeom>
          <a:noFill/>
        </p:spPr>
        <p:txBody>
          <a:bodyPr wrap="square" rtlCol="0">
            <a:spAutoFit/>
          </a:bodyPr>
          <a:lstStyle/>
          <a:p>
            <a:r>
              <a:rPr lang="en-US" sz="1600" dirty="0">
                <a:solidFill>
                  <a:schemeClr val="accent6">
                    <a:lumMod val="75000"/>
                  </a:schemeClr>
                </a:solidFill>
              </a:rPr>
              <a:t>1. Dans </a:t>
            </a:r>
            <a:r>
              <a:rPr lang="en-US" sz="1600" dirty="0" err="1">
                <a:solidFill>
                  <a:schemeClr val="accent6">
                    <a:lumMod val="75000"/>
                  </a:schemeClr>
                </a:solidFill>
              </a:rPr>
              <a:t>cette</a:t>
            </a:r>
            <a:r>
              <a:rPr lang="en-US" sz="1600" dirty="0">
                <a:solidFill>
                  <a:schemeClr val="accent6">
                    <a:lumMod val="75000"/>
                  </a:schemeClr>
                </a:solidFill>
              </a:rPr>
              <a:t> </a:t>
            </a:r>
            <a:r>
              <a:rPr lang="en-US" sz="1600" dirty="0" err="1">
                <a:solidFill>
                  <a:schemeClr val="accent6">
                    <a:lumMod val="75000"/>
                  </a:schemeClr>
                </a:solidFill>
              </a:rPr>
              <a:t>partie</a:t>
            </a:r>
            <a:r>
              <a:rPr lang="en-US" sz="1600" dirty="0">
                <a:solidFill>
                  <a:schemeClr val="accent6">
                    <a:lumMod val="75000"/>
                  </a:schemeClr>
                </a:solidFill>
              </a:rPr>
              <a:t>, </a:t>
            </a:r>
            <a:r>
              <a:rPr lang="en-US" sz="1600" dirty="0" err="1">
                <a:solidFill>
                  <a:schemeClr val="accent6">
                    <a:lumMod val="75000"/>
                  </a:schemeClr>
                </a:solidFill>
              </a:rPr>
              <a:t>ajouter</a:t>
            </a:r>
            <a:r>
              <a:rPr lang="en-US" sz="1600" dirty="0">
                <a:solidFill>
                  <a:schemeClr val="accent6">
                    <a:lumMod val="75000"/>
                  </a:schemeClr>
                </a:solidFill>
              </a:rPr>
              <a:t> les parties </a:t>
            </a:r>
            <a:r>
              <a:rPr lang="en-US" sz="1600" dirty="0" err="1">
                <a:solidFill>
                  <a:schemeClr val="accent6">
                    <a:lumMod val="75000"/>
                  </a:schemeClr>
                </a:solidFill>
              </a:rPr>
              <a:t>suivantes</a:t>
            </a:r>
            <a:r>
              <a:rPr lang="en-US" sz="1600" dirty="0">
                <a:solidFill>
                  <a:schemeClr val="accent6">
                    <a:lumMod val="75000"/>
                  </a:schemeClr>
                </a:solidFill>
              </a:rPr>
              <a:t> avec </a:t>
            </a:r>
            <a:r>
              <a:rPr lang="en-US" sz="1600" dirty="0" err="1">
                <a:solidFill>
                  <a:schemeClr val="accent6">
                    <a:lumMod val="75000"/>
                  </a:schemeClr>
                </a:solidFill>
              </a:rPr>
              <a:t>leurs</a:t>
            </a:r>
            <a:r>
              <a:rPr lang="en-US" sz="1600" dirty="0">
                <a:solidFill>
                  <a:schemeClr val="accent6">
                    <a:lumMod val="75000"/>
                  </a:schemeClr>
                </a:solidFill>
              </a:rPr>
              <a:t> </a:t>
            </a:r>
            <a:r>
              <a:rPr lang="en-US" sz="1600" dirty="0" err="1">
                <a:solidFill>
                  <a:schemeClr val="accent6">
                    <a:lumMod val="75000"/>
                  </a:schemeClr>
                </a:solidFill>
              </a:rPr>
              <a:t>icônes</a:t>
            </a:r>
            <a:r>
              <a:rPr lang="en-US" sz="1600" dirty="0">
                <a:solidFill>
                  <a:schemeClr val="accent6">
                    <a:lumMod val="75000"/>
                  </a:schemeClr>
                </a:solidFill>
              </a:rPr>
              <a:t> </a:t>
            </a:r>
            <a:r>
              <a:rPr lang="en-US" sz="1600" dirty="0" err="1">
                <a:solidFill>
                  <a:schemeClr val="accent6">
                    <a:lumMod val="75000"/>
                  </a:schemeClr>
                </a:solidFill>
              </a:rPr>
              <a:t>correspondants</a:t>
            </a:r>
            <a:r>
              <a:rPr lang="en-US" sz="1600" dirty="0">
                <a:solidFill>
                  <a:schemeClr val="accent6">
                    <a:lumMod val="75000"/>
                  </a:schemeClr>
                </a:solidFill>
              </a:rPr>
              <a:t>:</a:t>
            </a:r>
          </a:p>
          <a:p>
            <a:pPr marL="285750" indent="-285750">
              <a:buFontTx/>
              <a:buChar char="-"/>
            </a:pPr>
            <a:r>
              <a:rPr lang="en-US" sz="1600" dirty="0" err="1"/>
              <a:t>Simplicité</a:t>
            </a:r>
            <a:endParaRPr lang="en-US" sz="1600" dirty="0"/>
          </a:p>
          <a:p>
            <a:pPr marL="285750" indent="-285750">
              <a:buFontTx/>
              <a:buChar char="-"/>
            </a:pPr>
            <a:r>
              <a:rPr lang="en-US" sz="1600" dirty="0" err="1"/>
              <a:t>Productivité</a:t>
            </a:r>
            <a:endParaRPr lang="en-US" sz="1600" dirty="0"/>
          </a:p>
          <a:p>
            <a:pPr marL="285750" indent="-285750">
              <a:buFontTx/>
              <a:buChar char="-"/>
            </a:pPr>
            <a:r>
              <a:rPr lang="en-US" sz="1600" dirty="0" err="1"/>
              <a:t>Traçabilité</a:t>
            </a:r>
            <a:endParaRPr lang="en-US" sz="1600" dirty="0"/>
          </a:p>
          <a:p>
            <a:pPr marL="285750" indent="-285750">
              <a:buFontTx/>
              <a:buChar char="-"/>
            </a:pPr>
            <a:r>
              <a:rPr lang="en-US" sz="1600" dirty="0"/>
              <a:t>All-in one</a:t>
            </a:r>
          </a:p>
          <a:p>
            <a:pPr marL="285750" indent="-285750">
              <a:buFontTx/>
              <a:buChar char="-"/>
            </a:pPr>
            <a:r>
              <a:rPr lang="en-US" sz="1600" dirty="0" err="1"/>
              <a:t>Illimité</a:t>
            </a:r>
            <a:r>
              <a:rPr lang="en-US" sz="1600" dirty="0"/>
              <a:t> </a:t>
            </a:r>
          </a:p>
          <a:p>
            <a:pPr marL="285750" indent="-285750">
              <a:buFontTx/>
              <a:buChar char="-"/>
            </a:pPr>
            <a:r>
              <a:rPr lang="en-US" sz="1600" dirty="0"/>
              <a:t>Eco-friendly</a:t>
            </a:r>
          </a:p>
          <a:p>
            <a:r>
              <a:rPr lang="en-US" sz="1600" dirty="0"/>
              <a:t>De la </a:t>
            </a:r>
            <a:r>
              <a:rPr lang="en-US" sz="1600" dirty="0" err="1"/>
              <a:t>dernière</a:t>
            </a:r>
            <a:r>
              <a:rPr lang="en-US" sz="1600" dirty="0"/>
              <a:t> page de la plaquette </a:t>
            </a:r>
            <a:r>
              <a:rPr lang="en-US" sz="1600" dirty="0" err="1"/>
              <a:t>commerciale</a:t>
            </a:r>
            <a:r>
              <a:rPr lang="en-US" sz="1600" dirty="0"/>
              <a:t> ci-sous.</a:t>
            </a:r>
          </a:p>
          <a:p>
            <a:endParaRPr lang="en-US" sz="1600" dirty="0"/>
          </a:p>
          <a:p>
            <a:r>
              <a:rPr lang="en-US" sz="1600" dirty="0">
                <a:solidFill>
                  <a:schemeClr val="accent6">
                    <a:lumMod val="75000"/>
                  </a:schemeClr>
                </a:solidFill>
              </a:rPr>
              <a:t>2. Modifier le </a:t>
            </a:r>
            <a:r>
              <a:rPr lang="en-US" sz="1600" dirty="0" err="1">
                <a:solidFill>
                  <a:schemeClr val="accent6">
                    <a:lumMod val="75000"/>
                  </a:schemeClr>
                </a:solidFill>
              </a:rPr>
              <a:t>paragraphe</a:t>
            </a:r>
            <a:r>
              <a:rPr lang="en-US" sz="1600" dirty="0">
                <a:solidFill>
                  <a:schemeClr val="accent6">
                    <a:lumMod val="75000"/>
                  </a:schemeClr>
                </a:solidFill>
              </a:rPr>
              <a:t> “</a:t>
            </a:r>
            <a:r>
              <a:rPr lang="en-US" sz="1600" dirty="0" err="1">
                <a:solidFill>
                  <a:schemeClr val="accent6">
                    <a:lumMod val="75000"/>
                  </a:schemeClr>
                </a:solidFill>
              </a:rPr>
              <a:t>Rapidité</a:t>
            </a:r>
            <a:r>
              <a:rPr lang="en-US" sz="1600" dirty="0">
                <a:solidFill>
                  <a:schemeClr val="accent6">
                    <a:lumMod val="75000"/>
                  </a:schemeClr>
                </a:solidFill>
              </a:rPr>
              <a:t>” </a:t>
            </a:r>
            <a:r>
              <a:rPr lang="en-US" sz="1600" dirty="0" err="1">
                <a:solidFill>
                  <a:schemeClr val="accent6">
                    <a:lumMod val="75000"/>
                  </a:schemeClr>
                </a:solidFill>
              </a:rPr>
              <a:t>en</a:t>
            </a:r>
            <a:r>
              <a:rPr lang="en-US" sz="1600" dirty="0">
                <a:solidFill>
                  <a:schemeClr val="accent6">
                    <a:lumMod val="75000"/>
                  </a:schemeClr>
                </a:solidFill>
              </a:rPr>
              <a:t> </a:t>
            </a:r>
            <a:r>
              <a:rPr lang="en-US" sz="1600" dirty="0" err="1">
                <a:solidFill>
                  <a:schemeClr val="accent6">
                    <a:lumMod val="75000"/>
                  </a:schemeClr>
                </a:solidFill>
              </a:rPr>
              <a:t>remplaçant</a:t>
            </a:r>
            <a:r>
              <a:rPr lang="en-US" sz="1600" dirty="0">
                <a:solidFill>
                  <a:schemeClr val="accent6">
                    <a:lumMod val="75000"/>
                  </a:schemeClr>
                </a:solidFill>
              </a:rPr>
              <a:t> son </a:t>
            </a:r>
            <a:r>
              <a:rPr lang="en-US" sz="1600" dirty="0" err="1">
                <a:solidFill>
                  <a:schemeClr val="accent6">
                    <a:lumMod val="75000"/>
                  </a:schemeClr>
                </a:solidFill>
              </a:rPr>
              <a:t>paragraphe</a:t>
            </a:r>
            <a:r>
              <a:rPr lang="en-US" sz="1600" dirty="0">
                <a:solidFill>
                  <a:schemeClr val="accent6">
                    <a:lumMod val="75000"/>
                  </a:schemeClr>
                </a:solidFill>
              </a:rPr>
              <a:t> par </a:t>
            </a:r>
            <a:r>
              <a:rPr lang="en-US" sz="1600" dirty="0" err="1">
                <a:solidFill>
                  <a:schemeClr val="accent6">
                    <a:lumMod val="75000"/>
                  </a:schemeClr>
                </a:solidFill>
              </a:rPr>
              <a:t>celui</a:t>
            </a:r>
            <a:r>
              <a:rPr lang="en-US" sz="1600" dirty="0">
                <a:solidFill>
                  <a:schemeClr val="accent6">
                    <a:lumMod val="75000"/>
                  </a:schemeClr>
                </a:solidFill>
              </a:rPr>
              <a:t> de la plaquette</a:t>
            </a:r>
          </a:p>
          <a:p>
            <a:endParaRPr lang="en-US" sz="1600" dirty="0">
              <a:solidFill>
                <a:schemeClr val="accent6">
                  <a:lumMod val="75000"/>
                </a:schemeClr>
              </a:solidFill>
            </a:endParaRPr>
          </a:p>
          <a:p>
            <a:r>
              <a:rPr lang="en-US" sz="1600" dirty="0">
                <a:solidFill>
                  <a:schemeClr val="accent6">
                    <a:lumMod val="75000"/>
                  </a:schemeClr>
                </a:solidFill>
              </a:rPr>
              <a:t>3. </a:t>
            </a:r>
            <a:r>
              <a:rPr lang="en-US" sz="1600" dirty="0" err="1">
                <a:solidFill>
                  <a:schemeClr val="accent6">
                    <a:lumMod val="75000"/>
                  </a:schemeClr>
                </a:solidFill>
              </a:rPr>
              <a:t>Garder</a:t>
            </a:r>
            <a:r>
              <a:rPr lang="en-US" sz="1600" dirty="0">
                <a:solidFill>
                  <a:schemeClr val="accent6">
                    <a:lumMod val="75000"/>
                  </a:schemeClr>
                </a:solidFill>
              </a:rPr>
              <a:t> </a:t>
            </a:r>
            <a:r>
              <a:rPr lang="en-US" sz="1600" dirty="0" err="1">
                <a:solidFill>
                  <a:schemeClr val="accent6">
                    <a:lumMod val="75000"/>
                  </a:schemeClr>
                </a:solidFill>
              </a:rPr>
              <a:t>tel</a:t>
            </a:r>
            <a:r>
              <a:rPr lang="en-US" sz="1600" dirty="0">
                <a:solidFill>
                  <a:schemeClr val="accent6">
                    <a:lumMod val="75000"/>
                  </a:schemeClr>
                </a:solidFill>
              </a:rPr>
              <a:t> </a:t>
            </a:r>
            <a:r>
              <a:rPr lang="en-US" sz="1600" dirty="0" err="1">
                <a:solidFill>
                  <a:schemeClr val="accent6">
                    <a:lumMod val="75000"/>
                  </a:schemeClr>
                </a:solidFill>
              </a:rPr>
              <a:t>quel</a:t>
            </a:r>
            <a:r>
              <a:rPr lang="en-US" sz="1600" dirty="0">
                <a:solidFill>
                  <a:schemeClr val="accent6">
                    <a:lumMod val="75000"/>
                  </a:schemeClr>
                </a:solidFill>
              </a:rPr>
              <a:t> le </a:t>
            </a:r>
            <a:r>
              <a:rPr lang="en-US" sz="1600" dirty="0" err="1">
                <a:solidFill>
                  <a:schemeClr val="accent6">
                    <a:lumMod val="75000"/>
                  </a:schemeClr>
                </a:solidFill>
              </a:rPr>
              <a:t>paragraphe</a:t>
            </a:r>
            <a:r>
              <a:rPr lang="en-US" sz="1600" dirty="0">
                <a:solidFill>
                  <a:schemeClr val="accent6">
                    <a:lumMod val="75000"/>
                  </a:schemeClr>
                </a:solidFill>
              </a:rPr>
              <a:t> “</a:t>
            </a:r>
            <a:r>
              <a:rPr lang="en-US" sz="1600" dirty="0" err="1">
                <a:solidFill>
                  <a:schemeClr val="accent6">
                    <a:lumMod val="75000"/>
                  </a:schemeClr>
                </a:solidFill>
              </a:rPr>
              <a:t>Sécurité</a:t>
            </a:r>
            <a:r>
              <a:rPr lang="en-US" sz="1600" dirty="0">
                <a:solidFill>
                  <a:schemeClr val="accent6">
                    <a:lumMod val="75000"/>
                  </a:schemeClr>
                </a:solidFill>
              </a:rPr>
              <a:t>”</a:t>
            </a:r>
          </a:p>
          <a:p>
            <a:endParaRPr lang="en-US" sz="1600" dirty="0">
              <a:solidFill>
                <a:schemeClr val="accent6">
                  <a:lumMod val="75000"/>
                </a:schemeClr>
              </a:solidFill>
            </a:endParaRPr>
          </a:p>
          <a:p>
            <a:r>
              <a:rPr lang="en-US" sz="1600" dirty="0">
                <a:solidFill>
                  <a:schemeClr val="accent6">
                    <a:lumMod val="75000"/>
                  </a:schemeClr>
                </a:solidFill>
              </a:rPr>
              <a:t>4. </a:t>
            </a:r>
            <a:r>
              <a:rPr lang="en-US" sz="1600" dirty="0" err="1">
                <a:solidFill>
                  <a:schemeClr val="accent6">
                    <a:lumMod val="75000"/>
                  </a:schemeClr>
                </a:solidFill>
              </a:rPr>
              <a:t>Eliminer</a:t>
            </a:r>
            <a:r>
              <a:rPr lang="en-US" sz="1600" dirty="0">
                <a:solidFill>
                  <a:schemeClr val="accent6">
                    <a:lumMod val="75000"/>
                  </a:schemeClr>
                </a:solidFill>
              </a:rPr>
              <a:t> le </a:t>
            </a:r>
            <a:r>
              <a:rPr lang="en-US" sz="1600" dirty="0" err="1">
                <a:solidFill>
                  <a:schemeClr val="accent6">
                    <a:lumMod val="75000"/>
                  </a:schemeClr>
                </a:solidFill>
              </a:rPr>
              <a:t>paragraphe</a:t>
            </a:r>
            <a:r>
              <a:rPr lang="en-US" sz="1600" dirty="0">
                <a:solidFill>
                  <a:schemeClr val="accent6">
                    <a:lumMod val="75000"/>
                  </a:schemeClr>
                </a:solidFill>
              </a:rPr>
              <a:t> “</a:t>
            </a:r>
            <a:r>
              <a:rPr lang="en-US" sz="1600" dirty="0" err="1">
                <a:solidFill>
                  <a:schemeClr val="accent6">
                    <a:lumMod val="75000"/>
                  </a:schemeClr>
                </a:solidFill>
              </a:rPr>
              <a:t>Efficaté</a:t>
            </a:r>
            <a:r>
              <a:rPr lang="en-US" sz="1600" dirty="0">
                <a:solidFill>
                  <a:schemeClr val="accent6">
                    <a:lumMod val="75000"/>
                  </a:schemeClr>
                </a:solidFill>
              </a:rPr>
              <a:t>”</a:t>
            </a:r>
          </a:p>
          <a:p>
            <a:endParaRPr lang="en-US" dirty="0"/>
          </a:p>
        </p:txBody>
      </p:sp>
      <p:cxnSp>
        <p:nvCxnSpPr>
          <p:cNvPr id="13" name="Connecteur droit avec flèche 12">
            <a:extLst>
              <a:ext uri="{FF2B5EF4-FFF2-40B4-BE49-F238E27FC236}">
                <a16:creationId xmlns:a16="http://schemas.microsoft.com/office/drawing/2014/main" id="{92650BC9-611D-4F7A-99DA-957CA565EBD1}"/>
              </a:ext>
            </a:extLst>
          </p:cNvPr>
          <p:cNvCxnSpPr>
            <a:cxnSpLocks/>
          </p:cNvCxnSpPr>
          <p:nvPr/>
        </p:nvCxnSpPr>
        <p:spPr>
          <a:xfrm flipH="1">
            <a:off x="7118129" y="2273084"/>
            <a:ext cx="1068442" cy="196774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Image 15">
            <a:extLst>
              <a:ext uri="{FF2B5EF4-FFF2-40B4-BE49-F238E27FC236}">
                <a16:creationId xmlns:a16="http://schemas.microsoft.com/office/drawing/2014/main" id="{CE7E52C5-1E89-4175-B62E-9B4771444668}"/>
              </a:ext>
            </a:extLst>
          </p:cNvPr>
          <p:cNvPicPr>
            <a:picLocks noChangeAspect="1"/>
          </p:cNvPicPr>
          <p:nvPr/>
        </p:nvPicPr>
        <p:blipFill rotWithShape="1">
          <a:blip r:embed="rId3"/>
          <a:srcRect l="44559" t="34101" r="28043" b="24625"/>
          <a:stretch/>
        </p:blipFill>
        <p:spPr>
          <a:xfrm>
            <a:off x="5243584" y="4518505"/>
            <a:ext cx="2408766" cy="20401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625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57E95426-FE0A-40C1-A93D-B8F7C88BD3E5}"/>
              </a:ext>
            </a:extLst>
          </p:cNvPr>
          <p:cNvSpPr txBox="1"/>
          <p:nvPr/>
        </p:nvSpPr>
        <p:spPr>
          <a:xfrm>
            <a:off x="439658" y="384972"/>
            <a:ext cx="3167269" cy="369332"/>
          </a:xfrm>
          <a:prstGeom prst="rect">
            <a:avLst/>
          </a:prstGeom>
          <a:noFill/>
        </p:spPr>
        <p:txBody>
          <a:bodyPr wrap="square" rtlCol="0">
            <a:spAutoFit/>
          </a:bodyPr>
          <a:lstStyle/>
          <a:p>
            <a:r>
              <a:rPr lang="en-US" b="1" dirty="0" err="1"/>
              <a:t>Accueil</a:t>
            </a:r>
            <a:r>
              <a:rPr lang="en-US" b="1" dirty="0"/>
              <a:t> – Scroll 2</a:t>
            </a:r>
          </a:p>
        </p:txBody>
      </p:sp>
      <p:pic>
        <p:nvPicPr>
          <p:cNvPr id="8" name="Image 7">
            <a:extLst>
              <a:ext uri="{FF2B5EF4-FFF2-40B4-BE49-F238E27FC236}">
                <a16:creationId xmlns:a16="http://schemas.microsoft.com/office/drawing/2014/main" id="{D2A95F16-7879-42E3-B5DD-FD2CD6563051}"/>
              </a:ext>
            </a:extLst>
          </p:cNvPr>
          <p:cNvPicPr>
            <a:picLocks noChangeAspect="1"/>
          </p:cNvPicPr>
          <p:nvPr/>
        </p:nvPicPr>
        <p:blipFill rotWithShape="1">
          <a:blip r:embed="rId2"/>
          <a:srcRect t="10980" r="1462" b="5592"/>
          <a:stretch/>
        </p:blipFill>
        <p:spPr>
          <a:xfrm>
            <a:off x="295423" y="1443621"/>
            <a:ext cx="8463454" cy="4028711"/>
          </a:xfrm>
          <a:prstGeom prst="rect">
            <a:avLst/>
          </a:prstGeom>
        </p:spPr>
      </p:pic>
      <p:sp>
        <p:nvSpPr>
          <p:cNvPr id="11" name="ZoneTexte 10">
            <a:extLst>
              <a:ext uri="{FF2B5EF4-FFF2-40B4-BE49-F238E27FC236}">
                <a16:creationId xmlns:a16="http://schemas.microsoft.com/office/drawing/2014/main" id="{812CD7F2-1B1B-4A7C-B255-B1E1BCE9C3AC}"/>
              </a:ext>
            </a:extLst>
          </p:cNvPr>
          <p:cNvSpPr txBox="1"/>
          <p:nvPr/>
        </p:nvSpPr>
        <p:spPr>
          <a:xfrm>
            <a:off x="5992837" y="5792317"/>
            <a:ext cx="2926080" cy="954107"/>
          </a:xfrm>
          <a:prstGeom prst="rect">
            <a:avLst/>
          </a:prstGeom>
          <a:noFill/>
        </p:spPr>
        <p:txBody>
          <a:bodyPr wrap="square" rtlCol="0">
            <a:spAutoFit/>
          </a:bodyPr>
          <a:lstStyle/>
          <a:p>
            <a:r>
              <a:rPr lang="en-US" sz="1400" dirty="0"/>
              <a:t>Au click du bouton </a:t>
            </a:r>
            <a:r>
              <a:rPr lang="en-US" sz="1400" dirty="0" err="1"/>
              <a:t>rédiriger</a:t>
            </a:r>
            <a:r>
              <a:rPr lang="en-US" sz="1400" dirty="0"/>
              <a:t> </a:t>
            </a:r>
            <a:r>
              <a:rPr lang="en-US" sz="1400" dirty="0" err="1"/>
              <a:t>vers</a:t>
            </a:r>
            <a:r>
              <a:rPr lang="en-US" sz="1400" dirty="0"/>
              <a:t> le </a:t>
            </a:r>
            <a:r>
              <a:rPr lang="en-US" sz="1400" dirty="0" err="1"/>
              <a:t>contenus</a:t>
            </a:r>
            <a:r>
              <a:rPr lang="en-US" sz="1400" dirty="0"/>
              <a:t> de </a:t>
            </a:r>
            <a:r>
              <a:rPr lang="en-US" sz="1400" dirty="0" err="1"/>
              <a:t>l’onglet</a:t>
            </a:r>
            <a:r>
              <a:rPr lang="en-US" sz="1400" dirty="0"/>
              <a:t> “NOS SOLUTIONS” et non pas </a:t>
            </a:r>
            <a:r>
              <a:rPr lang="en-US" sz="1400" dirty="0" err="1"/>
              <a:t>vers</a:t>
            </a:r>
            <a:r>
              <a:rPr lang="en-US" sz="1400" dirty="0"/>
              <a:t> le </a:t>
            </a:r>
            <a:r>
              <a:rPr lang="en-US" sz="1400" dirty="0" err="1"/>
              <a:t>haut</a:t>
            </a:r>
            <a:r>
              <a:rPr lang="en-US" sz="1400" dirty="0"/>
              <a:t> de la page </a:t>
            </a:r>
            <a:r>
              <a:rPr lang="en-US" sz="1400" dirty="0" err="1"/>
              <a:t>d’accueil</a:t>
            </a:r>
            <a:r>
              <a:rPr lang="en-US" sz="1400" dirty="0"/>
              <a:t>.</a:t>
            </a:r>
          </a:p>
        </p:txBody>
      </p:sp>
      <p:cxnSp>
        <p:nvCxnSpPr>
          <p:cNvPr id="15" name="Connecteur droit avec flèche 14">
            <a:extLst>
              <a:ext uri="{FF2B5EF4-FFF2-40B4-BE49-F238E27FC236}">
                <a16:creationId xmlns:a16="http://schemas.microsoft.com/office/drawing/2014/main" id="{65C20BC0-C6E6-4B98-BB42-9CE485FBC8F8}"/>
              </a:ext>
            </a:extLst>
          </p:cNvPr>
          <p:cNvCxnSpPr>
            <a:cxnSpLocks/>
          </p:cNvCxnSpPr>
          <p:nvPr/>
        </p:nvCxnSpPr>
        <p:spPr>
          <a:xfrm>
            <a:off x="4881489" y="4740812"/>
            <a:ext cx="1111348" cy="1087212"/>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1B05F8C5-2BBD-4C51-A9E6-3E599C33B2C4}"/>
              </a:ext>
            </a:extLst>
          </p:cNvPr>
          <p:cNvCxnSpPr>
            <a:cxnSpLocks/>
          </p:cNvCxnSpPr>
          <p:nvPr/>
        </p:nvCxnSpPr>
        <p:spPr>
          <a:xfrm>
            <a:off x="3770142" y="2222695"/>
            <a:ext cx="2222695" cy="360532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 name="Ellipse 19">
            <a:extLst>
              <a:ext uri="{FF2B5EF4-FFF2-40B4-BE49-F238E27FC236}">
                <a16:creationId xmlns:a16="http://schemas.microsoft.com/office/drawing/2014/main" id="{E7238E95-D920-4C01-B0E1-ADC379EE256E}"/>
              </a:ext>
            </a:extLst>
          </p:cNvPr>
          <p:cNvSpPr/>
          <p:nvPr/>
        </p:nvSpPr>
        <p:spPr>
          <a:xfrm>
            <a:off x="3137251" y="1882272"/>
            <a:ext cx="854944" cy="35449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409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FCA06CF-61E5-4D66-B9E6-0D507E836C56}"/>
              </a:ext>
            </a:extLst>
          </p:cNvPr>
          <p:cNvPicPr>
            <a:picLocks noChangeAspect="1"/>
          </p:cNvPicPr>
          <p:nvPr/>
        </p:nvPicPr>
        <p:blipFill rotWithShape="1">
          <a:blip r:embed="rId2"/>
          <a:srcRect t="10980" r="1577" b="5592"/>
          <a:stretch/>
        </p:blipFill>
        <p:spPr>
          <a:xfrm>
            <a:off x="439658" y="1652450"/>
            <a:ext cx="7912039" cy="3770645"/>
          </a:xfrm>
          <a:prstGeom prst="rect">
            <a:avLst/>
          </a:prstGeom>
        </p:spPr>
      </p:pic>
      <p:sp>
        <p:nvSpPr>
          <p:cNvPr id="7" name="ZoneTexte 6">
            <a:extLst>
              <a:ext uri="{FF2B5EF4-FFF2-40B4-BE49-F238E27FC236}">
                <a16:creationId xmlns:a16="http://schemas.microsoft.com/office/drawing/2014/main" id="{57E95426-FE0A-40C1-A93D-B8F7C88BD3E5}"/>
              </a:ext>
            </a:extLst>
          </p:cNvPr>
          <p:cNvSpPr txBox="1"/>
          <p:nvPr/>
        </p:nvSpPr>
        <p:spPr>
          <a:xfrm>
            <a:off x="439658" y="384972"/>
            <a:ext cx="3167269" cy="369332"/>
          </a:xfrm>
          <a:prstGeom prst="rect">
            <a:avLst/>
          </a:prstGeom>
          <a:noFill/>
        </p:spPr>
        <p:txBody>
          <a:bodyPr wrap="square" rtlCol="0">
            <a:spAutoFit/>
          </a:bodyPr>
          <a:lstStyle/>
          <a:p>
            <a:r>
              <a:rPr lang="en-US" b="1" dirty="0" err="1"/>
              <a:t>Accueil</a:t>
            </a:r>
            <a:r>
              <a:rPr lang="en-US" b="1" dirty="0"/>
              <a:t> – Scroll 3</a:t>
            </a:r>
          </a:p>
        </p:txBody>
      </p:sp>
      <p:sp>
        <p:nvSpPr>
          <p:cNvPr id="11" name="ZoneTexte 10">
            <a:extLst>
              <a:ext uri="{FF2B5EF4-FFF2-40B4-BE49-F238E27FC236}">
                <a16:creationId xmlns:a16="http://schemas.microsoft.com/office/drawing/2014/main" id="{812CD7F2-1B1B-4A7C-B255-B1E1BCE9C3AC}"/>
              </a:ext>
            </a:extLst>
          </p:cNvPr>
          <p:cNvSpPr txBox="1"/>
          <p:nvPr/>
        </p:nvSpPr>
        <p:spPr>
          <a:xfrm>
            <a:off x="6302326" y="5655212"/>
            <a:ext cx="2926080" cy="954107"/>
          </a:xfrm>
          <a:prstGeom prst="rect">
            <a:avLst/>
          </a:prstGeom>
          <a:noFill/>
        </p:spPr>
        <p:txBody>
          <a:bodyPr wrap="square" rtlCol="0">
            <a:spAutoFit/>
          </a:bodyPr>
          <a:lstStyle/>
          <a:p>
            <a:r>
              <a:rPr lang="en-US" sz="1400" dirty="0"/>
              <a:t>Au click du bouton </a:t>
            </a:r>
            <a:r>
              <a:rPr lang="en-US" sz="1400" dirty="0" err="1"/>
              <a:t>rédiriger</a:t>
            </a:r>
            <a:r>
              <a:rPr lang="en-US" sz="1400" dirty="0"/>
              <a:t> </a:t>
            </a:r>
            <a:r>
              <a:rPr lang="en-US" sz="1400" dirty="0" err="1"/>
              <a:t>vers</a:t>
            </a:r>
            <a:r>
              <a:rPr lang="en-US" sz="1400" dirty="0"/>
              <a:t> le </a:t>
            </a:r>
            <a:r>
              <a:rPr lang="en-US" sz="1400" dirty="0" err="1"/>
              <a:t>contenus</a:t>
            </a:r>
            <a:r>
              <a:rPr lang="en-US" sz="1400" dirty="0"/>
              <a:t> de </a:t>
            </a:r>
            <a:r>
              <a:rPr lang="en-US" sz="1400" dirty="0" err="1"/>
              <a:t>l’onglet</a:t>
            </a:r>
            <a:r>
              <a:rPr lang="en-US" sz="1400" dirty="0"/>
              <a:t> “NOUS CONTACTER” et non pas </a:t>
            </a:r>
            <a:r>
              <a:rPr lang="en-US" sz="1400" dirty="0" err="1"/>
              <a:t>vers</a:t>
            </a:r>
            <a:r>
              <a:rPr lang="en-US" sz="1400" dirty="0"/>
              <a:t> le </a:t>
            </a:r>
            <a:r>
              <a:rPr lang="en-US" sz="1400" dirty="0" err="1"/>
              <a:t>haut</a:t>
            </a:r>
            <a:r>
              <a:rPr lang="en-US" sz="1400" dirty="0"/>
              <a:t> de la page </a:t>
            </a:r>
            <a:r>
              <a:rPr lang="en-US" sz="1400" dirty="0" err="1"/>
              <a:t>d’accueil</a:t>
            </a:r>
            <a:r>
              <a:rPr lang="en-US" sz="1400" dirty="0"/>
              <a:t>.</a:t>
            </a:r>
          </a:p>
        </p:txBody>
      </p:sp>
      <p:cxnSp>
        <p:nvCxnSpPr>
          <p:cNvPr id="10" name="Connecteur droit avec flèche 9">
            <a:extLst>
              <a:ext uri="{FF2B5EF4-FFF2-40B4-BE49-F238E27FC236}">
                <a16:creationId xmlns:a16="http://schemas.microsoft.com/office/drawing/2014/main" id="{69AB0F7C-76AB-4126-88CE-88D26A296425}"/>
              </a:ext>
            </a:extLst>
          </p:cNvPr>
          <p:cNvCxnSpPr>
            <a:cxnSpLocks/>
          </p:cNvCxnSpPr>
          <p:nvPr/>
        </p:nvCxnSpPr>
        <p:spPr>
          <a:xfrm>
            <a:off x="4965895" y="4318782"/>
            <a:ext cx="1336431" cy="145297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Connecteur droit avec flèche 11">
            <a:extLst>
              <a:ext uri="{FF2B5EF4-FFF2-40B4-BE49-F238E27FC236}">
                <a16:creationId xmlns:a16="http://schemas.microsoft.com/office/drawing/2014/main" id="{64E1C924-0887-4441-AA3C-5A48BAC72B37}"/>
              </a:ext>
            </a:extLst>
          </p:cNvPr>
          <p:cNvCxnSpPr>
            <a:cxnSpLocks/>
          </p:cNvCxnSpPr>
          <p:nvPr/>
        </p:nvCxnSpPr>
        <p:spPr>
          <a:xfrm>
            <a:off x="5889675" y="2419643"/>
            <a:ext cx="412651" cy="335211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Ellipse 14">
            <a:extLst>
              <a:ext uri="{FF2B5EF4-FFF2-40B4-BE49-F238E27FC236}">
                <a16:creationId xmlns:a16="http://schemas.microsoft.com/office/drawing/2014/main" id="{7C48E5DF-D59F-4C59-BB0D-F3901E2F4AE8}"/>
              </a:ext>
            </a:extLst>
          </p:cNvPr>
          <p:cNvSpPr/>
          <p:nvPr/>
        </p:nvSpPr>
        <p:spPr>
          <a:xfrm>
            <a:off x="5241056" y="2066552"/>
            <a:ext cx="1061270" cy="31088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401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2A89DD5-BCF6-4EEB-BF10-FB28C8D037D6}"/>
              </a:ext>
            </a:extLst>
          </p:cNvPr>
          <p:cNvPicPr>
            <a:picLocks noChangeAspect="1"/>
          </p:cNvPicPr>
          <p:nvPr/>
        </p:nvPicPr>
        <p:blipFill rotWithShape="1">
          <a:blip r:embed="rId2"/>
          <a:srcRect t="11673" r="1346" b="6441"/>
          <a:stretch/>
        </p:blipFill>
        <p:spPr>
          <a:xfrm>
            <a:off x="140677" y="1223889"/>
            <a:ext cx="9101798" cy="4247506"/>
          </a:xfrm>
          <a:prstGeom prst="rect">
            <a:avLst/>
          </a:prstGeom>
        </p:spPr>
      </p:pic>
      <p:sp>
        <p:nvSpPr>
          <p:cNvPr id="3" name="ZoneTexte 2">
            <a:extLst>
              <a:ext uri="{FF2B5EF4-FFF2-40B4-BE49-F238E27FC236}">
                <a16:creationId xmlns:a16="http://schemas.microsoft.com/office/drawing/2014/main" id="{F8569F7C-089B-4096-94FB-5AB480217CEB}"/>
              </a:ext>
            </a:extLst>
          </p:cNvPr>
          <p:cNvSpPr txBox="1"/>
          <p:nvPr/>
        </p:nvSpPr>
        <p:spPr>
          <a:xfrm>
            <a:off x="439658" y="384972"/>
            <a:ext cx="3167269" cy="369332"/>
          </a:xfrm>
          <a:prstGeom prst="rect">
            <a:avLst/>
          </a:prstGeom>
          <a:noFill/>
        </p:spPr>
        <p:txBody>
          <a:bodyPr wrap="square" rtlCol="0">
            <a:spAutoFit/>
          </a:bodyPr>
          <a:lstStyle/>
          <a:p>
            <a:r>
              <a:rPr lang="en-US" b="1" dirty="0"/>
              <a:t>NOTRE EXPERTISE</a:t>
            </a:r>
          </a:p>
        </p:txBody>
      </p:sp>
      <p:cxnSp>
        <p:nvCxnSpPr>
          <p:cNvPr id="4" name="Connecteur droit avec flèche 3">
            <a:extLst>
              <a:ext uri="{FF2B5EF4-FFF2-40B4-BE49-F238E27FC236}">
                <a16:creationId xmlns:a16="http://schemas.microsoft.com/office/drawing/2014/main" id="{E9BC69E3-31E1-45E6-BC8F-D7D947DE74D1}"/>
              </a:ext>
            </a:extLst>
          </p:cNvPr>
          <p:cNvCxnSpPr>
            <a:cxnSpLocks/>
          </p:cNvCxnSpPr>
          <p:nvPr/>
        </p:nvCxnSpPr>
        <p:spPr>
          <a:xfrm>
            <a:off x="2949525" y="3736124"/>
            <a:ext cx="356383" cy="220485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ZoneTexte 5">
            <a:extLst>
              <a:ext uri="{FF2B5EF4-FFF2-40B4-BE49-F238E27FC236}">
                <a16:creationId xmlns:a16="http://schemas.microsoft.com/office/drawing/2014/main" id="{A0420E8F-5EA9-4C64-8876-8F0AAAD3DBE4}"/>
              </a:ext>
            </a:extLst>
          </p:cNvPr>
          <p:cNvSpPr txBox="1"/>
          <p:nvPr/>
        </p:nvSpPr>
        <p:spPr>
          <a:xfrm>
            <a:off x="3407899" y="5800303"/>
            <a:ext cx="2489073" cy="307777"/>
          </a:xfrm>
          <a:prstGeom prst="rect">
            <a:avLst/>
          </a:prstGeom>
          <a:noFill/>
        </p:spPr>
        <p:txBody>
          <a:bodyPr wrap="square" rtlCol="0">
            <a:spAutoFit/>
          </a:bodyPr>
          <a:lstStyle/>
          <a:p>
            <a:r>
              <a:rPr lang="en-US" sz="1400" dirty="0" err="1"/>
              <a:t>Faute</a:t>
            </a:r>
            <a:r>
              <a:rPr lang="en-US" sz="1400" dirty="0"/>
              <a:t> de frappe: “mise”</a:t>
            </a:r>
          </a:p>
        </p:txBody>
      </p:sp>
      <p:cxnSp>
        <p:nvCxnSpPr>
          <p:cNvPr id="7" name="Connecteur droit avec flèche 6">
            <a:extLst>
              <a:ext uri="{FF2B5EF4-FFF2-40B4-BE49-F238E27FC236}">
                <a16:creationId xmlns:a16="http://schemas.microsoft.com/office/drawing/2014/main" id="{64B52810-A8D1-481E-AB9B-9E0E7B760B41}"/>
              </a:ext>
            </a:extLst>
          </p:cNvPr>
          <p:cNvCxnSpPr>
            <a:cxnSpLocks/>
          </p:cNvCxnSpPr>
          <p:nvPr/>
        </p:nvCxnSpPr>
        <p:spPr>
          <a:xfrm>
            <a:off x="2847534" y="3812324"/>
            <a:ext cx="101991" cy="24759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ZoneTexte 8">
            <a:extLst>
              <a:ext uri="{FF2B5EF4-FFF2-40B4-BE49-F238E27FC236}">
                <a16:creationId xmlns:a16="http://schemas.microsoft.com/office/drawing/2014/main" id="{EB0BD4C2-1EAD-4238-BD9B-47B0525201B6}"/>
              </a:ext>
            </a:extLst>
          </p:cNvPr>
          <p:cNvSpPr txBox="1"/>
          <p:nvPr/>
        </p:nvSpPr>
        <p:spPr>
          <a:xfrm>
            <a:off x="2959489" y="6269888"/>
            <a:ext cx="3136511" cy="307777"/>
          </a:xfrm>
          <a:prstGeom prst="rect">
            <a:avLst/>
          </a:prstGeom>
          <a:noFill/>
        </p:spPr>
        <p:txBody>
          <a:bodyPr wrap="square" rtlCol="0">
            <a:spAutoFit/>
          </a:bodyPr>
          <a:lstStyle/>
          <a:p>
            <a:r>
              <a:rPr lang="en-US" sz="1400" dirty="0" err="1"/>
              <a:t>Ajouter</a:t>
            </a:r>
            <a:r>
              <a:rPr lang="en-US" sz="1400" dirty="0"/>
              <a:t> le point à la fin de la phrase.</a:t>
            </a:r>
          </a:p>
        </p:txBody>
      </p:sp>
    </p:spTree>
    <p:extLst>
      <p:ext uri="{BB962C8B-B14F-4D97-AF65-F5344CB8AC3E}">
        <p14:creationId xmlns:p14="http://schemas.microsoft.com/office/powerpoint/2010/main" val="354976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D1B0D6A-2352-490B-8D04-019E8183B21D}"/>
              </a:ext>
            </a:extLst>
          </p:cNvPr>
          <p:cNvPicPr>
            <a:picLocks noChangeAspect="1"/>
          </p:cNvPicPr>
          <p:nvPr/>
        </p:nvPicPr>
        <p:blipFill rotWithShape="1">
          <a:blip r:embed="rId2"/>
          <a:srcRect t="10916" r="1807" b="8287"/>
          <a:stretch/>
        </p:blipFill>
        <p:spPr>
          <a:xfrm>
            <a:off x="0" y="1119251"/>
            <a:ext cx="9367832" cy="4333773"/>
          </a:xfrm>
          <a:prstGeom prst="rect">
            <a:avLst/>
          </a:prstGeom>
        </p:spPr>
      </p:pic>
      <p:sp>
        <p:nvSpPr>
          <p:cNvPr id="3" name="ZoneTexte 2">
            <a:extLst>
              <a:ext uri="{FF2B5EF4-FFF2-40B4-BE49-F238E27FC236}">
                <a16:creationId xmlns:a16="http://schemas.microsoft.com/office/drawing/2014/main" id="{F8569F7C-089B-4096-94FB-5AB480217CEB}"/>
              </a:ext>
            </a:extLst>
          </p:cNvPr>
          <p:cNvSpPr txBox="1"/>
          <p:nvPr/>
        </p:nvSpPr>
        <p:spPr>
          <a:xfrm>
            <a:off x="439658" y="384972"/>
            <a:ext cx="3960064" cy="369332"/>
          </a:xfrm>
          <a:prstGeom prst="rect">
            <a:avLst/>
          </a:prstGeom>
          <a:noFill/>
        </p:spPr>
        <p:txBody>
          <a:bodyPr wrap="square" rtlCol="0">
            <a:spAutoFit/>
          </a:bodyPr>
          <a:lstStyle/>
          <a:p>
            <a:r>
              <a:rPr lang="en-US" b="1" dirty="0"/>
              <a:t>NOTRE EXPERTISE – Scroll 1</a:t>
            </a:r>
          </a:p>
        </p:txBody>
      </p:sp>
      <p:cxnSp>
        <p:nvCxnSpPr>
          <p:cNvPr id="4" name="Connecteur droit avec flèche 3">
            <a:extLst>
              <a:ext uri="{FF2B5EF4-FFF2-40B4-BE49-F238E27FC236}">
                <a16:creationId xmlns:a16="http://schemas.microsoft.com/office/drawing/2014/main" id="{E9BC69E3-31E1-45E6-BC8F-D7D947DE74D1}"/>
              </a:ext>
            </a:extLst>
          </p:cNvPr>
          <p:cNvCxnSpPr>
            <a:cxnSpLocks/>
          </p:cNvCxnSpPr>
          <p:nvPr/>
        </p:nvCxnSpPr>
        <p:spPr>
          <a:xfrm>
            <a:off x="7455877" y="3866842"/>
            <a:ext cx="2630658" cy="38160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ZoneTexte 5">
            <a:extLst>
              <a:ext uri="{FF2B5EF4-FFF2-40B4-BE49-F238E27FC236}">
                <a16:creationId xmlns:a16="http://schemas.microsoft.com/office/drawing/2014/main" id="{A0420E8F-5EA9-4C64-8876-8F0AAAD3DBE4}"/>
              </a:ext>
            </a:extLst>
          </p:cNvPr>
          <p:cNvSpPr txBox="1"/>
          <p:nvPr/>
        </p:nvSpPr>
        <p:spPr>
          <a:xfrm>
            <a:off x="10084778" y="4015439"/>
            <a:ext cx="1745565" cy="2462213"/>
          </a:xfrm>
          <a:prstGeom prst="rect">
            <a:avLst/>
          </a:prstGeom>
          <a:noFill/>
        </p:spPr>
        <p:txBody>
          <a:bodyPr wrap="square" rtlCol="0">
            <a:spAutoFit/>
          </a:bodyPr>
          <a:lstStyle/>
          <a:p>
            <a:r>
              <a:rPr lang="fr-FR" sz="1400" dirty="0"/>
              <a:t>Changer la phrase par: </a:t>
            </a:r>
            <a:r>
              <a:rPr lang="fr-FR" sz="1400" dirty="0" err="1"/>
              <a:t>Synergy</a:t>
            </a:r>
            <a:r>
              <a:rPr lang="fr-FR" sz="1400" dirty="0"/>
              <a:t> vous offre une visibilité totale sur la circulation de vos documents. Suivez quel utilisateur dépose, consulte ou effectue une action sur un document et à quel moment. </a:t>
            </a:r>
            <a:endParaRPr lang="en-US" sz="1400" dirty="0"/>
          </a:p>
        </p:txBody>
      </p:sp>
      <p:cxnSp>
        <p:nvCxnSpPr>
          <p:cNvPr id="7" name="Connecteur droit avec flèche 6">
            <a:extLst>
              <a:ext uri="{FF2B5EF4-FFF2-40B4-BE49-F238E27FC236}">
                <a16:creationId xmlns:a16="http://schemas.microsoft.com/office/drawing/2014/main" id="{64B52810-A8D1-481E-AB9B-9E0E7B760B41}"/>
              </a:ext>
            </a:extLst>
          </p:cNvPr>
          <p:cNvCxnSpPr>
            <a:cxnSpLocks/>
          </p:cNvCxnSpPr>
          <p:nvPr/>
        </p:nvCxnSpPr>
        <p:spPr>
          <a:xfrm>
            <a:off x="2266122" y="5289260"/>
            <a:ext cx="420807" cy="66493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ZoneTexte 8">
            <a:extLst>
              <a:ext uri="{FF2B5EF4-FFF2-40B4-BE49-F238E27FC236}">
                <a16:creationId xmlns:a16="http://schemas.microsoft.com/office/drawing/2014/main" id="{EB0BD4C2-1EAD-4238-BD9B-47B0525201B6}"/>
              </a:ext>
            </a:extLst>
          </p:cNvPr>
          <p:cNvSpPr txBox="1"/>
          <p:nvPr/>
        </p:nvSpPr>
        <p:spPr>
          <a:xfrm>
            <a:off x="2686929" y="5780531"/>
            <a:ext cx="5064369" cy="523220"/>
          </a:xfrm>
          <a:prstGeom prst="rect">
            <a:avLst/>
          </a:prstGeom>
          <a:noFill/>
        </p:spPr>
        <p:txBody>
          <a:bodyPr wrap="square" rtlCol="0">
            <a:spAutoFit/>
          </a:bodyPr>
          <a:lstStyle/>
          <a:p>
            <a:r>
              <a:rPr lang="en-US" sz="1400" dirty="0"/>
              <a:t>Changer la phrase par: </a:t>
            </a:r>
            <a:r>
              <a:rPr lang="fr-FR" sz="1400" dirty="0"/>
              <a:t>Signez, paraphez et tamponnez vos documents, ils auront une valeur probante.</a:t>
            </a:r>
            <a:endParaRPr lang="en-US" sz="1400" dirty="0"/>
          </a:p>
        </p:txBody>
      </p:sp>
      <p:cxnSp>
        <p:nvCxnSpPr>
          <p:cNvPr id="10" name="Connecteur droit 9">
            <a:extLst>
              <a:ext uri="{FF2B5EF4-FFF2-40B4-BE49-F238E27FC236}">
                <a16:creationId xmlns:a16="http://schemas.microsoft.com/office/drawing/2014/main" id="{2D265C33-B25E-4AEC-99A5-CEF95B9A46FB}"/>
              </a:ext>
            </a:extLst>
          </p:cNvPr>
          <p:cNvCxnSpPr>
            <a:cxnSpLocks/>
          </p:cNvCxnSpPr>
          <p:nvPr/>
        </p:nvCxnSpPr>
        <p:spPr>
          <a:xfrm>
            <a:off x="328247" y="3033362"/>
            <a:ext cx="84921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2EEBFAC0-EFDE-45B7-85E9-B3CA6010B605}"/>
              </a:ext>
            </a:extLst>
          </p:cNvPr>
          <p:cNvCxnSpPr>
            <a:cxnSpLocks/>
          </p:cNvCxnSpPr>
          <p:nvPr/>
        </p:nvCxnSpPr>
        <p:spPr>
          <a:xfrm>
            <a:off x="328247" y="3207002"/>
            <a:ext cx="459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AB1BD20F-3A13-464F-8405-20E90CC0F16F}"/>
              </a:ext>
            </a:extLst>
          </p:cNvPr>
          <p:cNvCxnSpPr>
            <a:cxnSpLocks/>
          </p:cNvCxnSpPr>
          <p:nvPr/>
        </p:nvCxnSpPr>
        <p:spPr>
          <a:xfrm>
            <a:off x="328247" y="3866842"/>
            <a:ext cx="68322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296672F-E775-4743-80B4-AC07DE896727}"/>
              </a:ext>
            </a:extLst>
          </p:cNvPr>
          <p:cNvCxnSpPr>
            <a:cxnSpLocks/>
          </p:cNvCxnSpPr>
          <p:nvPr/>
        </p:nvCxnSpPr>
        <p:spPr>
          <a:xfrm flipV="1">
            <a:off x="8044070" y="554008"/>
            <a:ext cx="463340" cy="243715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ZoneTexte 23">
            <a:extLst>
              <a:ext uri="{FF2B5EF4-FFF2-40B4-BE49-F238E27FC236}">
                <a16:creationId xmlns:a16="http://schemas.microsoft.com/office/drawing/2014/main" id="{AA9A73DC-B6A2-4BE8-9B02-4B99CAC6C7AD}"/>
              </a:ext>
            </a:extLst>
          </p:cNvPr>
          <p:cNvSpPr txBox="1"/>
          <p:nvPr/>
        </p:nvSpPr>
        <p:spPr>
          <a:xfrm>
            <a:off x="8507411" y="380348"/>
            <a:ext cx="3322932" cy="1384995"/>
          </a:xfrm>
          <a:prstGeom prst="rect">
            <a:avLst/>
          </a:prstGeom>
          <a:noFill/>
        </p:spPr>
        <p:txBody>
          <a:bodyPr wrap="square" rtlCol="0">
            <a:spAutoFit/>
          </a:bodyPr>
          <a:lstStyle/>
          <a:p>
            <a:r>
              <a:rPr lang="en-US" sz="1400" dirty="0"/>
              <a:t>Changer la phrase par: </a:t>
            </a:r>
            <a:r>
              <a:rPr lang="fr-FR" sz="1400" dirty="0"/>
              <a:t>Grâce à son système OCR (reconnaissance de caractères), </a:t>
            </a:r>
            <a:r>
              <a:rPr lang="fr-FR" sz="1400" dirty="0" err="1"/>
              <a:t>Synergy</a:t>
            </a:r>
            <a:r>
              <a:rPr lang="fr-FR" sz="1400" dirty="0"/>
              <a:t> identifie les éléments clés de vos documents pour les classer automatiquement dans le bon classeur et ceci dès son installation!</a:t>
            </a:r>
            <a:endParaRPr lang="en-US" sz="1400" dirty="0"/>
          </a:p>
        </p:txBody>
      </p:sp>
      <p:cxnSp>
        <p:nvCxnSpPr>
          <p:cNvPr id="28" name="Connecteur droit 27">
            <a:extLst>
              <a:ext uri="{FF2B5EF4-FFF2-40B4-BE49-F238E27FC236}">
                <a16:creationId xmlns:a16="http://schemas.microsoft.com/office/drawing/2014/main" id="{F61D7314-480E-462B-93CB-65C2A989A3E7}"/>
              </a:ext>
            </a:extLst>
          </p:cNvPr>
          <p:cNvCxnSpPr>
            <a:cxnSpLocks/>
          </p:cNvCxnSpPr>
          <p:nvPr/>
        </p:nvCxnSpPr>
        <p:spPr>
          <a:xfrm>
            <a:off x="328247" y="5185434"/>
            <a:ext cx="177721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34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FCA06CF-61E5-4D66-B9E6-0D507E836C56}"/>
              </a:ext>
            </a:extLst>
          </p:cNvPr>
          <p:cNvPicPr>
            <a:picLocks noChangeAspect="1"/>
          </p:cNvPicPr>
          <p:nvPr/>
        </p:nvPicPr>
        <p:blipFill rotWithShape="1">
          <a:blip r:embed="rId2"/>
          <a:srcRect t="10980" r="1577" b="5592"/>
          <a:stretch/>
        </p:blipFill>
        <p:spPr>
          <a:xfrm>
            <a:off x="439658" y="1652450"/>
            <a:ext cx="7912039" cy="3770645"/>
          </a:xfrm>
          <a:prstGeom prst="rect">
            <a:avLst/>
          </a:prstGeom>
        </p:spPr>
      </p:pic>
      <p:sp>
        <p:nvSpPr>
          <p:cNvPr id="7" name="ZoneTexte 6">
            <a:extLst>
              <a:ext uri="{FF2B5EF4-FFF2-40B4-BE49-F238E27FC236}">
                <a16:creationId xmlns:a16="http://schemas.microsoft.com/office/drawing/2014/main" id="{57E95426-FE0A-40C1-A93D-B8F7C88BD3E5}"/>
              </a:ext>
            </a:extLst>
          </p:cNvPr>
          <p:cNvSpPr txBox="1"/>
          <p:nvPr/>
        </p:nvSpPr>
        <p:spPr>
          <a:xfrm>
            <a:off x="439658" y="384972"/>
            <a:ext cx="3167269" cy="369332"/>
          </a:xfrm>
          <a:prstGeom prst="rect">
            <a:avLst/>
          </a:prstGeom>
          <a:noFill/>
        </p:spPr>
        <p:txBody>
          <a:bodyPr wrap="square" rtlCol="0">
            <a:spAutoFit/>
          </a:bodyPr>
          <a:lstStyle/>
          <a:p>
            <a:r>
              <a:rPr lang="en-US" b="1" dirty="0"/>
              <a:t>NOTRE EXPERTISE – Scroll 3</a:t>
            </a:r>
          </a:p>
        </p:txBody>
      </p:sp>
      <p:sp>
        <p:nvSpPr>
          <p:cNvPr id="11" name="ZoneTexte 10">
            <a:extLst>
              <a:ext uri="{FF2B5EF4-FFF2-40B4-BE49-F238E27FC236}">
                <a16:creationId xmlns:a16="http://schemas.microsoft.com/office/drawing/2014/main" id="{812CD7F2-1B1B-4A7C-B255-B1E1BCE9C3AC}"/>
              </a:ext>
            </a:extLst>
          </p:cNvPr>
          <p:cNvSpPr txBox="1"/>
          <p:nvPr/>
        </p:nvSpPr>
        <p:spPr>
          <a:xfrm>
            <a:off x="6302326" y="5655212"/>
            <a:ext cx="2926080" cy="954107"/>
          </a:xfrm>
          <a:prstGeom prst="rect">
            <a:avLst/>
          </a:prstGeom>
          <a:noFill/>
        </p:spPr>
        <p:txBody>
          <a:bodyPr wrap="square" rtlCol="0">
            <a:spAutoFit/>
          </a:bodyPr>
          <a:lstStyle/>
          <a:p>
            <a:r>
              <a:rPr lang="en-US" sz="1400" dirty="0"/>
              <a:t>Au click du bouton </a:t>
            </a:r>
            <a:r>
              <a:rPr lang="en-US" sz="1400" dirty="0" err="1"/>
              <a:t>rédiriger</a:t>
            </a:r>
            <a:r>
              <a:rPr lang="en-US" sz="1400" dirty="0"/>
              <a:t> </a:t>
            </a:r>
            <a:r>
              <a:rPr lang="en-US" sz="1400" dirty="0" err="1"/>
              <a:t>vers</a:t>
            </a:r>
            <a:r>
              <a:rPr lang="en-US" sz="1400" dirty="0"/>
              <a:t> le </a:t>
            </a:r>
            <a:r>
              <a:rPr lang="en-US" sz="1400" dirty="0" err="1"/>
              <a:t>contenus</a:t>
            </a:r>
            <a:r>
              <a:rPr lang="en-US" sz="1400" dirty="0"/>
              <a:t> de </a:t>
            </a:r>
            <a:r>
              <a:rPr lang="en-US" sz="1400" dirty="0" err="1"/>
              <a:t>l’onglet</a:t>
            </a:r>
            <a:r>
              <a:rPr lang="en-US" sz="1400" dirty="0"/>
              <a:t> “NOUS CONTACTER” et non pas </a:t>
            </a:r>
            <a:r>
              <a:rPr lang="en-US" sz="1400" dirty="0" err="1"/>
              <a:t>vers</a:t>
            </a:r>
            <a:r>
              <a:rPr lang="en-US" sz="1400" dirty="0"/>
              <a:t> le </a:t>
            </a:r>
            <a:r>
              <a:rPr lang="en-US" sz="1400" dirty="0" err="1"/>
              <a:t>haut</a:t>
            </a:r>
            <a:r>
              <a:rPr lang="en-US" sz="1400" dirty="0"/>
              <a:t> de la page “</a:t>
            </a:r>
            <a:r>
              <a:rPr lang="en-US" sz="1400" dirty="0" err="1"/>
              <a:t>notre</a:t>
            </a:r>
            <a:r>
              <a:rPr lang="en-US" sz="1400" dirty="0"/>
              <a:t> expertise”.</a:t>
            </a:r>
          </a:p>
        </p:txBody>
      </p:sp>
      <p:cxnSp>
        <p:nvCxnSpPr>
          <p:cNvPr id="10" name="Connecteur droit avec flèche 9">
            <a:extLst>
              <a:ext uri="{FF2B5EF4-FFF2-40B4-BE49-F238E27FC236}">
                <a16:creationId xmlns:a16="http://schemas.microsoft.com/office/drawing/2014/main" id="{69AB0F7C-76AB-4126-88CE-88D26A296425}"/>
              </a:ext>
            </a:extLst>
          </p:cNvPr>
          <p:cNvCxnSpPr>
            <a:cxnSpLocks/>
          </p:cNvCxnSpPr>
          <p:nvPr/>
        </p:nvCxnSpPr>
        <p:spPr>
          <a:xfrm>
            <a:off x="4965895" y="4318782"/>
            <a:ext cx="1336431" cy="145297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Connecteur droit avec flèche 11">
            <a:extLst>
              <a:ext uri="{FF2B5EF4-FFF2-40B4-BE49-F238E27FC236}">
                <a16:creationId xmlns:a16="http://schemas.microsoft.com/office/drawing/2014/main" id="{64E1C924-0887-4441-AA3C-5A48BAC72B37}"/>
              </a:ext>
            </a:extLst>
          </p:cNvPr>
          <p:cNvCxnSpPr>
            <a:cxnSpLocks/>
          </p:cNvCxnSpPr>
          <p:nvPr/>
        </p:nvCxnSpPr>
        <p:spPr>
          <a:xfrm>
            <a:off x="5889675" y="2419643"/>
            <a:ext cx="412651" cy="335211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Ellipse 14">
            <a:extLst>
              <a:ext uri="{FF2B5EF4-FFF2-40B4-BE49-F238E27FC236}">
                <a16:creationId xmlns:a16="http://schemas.microsoft.com/office/drawing/2014/main" id="{7C48E5DF-D59F-4C59-BB0D-F3901E2F4AE8}"/>
              </a:ext>
            </a:extLst>
          </p:cNvPr>
          <p:cNvSpPr/>
          <p:nvPr/>
        </p:nvSpPr>
        <p:spPr>
          <a:xfrm>
            <a:off x="5241056" y="2066552"/>
            <a:ext cx="1061270" cy="31088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93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A601115-22D1-4A87-AB12-DF0DB1212677}"/>
              </a:ext>
            </a:extLst>
          </p:cNvPr>
          <p:cNvSpPr txBox="1"/>
          <p:nvPr/>
        </p:nvSpPr>
        <p:spPr>
          <a:xfrm>
            <a:off x="439658" y="384972"/>
            <a:ext cx="3167269" cy="369332"/>
          </a:xfrm>
          <a:prstGeom prst="rect">
            <a:avLst/>
          </a:prstGeom>
          <a:noFill/>
        </p:spPr>
        <p:txBody>
          <a:bodyPr wrap="square" rtlCol="0">
            <a:spAutoFit/>
          </a:bodyPr>
          <a:lstStyle/>
          <a:p>
            <a:r>
              <a:rPr lang="en-US" b="1" dirty="0"/>
              <a:t>NOS SOLUTIONS</a:t>
            </a:r>
          </a:p>
        </p:txBody>
      </p:sp>
      <p:pic>
        <p:nvPicPr>
          <p:cNvPr id="3" name="Image 2">
            <a:extLst>
              <a:ext uri="{FF2B5EF4-FFF2-40B4-BE49-F238E27FC236}">
                <a16:creationId xmlns:a16="http://schemas.microsoft.com/office/drawing/2014/main" id="{1B065727-55D3-4916-905B-8139F13F9C51}"/>
              </a:ext>
            </a:extLst>
          </p:cNvPr>
          <p:cNvPicPr>
            <a:picLocks noChangeAspect="1"/>
          </p:cNvPicPr>
          <p:nvPr/>
        </p:nvPicPr>
        <p:blipFill rotWithShape="1">
          <a:blip r:embed="rId2"/>
          <a:srcRect t="10980" r="1231" b="8082"/>
          <a:stretch/>
        </p:blipFill>
        <p:spPr>
          <a:xfrm>
            <a:off x="101491" y="1201039"/>
            <a:ext cx="9228907" cy="4251986"/>
          </a:xfrm>
          <a:prstGeom prst="rect">
            <a:avLst/>
          </a:prstGeom>
        </p:spPr>
      </p:pic>
      <p:cxnSp>
        <p:nvCxnSpPr>
          <p:cNvPr id="4" name="Connecteur droit avec flèche 3">
            <a:extLst>
              <a:ext uri="{FF2B5EF4-FFF2-40B4-BE49-F238E27FC236}">
                <a16:creationId xmlns:a16="http://schemas.microsoft.com/office/drawing/2014/main" id="{EDACBCE1-E5B7-48BB-A89A-A46BB47C792D}"/>
              </a:ext>
            </a:extLst>
          </p:cNvPr>
          <p:cNvCxnSpPr>
            <a:cxnSpLocks/>
          </p:cNvCxnSpPr>
          <p:nvPr/>
        </p:nvCxnSpPr>
        <p:spPr>
          <a:xfrm>
            <a:off x="2949525" y="3736124"/>
            <a:ext cx="356383" cy="220485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ZoneTexte 4">
            <a:extLst>
              <a:ext uri="{FF2B5EF4-FFF2-40B4-BE49-F238E27FC236}">
                <a16:creationId xmlns:a16="http://schemas.microsoft.com/office/drawing/2014/main" id="{C695BCF2-4FD8-46DB-ACBE-2ECA033F5FDF}"/>
              </a:ext>
            </a:extLst>
          </p:cNvPr>
          <p:cNvSpPr txBox="1"/>
          <p:nvPr/>
        </p:nvSpPr>
        <p:spPr>
          <a:xfrm>
            <a:off x="3407899" y="5800303"/>
            <a:ext cx="2489073" cy="307777"/>
          </a:xfrm>
          <a:prstGeom prst="rect">
            <a:avLst/>
          </a:prstGeom>
          <a:noFill/>
        </p:spPr>
        <p:txBody>
          <a:bodyPr wrap="square" rtlCol="0">
            <a:spAutoFit/>
          </a:bodyPr>
          <a:lstStyle/>
          <a:p>
            <a:r>
              <a:rPr lang="en-US" sz="1400" dirty="0" err="1"/>
              <a:t>Faute</a:t>
            </a:r>
            <a:r>
              <a:rPr lang="en-US" sz="1400" dirty="0"/>
              <a:t> de frappe: “mise”</a:t>
            </a:r>
          </a:p>
        </p:txBody>
      </p:sp>
      <p:cxnSp>
        <p:nvCxnSpPr>
          <p:cNvPr id="6" name="Connecteur droit avec flèche 5">
            <a:extLst>
              <a:ext uri="{FF2B5EF4-FFF2-40B4-BE49-F238E27FC236}">
                <a16:creationId xmlns:a16="http://schemas.microsoft.com/office/drawing/2014/main" id="{52E77457-BC19-4694-8F2F-F039477F72B5}"/>
              </a:ext>
            </a:extLst>
          </p:cNvPr>
          <p:cNvCxnSpPr>
            <a:cxnSpLocks/>
          </p:cNvCxnSpPr>
          <p:nvPr/>
        </p:nvCxnSpPr>
        <p:spPr>
          <a:xfrm>
            <a:off x="2847534" y="3812324"/>
            <a:ext cx="101991" cy="24759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ZoneTexte 6">
            <a:extLst>
              <a:ext uri="{FF2B5EF4-FFF2-40B4-BE49-F238E27FC236}">
                <a16:creationId xmlns:a16="http://schemas.microsoft.com/office/drawing/2014/main" id="{56DF00AA-5805-4A54-A462-EA72EEA1BD18}"/>
              </a:ext>
            </a:extLst>
          </p:cNvPr>
          <p:cNvSpPr txBox="1"/>
          <p:nvPr/>
        </p:nvSpPr>
        <p:spPr>
          <a:xfrm>
            <a:off x="2959489" y="6269888"/>
            <a:ext cx="3136511" cy="307777"/>
          </a:xfrm>
          <a:prstGeom prst="rect">
            <a:avLst/>
          </a:prstGeom>
          <a:noFill/>
        </p:spPr>
        <p:txBody>
          <a:bodyPr wrap="square" rtlCol="0">
            <a:spAutoFit/>
          </a:bodyPr>
          <a:lstStyle/>
          <a:p>
            <a:r>
              <a:rPr lang="en-US" sz="1400" dirty="0" err="1"/>
              <a:t>Ajouter</a:t>
            </a:r>
            <a:r>
              <a:rPr lang="en-US" sz="1400" dirty="0"/>
              <a:t> le point à la fin de la phrase.</a:t>
            </a:r>
          </a:p>
        </p:txBody>
      </p:sp>
    </p:spTree>
    <p:extLst>
      <p:ext uri="{BB962C8B-B14F-4D97-AF65-F5344CB8AC3E}">
        <p14:creationId xmlns:p14="http://schemas.microsoft.com/office/powerpoint/2010/main" val="172564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43850535-24FF-47AB-8AF3-5FB0E33526C0}"/>
              </a:ext>
            </a:extLst>
          </p:cNvPr>
          <p:cNvPicPr>
            <a:picLocks noChangeAspect="1"/>
          </p:cNvPicPr>
          <p:nvPr/>
        </p:nvPicPr>
        <p:blipFill rotWithShape="1">
          <a:blip r:embed="rId2"/>
          <a:srcRect t="10917" r="2731" b="5591"/>
          <a:stretch/>
        </p:blipFill>
        <p:spPr>
          <a:xfrm>
            <a:off x="0" y="935451"/>
            <a:ext cx="9622415" cy="4643715"/>
          </a:xfrm>
          <a:prstGeom prst="rect">
            <a:avLst/>
          </a:prstGeom>
        </p:spPr>
      </p:pic>
      <p:sp>
        <p:nvSpPr>
          <p:cNvPr id="2" name="ZoneTexte 1">
            <a:extLst>
              <a:ext uri="{FF2B5EF4-FFF2-40B4-BE49-F238E27FC236}">
                <a16:creationId xmlns:a16="http://schemas.microsoft.com/office/drawing/2014/main" id="{EA601115-22D1-4A87-AB12-DF0DB1212677}"/>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1</a:t>
            </a:r>
          </a:p>
        </p:txBody>
      </p:sp>
      <p:sp>
        <p:nvSpPr>
          <p:cNvPr id="9" name="Accolade fermante 8">
            <a:extLst>
              <a:ext uri="{FF2B5EF4-FFF2-40B4-BE49-F238E27FC236}">
                <a16:creationId xmlns:a16="http://schemas.microsoft.com/office/drawing/2014/main" id="{7BBB681D-0FB4-44A8-B754-43925B77E74E}"/>
              </a:ext>
            </a:extLst>
          </p:cNvPr>
          <p:cNvSpPr/>
          <p:nvPr/>
        </p:nvSpPr>
        <p:spPr>
          <a:xfrm>
            <a:off x="9170504" y="3101009"/>
            <a:ext cx="1298713" cy="22263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6708CE15-362B-424F-A5A3-E5A53E1A6E80}"/>
              </a:ext>
            </a:extLst>
          </p:cNvPr>
          <p:cNvCxnSpPr>
            <a:stCxn id="9" idx="1"/>
          </p:cNvCxnSpPr>
          <p:nvPr/>
        </p:nvCxnSpPr>
        <p:spPr>
          <a:xfrm flipH="1" flipV="1">
            <a:off x="8627165" y="4187687"/>
            <a:ext cx="1842052" cy="265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70CA6CC2-1D34-4F34-95CD-EDD6C51B0DFF}"/>
              </a:ext>
            </a:extLst>
          </p:cNvPr>
          <p:cNvSpPr txBox="1"/>
          <p:nvPr/>
        </p:nvSpPr>
        <p:spPr>
          <a:xfrm>
            <a:off x="10255639" y="3074505"/>
            <a:ext cx="1816199" cy="1384995"/>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a:p>
            <a:pPr marL="342900" indent="-342900">
              <a:buAutoNum type="arabicPeriod"/>
            </a:pPr>
            <a:r>
              <a:rPr lang="en-US" sz="1400" dirty="0"/>
              <a:t>Comme </a:t>
            </a:r>
            <a:r>
              <a:rPr lang="en-US" sz="1400" dirty="0" err="1"/>
              <a:t>ici</a:t>
            </a:r>
            <a:endParaRPr lang="en-US" sz="1400" dirty="0"/>
          </a:p>
        </p:txBody>
      </p:sp>
      <p:pic>
        <p:nvPicPr>
          <p:cNvPr id="7" name="Image 6">
            <a:extLst>
              <a:ext uri="{FF2B5EF4-FFF2-40B4-BE49-F238E27FC236}">
                <a16:creationId xmlns:a16="http://schemas.microsoft.com/office/drawing/2014/main" id="{9B33CA49-7396-40AF-B4E8-31A6595D07EF}"/>
              </a:ext>
            </a:extLst>
          </p:cNvPr>
          <p:cNvPicPr>
            <a:picLocks noChangeAspect="1"/>
          </p:cNvPicPr>
          <p:nvPr/>
        </p:nvPicPr>
        <p:blipFill rotWithShape="1">
          <a:blip r:embed="rId3"/>
          <a:srcRect t="9416" r="1115" b="17933"/>
          <a:stretch/>
        </p:blipFill>
        <p:spPr>
          <a:xfrm>
            <a:off x="8627165" y="5093506"/>
            <a:ext cx="3363261" cy="1389258"/>
          </a:xfrm>
          <a:prstGeom prst="rect">
            <a:avLst/>
          </a:prstGeom>
        </p:spPr>
      </p:pic>
      <p:cxnSp>
        <p:nvCxnSpPr>
          <p:cNvPr id="10" name="Connecteur droit avec flèche 9">
            <a:extLst>
              <a:ext uri="{FF2B5EF4-FFF2-40B4-BE49-F238E27FC236}">
                <a16:creationId xmlns:a16="http://schemas.microsoft.com/office/drawing/2014/main" id="{528FB936-1E9D-47F3-B86E-1D2892B5A355}"/>
              </a:ext>
            </a:extLst>
          </p:cNvPr>
          <p:cNvCxnSpPr>
            <a:cxnSpLocks/>
          </p:cNvCxnSpPr>
          <p:nvPr/>
        </p:nvCxnSpPr>
        <p:spPr>
          <a:xfrm flipH="1">
            <a:off x="10755425" y="4459500"/>
            <a:ext cx="464107" cy="63400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931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0A6E850-53E6-48D4-B9E9-2DC9D9BF5A49}"/>
              </a:ext>
            </a:extLst>
          </p:cNvPr>
          <p:cNvPicPr>
            <a:picLocks noChangeAspect="1"/>
          </p:cNvPicPr>
          <p:nvPr/>
        </p:nvPicPr>
        <p:blipFill rotWithShape="1">
          <a:blip r:embed="rId2"/>
          <a:srcRect t="9256" r="1848" b="10899"/>
          <a:stretch/>
        </p:blipFill>
        <p:spPr>
          <a:xfrm>
            <a:off x="629478" y="1673086"/>
            <a:ext cx="8971721" cy="4103346"/>
          </a:xfrm>
          <a:prstGeom prst="rect">
            <a:avLst/>
          </a:prstGeom>
        </p:spPr>
      </p:pic>
      <p:sp>
        <p:nvSpPr>
          <p:cNvPr id="2" name="ZoneTexte 1">
            <a:extLst>
              <a:ext uri="{FF2B5EF4-FFF2-40B4-BE49-F238E27FC236}">
                <a16:creationId xmlns:a16="http://schemas.microsoft.com/office/drawing/2014/main" id="{EA601115-22D1-4A87-AB12-DF0DB1212677}"/>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2</a:t>
            </a:r>
          </a:p>
        </p:txBody>
      </p:sp>
      <p:sp>
        <p:nvSpPr>
          <p:cNvPr id="9" name="Accolade fermante 8">
            <a:extLst>
              <a:ext uri="{FF2B5EF4-FFF2-40B4-BE49-F238E27FC236}">
                <a16:creationId xmlns:a16="http://schemas.microsoft.com/office/drawing/2014/main" id="{7BBB681D-0FB4-44A8-B754-43925B77E74E}"/>
              </a:ext>
            </a:extLst>
          </p:cNvPr>
          <p:cNvSpPr/>
          <p:nvPr/>
        </p:nvSpPr>
        <p:spPr>
          <a:xfrm>
            <a:off x="9170504" y="3101009"/>
            <a:ext cx="1298713" cy="22263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6708CE15-362B-424F-A5A3-E5A53E1A6E80}"/>
              </a:ext>
            </a:extLst>
          </p:cNvPr>
          <p:cNvCxnSpPr>
            <a:stCxn id="9" idx="1"/>
          </p:cNvCxnSpPr>
          <p:nvPr/>
        </p:nvCxnSpPr>
        <p:spPr>
          <a:xfrm flipH="1" flipV="1">
            <a:off x="8627165" y="4187687"/>
            <a:ext cx="1842052" cy="265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70CA6CC2-1D34-4F34-95CD-EDD6C51B0DFF}"/>
              </a:ext>
            </a:extLst>
          </p:cNvPr>
          <p:cNvSpPr txBox="1"/>
          <p:nvPr/>
        </p:nvSpPr>
        <p:spPr>
          <a:xfrm>
            <a:off x="10668000" y="3737137"/>
            <a:ext cx="1298713" cy="1600438"/>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p:txBody>
      </p:sp>
      <p:cxnSp>
        <p:nvCxnSpPr>
          <p:cNvPr id="5" name="Connecteur droit 4">
            <a:extLst>
              <a:ext uri="{FF2B5EF4-FFF2-40B4-BE49-F238E27FC236}">
                <a16:creationId xmlns:a16="http://schemas.microsoft.com/office/drawing/2014/main" id="{0D4FED5A-D0A8-4207-82A9-FB4CCCED6446}"/>
              </a:ext>
            </a:extLst>
          </p:cNvPr>
          <p:cNvCxnSpPr>
            <a:cxnSpLocks/>
          </p:cNvCxnSpPr>
          <p:nvPr/>
        </p:nvCxnSpPr>
        <p:spPr>
          <a:xfrm flipH="1">
            <a:off x="4627659" y="4277801"/>
            <a:ext cx="71563"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029E9259-72A1-4D9D-94B1-FD097C6DB411}"/>
              </a:ext>
            </a:extLst>
          </p:cNvPr>
          <p:cNvCxnSpPr>
            <a:cxnSpLocks/>
          </p:cNvCxnSpPr>
          <p:nvPr/>
        </p:nvCxnSpPr>
        <p:spPr>
          <a:xfrm flipV="1">
            <a:off x="4783504" y="974570"/>
            <a:ext cx="3834465" cy="3377049"/>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ZoneTexte 13">
            <a:extLst>
              <a:ext uri="{FF2B5EF4-FFF2-40B4-BE49-F238E27FC236}">
                <a16:creationId xmlns:a16="http://schemas.microsoft.com/office/drawing/2014/main" id="{78B1D6C1-0E6D-469D-BBA4-B34032D5A772}"/>
              </a:ext>
            </a:extLst>
          </p:cNvPr>
          <p:cNvSpPr txBox="1"/>
          <p:nvPr/>
        </p:nvSpPr>
        <p:spPr>
          <a:xfrm>
            <a:off x="8702251" y="652694"/>
            <a:ext cx="1298713" cy="1384995"/>
          </a:xfrm>
          <a:prstGeom prst="rect">
            <a:avLst/>
          </a:prstGeom>
          <a:noFill/>
        </p:spPr>
        <p:txBody>
          <a:bodyPr wrap="square" rtlCol="0">
            <a:spAutoFit/>
          </a:bodyPr>
          <a:lstStyle/>
          <a:p>
            <a:r>
              <a:rPr lang="en-US" sz="1400" dirty="0" err="1"/>
              <a:t>Faute</a:t>
            </a:r>
            <a:r>
              <a:rPr lang="en-US" sz="1400" dirty="0"/>
              <a:t> de frappe: </a:t>
            </a:r>
            <a:r>
              <a:rPr lang="en-US" sz="1400" dirty="0" err="1"/>
              <a:t>supprimer</a:t>
            </a:r>
            <a:r>
              <a:rPr lang="en-US" sz="1400" dirty="0"/>
              <a:t> le 1, </a:t>
            </a:r>
            <a:r>
              <a:rPr lang="en-US" sz="1400" dirty="0" err="1"/>
              <a:t>mettre</a:t>
            </a:r>
            <a:r>
              <a:rPr lang="en-US" sz="1400" dirty="0"/>
              <a:t> un point à la </a:t>
            </a:r>
            <a:r>
              <a:rPr lang="en-US" sz="1400" dirty="0" err="1"/>
              <a:t>finde</a:t>
            </a:r>
            <a:r>
              <a:rPr lang="en-US" sz="1400" dirty="0"/>
              <a:t> la phrase.</a:t>
            </a:r>
          </a:p>
        </p:txBody>
      </p:sp>
    </p:spTree>
    <p:extLst>
      <p:ext uri="{BB962C8B-B14F-4D97-AF65-F5344CB8AC3E}">
        <p14:creationId xmlns:p14="http://schemas.microsoft.com/office/powerpoint/2010/main" val="282610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4B6985E-19C6-44F0-B172-ECFE65239EBE}"/>
              </a:ext>
            </a:extLst>
          </p:cNvPr>
          <p:cNvPicPr>
            <a:picLocks noChangeAspect="1"/>
          </p:cNvPicPr>
          <p:nvPr/>
        </p:nvPicPr>
        <p:blipFill rotWithShape="1">
          <a:blip r:embed="rId2"/>
          <a:srcRect t="10980" r="1848" b="5592"/>
          <a:stretch/>
        </p:blipFill>
        <p:spPr>
          <a:xfrm>
            <a:off x="225287" y="1272921"/>
            <a:ext cx="9771797" cy="4669804"/>
          </a:xfrm>
          <a:prstGeom prst="rect">
            <a:avLst/>
          </a:prstGeom>
        </p:spPr>
      </p:pic>
      <p:sp>
        <p:nvSpPr>
          <p:cNvPr id="2" name="ZoneTexte 1">
            <a:extLst>
              <a:ext uri="{FF2B5EF4-FFF2-40B4-BE49-F238E27FC236}">
                <a16:creationId xmlns:a16="http://schemas.microsoft.com/office/drawing/2014/main" id="{EA601115-22D1-4A87-AB12-DF0DB1212677}"/>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3</a:t>
            </a:r>
          </a:p>
        </p:txBody>
      </p:sp>
      <p:sp>
        <p:nvSpPr>
          <p:cNvPr id="9" name="Accolade fermante 8">
            <a:extLst>
              <a:ext uri="{FF2B5EF4-FFF2-40B4-BE49-F238E27FC236}">
                <a16:creationId xmlns:a16="http://schemas.microsoft.com/office/drawing/2014/main" id="{7BBB681D-0FB4-44A8-B754-43925B77E74E}"/>
              </a:ext>
            </a:extLst>
          </p:cNvPr>
          <p:cNvSpPr/>
          <p:nvPr/>
        </p:nvSpPr>
        <p:spPr>
          <a:xfrm>
            <a:off x="9648175" y="2333767"/>
            <a:ext cx="1298713" cy="341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6708CE15-362B-424F-A5A3-E5A53E1A6E80}"/>
              </a:ext>
            </a:extLst>
          </p:cNvPr>
          <p:cNvCxnSpPr>
            <a:cxnSpLocks/>
            <a:stCxn id="9" idx="1"/>
          </p:cNvCxnSpPr>
          <p:nvPr/>
        </p:nvCxnSpPr>
        <p:spPr>
          <a:xfrm flipH="1">
            <a:off x="9744502" y="4039737"/>
            <a:ext cx="120238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70CA6CC2-1D34-4F34-95CD-EDD6C51B0DFF}"/>
              </a:ext>
            </a:extLst>
          </p:cNvPr>
          <p:cNvSpPr txBox="1"/>
          <p:nvPr/>
        </p:nvSpPr>
        <p:spPr>
          <a:xfrm>
            <a:off x="10756780" y="2767705"/>
            <a:ext cx="1298713" cy="1600438"/>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p:txBody>
      </p:sp>
      <p:cxnSp>
        <p:nvCxnSpPr>
          <p:cNvPr id="10" name="Connecteur droit avec flèche 9">
            <a:extLst>
              <a:ext uri="{FF2B5EF4-FFF2-40B4-BE49-F238E27FC236}">
                <a16:creationId xmlns:a16="http://schemas.microsoft.com/office/drawing/2014/main" id="{E11F0CB1-FA1A-4793-BE13-C2C6BADB0135}"/>
              </a:ext>
            </a:extLst>
          </p:cNvPr>
          <p:cNvCxnSpPr>
            <a:cxnSpLocks/>
          </p:cNvCxnSpPr>
          <p:nvPr/>
        </p:nvCxnSpPr>
        <p:spPr>
          <a:xfrm flipV="1">
            <a:off x="6234119" y="754305"/>
            <a:ext cx="2172902" cy="170229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ZoneTexte 12">
            <a:extLst>
              <a:ext uri="{FF2B5EF4-FFF2-40B4-BE49-F238E27FC236}">
                <a16:creationId xmlns:a16="http://schemas.microsoft.com/office/drawing/2014/main" id="{76D3D0B3-2A23-4E61-9F17-7247D0638F20}"/>
              </a:ext>
            </a:extLst>
          </p:cNvPr>
          <p:cNvSpPr txBox="1"/>
          <p:nvPr/>
        </p:nvSpPr>
        <p:spPr>
          <a:xfrm>
            <a:off x="8462996" y="545943"/>
            <a:ext cx="2887985" cy="738664"/>
          </a:xfrm>
          <a:prstGeom prst="rect">
            <a:avLst/>
          </a:prstGeom>
          <a:noFill/>
        </p:spPr>
        <p:txBody>
          <a:bodyPr wrap="square" rtlCol="0">
            <a:spAutoFit/>
          </a:bodyPr>
          <a:lstStyle/>
          <a:p>
            <a:r>
              <a:rPr lang="en-US" sz="1400" dirty="0" err="1"/>
              <a:t>Corriger</a:t>
            </a:r>
            <a:r>
              <a:rPr lang="en-US" sz="1400" dirty="0"/>
              <a:t> “tout” par “</a:t>
            </a:r>
            <a:r>
              <a:rPr lang="en-US" sz="1400" dirty="0" err="1"/>
              <a:t>tous</a:t>
            </a:r>
            <a:r>
              <a:rPr lang="en-US" sz="1400" dirty="0"/>
              <a:t>” ; </a:t>
            </a:r>
            <a:r>
              <a:rPr lang="en-US" sz="1400" dirty="0" err="1"/>
              <a:t>ajouter</a:t>
            </a:r>
            <a:r>
              <a:rPr lang="en-US" sz="1400" dirty="0"/>
              <a:t> le s à la fin de “</a:t>
            </a:r>
            <a:r>
              <a:rPr lang="en-US" sz="1400" dirty="0" err="1"/>
              <a:t>modifiés</a:t>
            </a:r>
            <a:r>
              <a:rPr lang="en-US" sz="1400" dirty="0"/>
              <a:t>” et </a:t>
            </a:r>
            <a:r>
              <a:rPr lang="en-US" sz="1400" dirty="0" err="1"/>
              <a:t>ajouter</a:t>
            </a:r>
            <a:r>
              <a:rPr lang="en-US" sz="1400" dirty="0"/>
              <a:t> le point à la </a:t>
            </a:r>
            <a:r>
              <a:rPr lang="en-US" sz="1400" dirty="0" err="1"/>
              <a:t>finde</a:t>
            </a:r>
            <a:r>
              <a:rPr lang="en-US" sz="1400" dirty="0"/>
              <a:t> la phrase.</a:t>
            </a:r>
          </a:p>
        </p:txBody>
      </p:sp>
      <p:cxnSp>
        <p:nvCxnSpPr>
          <p:cNvPr id="14" name="Connecteur droit 13">
            <a:extLst>
              <a:ext uri="{FF2B5EF4-FFF2-40B4-BE49-F238E27FC236}">
                <a16:creationId xmlns:a16="http://schemas.microsoft.com/office/drawing/2014/main" id="{092355CE-6C4D-4F5E-98E3-A303DED4FED8}"/>
              </a:ext>
            </a:extLst>
          </p:cNvPr>
          <p:cNvCxnSpPr>
            <a:cxnSpLocks/>
          </p:cNvCxnSpPr>
          <p:nvPr/>
        </p:nvCxnSpPr>
        <p:spPr>
          <a:xfrm flipH="1">
            <a:off x="4936433" y="2584026"/>
            <a:ext cx="71563"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9F7AB82E-7E37-44DC-BB07-2442C96B38CC}"/>
              </a:ext>
            </a:extLst>
          </p:cNvPr>
          <p:cNvCxnSpPr>
            <a:cxnSpLocks/>
          </p:cNvCxnSpPr>
          <p:nvPr/>
        </p:nvCxnSpPr>
        <p:spPr>
          <a:xfrm flipH="1">
            <a:off x="6076713" y="2559519"/>
            <a:ext cx="71563"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FF0D2EF0-FBB3-43E0-BACD-6488CDC0879C}"/>
              </a:ext>
            </a:extLst>
          </p:cNvPr>
          <p:cNvCxnSpPr>
            <a:cxnSpLocks/>
          </p:cNvCxnSpPr>
          <p:nvPr/>
        </p:nvCxnSpPr>
        <p:spPr>
          <a:xfrm flipH="1">
            <a:off x="8393373" y="4080681"/>
            <a:ext cx="71563"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B1DCA46F-E213-4742-89E6-73CEB07FED7C}"/>
              </a:ext>
            </a:extLst>
          </p:cNvPr>
          <p:cNvCxnSpPr>
            <a:cxnSpLocks/>
          </p:cNvCxnSpPr>
          <p:nvPr/>
        </p:nvCxnSpPr>
        <p:spPr>
          <a:xfrm flipH="1">
            <a:off x="6151180" y="2575439"/>
            <a:ext cx="71563"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7E9431E-33F8-4276-B5D5-8F9ADF973482}"/>
              </a:ext>
            </a:extLst>
          </p:cNvPr>
          <p:cNvCxnSpPr>
            <a:cxnSpLocks/>
          </p:cNvCxnSpPr>
          <p:nvPr/>
        </p:nvCxnSpPr>
        <p:spPr>
          <a:xfrm>
            <a:off x="8415802" y="4210809"/>
            <a:ext cx="2207547" cy="565907"/>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ZoneTexte 23">
            <a:extLst>
              <a:ext uri="{FF2B5EF4-FFF2-40B4-BE49-F238E27FC236}">
                <a16:creationId xmlns:a16="http://schemas.microsoft.com/office/drawing/2014/main" id="{D4B7C156-956B-4A14-AD74-C4B6F4AB2849}"/>
              </a:ext>
            </a:extLst>
          </p:cNvPr>
          <p:cNvSpPr txBox="1"/>
          <p:nvPr/>
        </p:nvSpPr>
        <p:spPr>
          <a:xfrm>
            <a:off x="10701624" y="4696548"/>
            <a:ext cx="1298713" cy="738664"/>
          </a:xfrm>
          <a:prstGeom prst="rect">
            <a:avLst/>
          </a:prstGeom>
          <a:noFill/>
        </p:spPr>
        <p:txBody>
          <a:bodyPr wrap="square" rtlCol="0">
            <a:spAutoFit/>
          </a:bodyPr>
          <a:lstStyle/>
          <a:p>
            <a:r>
              <a:rPr lang="en-US" sz="1400" dirty="0" err="1"/>
              <a:t>Ajouter</a:t>
            </a:r>
            <a:r>
              <a:rPr lang="en-US" sz="1400" dirty="0"/>
              <a:t> le “à” </a:t>
            </a:r>
            <a:r>
              <a:rPr lang="en-US" sz="1400" dirty="0" err="1"/>
              <a:t>avant</a:t>
            </a:r>
            <a:r>
              <a:rPr lang="en-US" sz="1400" dirty="0"/>
              <a:t> un service</a:t>
            </a:r>
          </a:p>
        </p:txBody>
      </p:sp>
      <p:cxnSp>
        <p:nvCxnSpPr>
          <p:cNvPr id="25" name="Connecteur droit 24">
            <a:extLst>
              <a:ext uri="{FF2B5EF4-FFF2-40B4-BE49-F238E27FC236}">
                <a16:creationId xmlns:a16="http://schemas.microsoft.com/office/drawing/2014/main" id="{C74E368A-B3B7-473A-A610-16D7588883F6}"/>
              </a:ext>
            </a:extLst>
          </p:cNvPr>
          <p:cNvCxnSpPr>
            <a:cxnSpLocks/>
          </p:cNvCxnSpPr>
          <p:nvPr/>
        </p:nvCxnSpPr>
        <p:spPr>
          <a:xfrm flipH="1">
            <a:off x="2853183" y="5246690"/>
            <a:ext cx="71564"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5FE9D28-00F8-46D7-A3B9-2D7A9D2D0193}"/>
              </a:ext>
            </a:extLst>
          </p:cNvPr>
          <p:cNvCxnSpPr>
            <a:cxnSpLocks/>
          </p:cNvCxnSpPr>
          <p:nvPr/>
        </p:nvCxnSpPr>
        <p:spPr>
          <a:xfrm>
            <a:off x="2875612" y="5376818"/>
            <a:ext cx="1778275" cy="94209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ZoneTexte 28">
            <a:extLst>
              <a:ext uri="{FF2B5EF4-FFF2-40B4-BE49-F238E27FC236}">
                <a16:creationId xmlns:a16="http://schemas.microsoft.com/office/drawing/2014/main" id="{F688CB7E-08C7-45A1-BD44-C0C94B6BF930}"/>
              </a:ext>
            </a:extLst>
          </p:cNvPr>
          <p:cNvSpPr txBox="1"/>
          <p:nvPr/>
        </p:nvSpPr>
        <p:spPr>
          <a:xfrm>
            <a:off x="4776614" y="6078392"/>
            <a:ext cx="1298713" cy="738664"/>
          </a:xfrm>
          <a:prstGeom prst="rect">
            <a:avLst/>
          </a:prstGeom>
          <a:noFill/>
        </p:spPr>
        <p:txBody>
          <a:bodyPr wrap="square" rtlCol="0">
            <a:spAutoFit/>
          </a:bodyPr>
          <a:lstStyle/>
          <a:p>
            <a:r>
              <a:rPr lang="en-US" sz="1400" dirty="0" err="1"/>
              <a:t>Ajouter</a:t>
            </a:r>
            <a:r>
              <a:rPr lang="en-US" sz="1400" dirty="0"/>
              <a:t> un point à la fin de la phrase.</a:t>
            </a:r>
          </a:p>
        </p:txBody>
      </p:sp>
    </p:spTree>
    <p:extLst>
      <p:ext uri="{BB962C8B-B14F-4D97-AF65-F5344CB8AC3E}">
        <p14:creationId xmlns:p14="http://schemas.microsoft.com/office/powerpoint/2010/main" val="213112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12CBB0B6-F90A-4EA5-B95B-5EEE4359ABE4}"/>
              </a:ext>
            </a:extLst>
          </p:cNvPr>
          <p:cNvSpPr>
            <a:spLocks noGrp="1"/>
          </p:cNvSpPr>
          <p:nvPr>
            <p:ph type="body" idx="1"/>
          </p:nvPr>
        </p:nvSpPr>
        <p:spPr/>
        <p:txBody>
          <a:bodyPr/>
          <a:lstStyle/>
          <a:p>
            <a:endParaRPr lang="en-US"/>
          </a:p>
        </p:txBody>
      </p:sp>
      <p:sp>
        <p:nvSpPr>
          <p:cNvPr id="4" name="Titre 3">
            <a:extLst>
              <a:ext uri="{FF2B5EF4-FFF2-40B4-BE49-F238E27FC236}">
                <a16:creationId xmlns:a16="http://schemas.microsoft.com/office/drawing/2014/main" id="{5871F80F-7743-40AF-AEB0-3AA3E3AC5808}"/>
              </a:ext>
            </a:extLst>
          </p:cNvPr>
          <p:cNvSpPr>
            <a:spLocks noGrp="1"/>
          </p:cNvSpPr>
          <p:nvPr>
            <p:ph type="title"/>
          </p:nvPr>
        </p:nvSpPr>
        <p:spPr>
          <a:xfrm>
            <a:off x="831850" y="3639145"/>
            <a:ext cx="10515600" cy="923330"/>
          </a:xfrm>
          <a:prstGeom prst="rect">
            <a:avLst/>
          </a:prstGeom>
        </p:spPr>
        <p:txBody>
          <a:bodyPr>
            <a:spAutoFit/>
          </a:bodyPr>
          <a:lstStyle/>
          <a:p>
            <a:r>
              <a:rPr lang="en-US" b="1" dirty="0">
                <a:solidFill>
                  <a:srgbClr val="FF0000"/>
                </a:solidFill>
              </a:rPr>
              <a:t>1. </a:t>
            </a:r>
            <a:r>
              <a:rPr lang="en-US" b="1" dirty="0" err="1">
                <a:solidFill>
                  <a:srgbClr val="FF0000"/>
                </a:solidFill>
              </a:rPr>
              <a:t>Améliorer</a:t>
            </a:r>
            <a:r>
              <a:rPr lang="en-US" b="1" dirty="0">
                <a:solidFill>
                  <a:srgbClr val="FF0000"/>
                </a:solidFill>
              </a:rPr>
              <a:t> </a:t>
            </a:r>
            <a:r>
              <a:rPr lang="en-US" b="1" dirty="0" err="1">
                <a:solidFill>
                  <a:srgbClr val="FF0000"/>
                </a:solidFill>
              </a:rPr>
              <a:t>l’SEO</a:t>
            </a:r>
            <a:r>
              <a:rPr lang="en-US" b="1" dirty="0">
                <a:solidFill>
                  <a:srgbClr val="FF0000"/>
                </a:solidFill>
              </a:rPr>
              <a:t> du site</a:t>
            </a:r>
          </a:p>
        </p:txBody>
      </p:sp>
    </p:spTree>
    <p:extLst>
      <p:ext uri="{BB962C8B-B14F-4D97-AF65-F5344CB8AC3E}">
        <p14:creationId xmlns:p14="http://schemas.microsoft.com/office/powerpoint/2010/main" val="3181892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BADF999-8B17-4C0A-BF40-C4D0C341ABAA}"/>
              </a:ext>
            </a:extLst>
          </p:cNvPr>
          <p:cNvPicPr>
            <a:picLocks noChangeAspect="1"/>
          </p:cNvPicPr>
          <p:nvPr/>
        </p:nvPicPr>
        <p:blipFill rotWithShape="1">
          <a:blip r:embed="rId2"/>
          <a:srcRect t="11126" r="3423" b="6851"/>
          <a:stretch/>
        </p:blipFill>
        <p:spPr>
          <a:xfrm>
            <a:off x="0" y="975291"/>
            <a:ext cx="9847385" cy="4702175"/>
          </a:xfrm>
          <a:prstGeom prst="rect">
            <a:avLst/>
          </a:prstGeom>
        </p:spPr>
      </p:pic>
      <p:sp>
        <p:nvSpPr>
          <p:cNvPr id="3" name="ZoneTexte 2">
            <a:extLst>
              <a:ext uri="{FF2B5EF4-FFF2-40B4-BE49-F238E27FC236}">
                <a16:creationId xmlns:a16="http://schemas.microsoft.com/office/drawing/2014/main" id="{AA559F98-F007-4FC7-A858-EC94439DE345}"/>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4</a:t>
            </a:r>
          </a:p>
        </p:txBody>
      </p:sp>
    </p:spTree>
    <p:extLst>
      <p:ext uri="{BB962C8B-B14F-4D97-AF65-F5344CB8AC3E}">
        <p14:creationId xmlns:p14="http://schemas.microsoft.com/office/powerpoint/2010/main" val="1858120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4F8B2A3-BF22-4F18-B4F0-CF36F527B023}"/>
              </a:ext>
            </a:extLst>
          </p:cNvPr>
          <p:cNvPicPr>
            <a:picLocks noChangeAspect="1"/>
          </p:cNvPicPr>
          <p:nvPr/>
        </p:nvPicPr>
        <p:blipFill rotWithShape="1">
          <a:blip r:embed="rId2"/>
          <a:srcRect t="10980" r="2154" b="11571"/>
          <a:stretch/>
        </p:blipFill>
        <p:spPr>
          <a:xfrm>
            <a:off x="0" y="754305"/>
            <a:ext cx="10633349" cy="4732096"/>
          </a:xfrm>
          <a:prstGeom prst="rect">
            <a:avLst/>
          </a:prstGeom>
        </p:spPr>
      </p:pic>
      <p:sp>
        <p:nvSpPr>
          <p:cNvPr id="3" name="ZoneTexte 2">
            <a:extLst>
              <a:ext uri="{FF2B5EF4-FFF2-40B4-BE49-F238E27FC236}">
                <a16:creationId xmlns:a16="http://schemas.microsoft.com/office/drawing/2014/main" id="{F148C3C5-19FC-4382-AE10-4918CC7FF083}"/>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5</a:t>
            </a:r>
          </a:p>
        </p:txBody>
      </p:sp>
      <p:sp>
        <p:nvSpPr>
          <p:cNvPr id="4" name="ZoneTexte 3">
            <a:extLst>
              <a:ext uri="{FF2B5EF4-FFF2-40B4-BE49-F238E27FC236}">
                <a16:creationId xmlns:a16="http://schemas.microsoft.com/office/drawing/2014/main" id="{4619419F-AC8F-4EF8-9362-694E3C2A2093}"/>
              </a:ext>
            </a:extLst>
          </p:cNvPr>
          <p:cNvSpPr txBox="1"/>
          <p:nvPr/>
        </p:nvSpPr>
        <p:spPr>
          <a:xfrm>
            <a:off x="10786030" y="1081395"/>
            <a:ext cx="1298713" cy="4185761"/>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pour que reconnaissance expert des factures et </a:t>
            </a:r>
            <a:r>
              <a:rPr lang="en-US" sz="1400" dirty="0" err="1"/>
              <a:t>écriture</a:t>
            </a:r>
            <a:r>
              <a:rPr lang="en-US" sz="1400" dirty="0"/>
              <a:t> </a:t>
            </a:r>
            <a:r>
              <a:rPr lang="en-US" sz="1400" dirty="0" err="1"/>
              <a:t>comptable</a:t>
            </a:r>
            <a:r>
              <a:rPr lang="en-US" sz="1400" dirty="0"/>
              <a:t> </a:t>
            </a:r>
            <a:r>
              <a:rPr lang="en-US" sz="1400" dirty="0" err="1"/>
              <a:t>automatique</a:t>
            </a:r>
            <a:r>
              <a:rPr lang="en-US" sz="1400" dirty="0"/>
              <a:t> </a:t>
            </a:r>
            <a:r>
              <a:rPr lang="en-US" sz="1400" dirty="0" err="1"/>
              <a:t>soient</a:t>
            </a:r>
            <a:r>
              <a:rPr lang="en-US" sz="1400" dirty="0"/>
              <a:t> dans la </a:t>
            </a:r>
            <a:r>
              <a:rPr lang="en-US" sz="1400" dirty="0" err="1"/>
              <a:t>même</a:t>
            </a:r>
            <a:r>
              <a:rPr lang="en-US" sz="1400" dirty="0"/>
              <a:t> page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p:txBody>
      </p:sp>
      <p:cxnSp>
        <p:nvCxnSpPr>
          <p:cNvPr id="5" name="Connecteur droit avec flèche 4">
            <a:extLst>
              <a:ext uri="{FF2B5EF4-FFF2-40B4-BE49-F238E27FC236}">
                <a16:creationId xmlns:a16="http://schemas.microsoft.com/office/drawing/2014/main" id="{057B62A1-517E-434D-AF2E-1C07FDA90F93}"/>
              </a:ext>
            </a:extLst>
          </p:cNvPr>
          <p:cNvCxnSpPr>
            <a:cxnSpLocks/>
          </p:cNvCxnSpPr>
          <p:nvPr/>
        </p:nvCxnSpPr>
        <p:spPr>
          <a:xfrm>
            <a:off x="4617525" y="2170994"/>
            <a:ext cx="645374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necteur droit 6">
            <a:extLst>
              <a:ext uri="{FF2B5EF4-FFF2-40B4-BE49-F238E27FC236}">
                <a16:creationId xmlns:a16="http://schemas.microsoft.com/office/drawing/2014/main" id="{72A8E968-32B9-4762-AEFB-005F1892531E}"/>
              </a:ext>
            </a:extLst>
          </p:cNvPr>
          <p:cNvCxnSpPr>
            <a:cxnSpLocks/>
          </p:cNvCxnSpPr>
          <p:nvPr/>
        </p:nvCxnSpPr>
        <p:spPr>
          <a:xfrm flipH="1">
            <a:off x="4210888" y="5031472"/>
            <a:ext cx="71564" cy="874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CBACDAEB-8173-4E14-9B92-5E7BEC25BF9A}"/>
              </a:ext>
            </a:extLst>
          </p:cNvPr>
          <p:cNvCxnSpPr>
            <a:cxnSpLocks/>
          </p:cNvCxnSpPr>
          <p:nvPr/>
        </p:nvCxnSpPr>
        <p:spPr>
          <a:xfrm>
            <a:off x="4233317" y="5161600"/>
            <a:ext cx="1778275" cy="94209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ZoneTexte 8">
            <a:extLst>
              <a:ext uri="{FF2B5EF4-FFF2-40B4-BE49-F238E27FC236}">
                <a16:creationId xmlns:a16="http://schemas.microsoft.com/office/drawing/2014/main" id="{3CCD9F85-C388-4FBA-B3E1-5B07821F2764}"/>
              </a:ext>
            </a:extLst>
          </p:cNvPr>
          <p:cNvSpPr txBox="1"/>
          <p:nvPr/>
        </p:nvSpPr>
        <p:spPr>
          <a:xfrm>
            <a:off x="6134319" y="5863174"/>
            <a:ext cx="1298713" cy="738664"/>
          </a:xfrm>
          <a:prstGeom prst="rect">
            <a:avLst/>
          </a:prstGeom>
          <a:noFill/>
        </p:spPr>
        <p:txBody>
          <a:bodyPr wrap="square" rtlCol="0">
            <a:spAutoFit/>
          </a:bodyPr>
          <a:lstStyle/>
          <a:p>
            <a:r>
              <a:rPr lang="en-US" sz="1400" dirty="0" err="1"/>
              <a:t>Ajouter</a:t>
            </a:r>
            <a:r>
              <a:rPr lang="en-US" sz="1400" dirty="0"/>
              <a:t> un point à la fin de la phrase.</a:t>
            </a:r>
          </a:p>
        </p:txBody>
      </p:sp>
    </p:spTree>
    <p:extLst>
      <p:ext uri="{BB962C8B-B14F-4D97-AF65-F5344CB8AC3E}">
        <p14:creationId xmlns:p14="http://schemas.microsoft.com/office/powerpoint/2010/main" val="106164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6E9728FD-1980-4064-9A62-590AB35CCB97}"/>
              </a:ext>
            </a:extLst>
          </p:cNvPr>
          <p:cNvPicPr>
            <a:picLocks noChangeAspect="1"/>
          </p:cNvPicPr>
          <p:nvPr/>
        </p:nvPicPr>
        <p:blipFill rotWithShape="1">
          <a:blip r:embed="rId2"/>
          <a:srcRect t="10442" r="1692" b="7261"/>
          <a:stretch/>
        </p:blipFill>
        <p:spPr>
          <a:xfrm>
            <a:off x="0" y="717452"/>
            <a:ext cx="11985674" cy="5641145"/>
          </a:xfrm>
          <a:prstGeom prst="rect">
            <a:avLst/>
          </a:prstGeom>
        </p:spPr>
      </p:pic>
      <p:sp>
        <p:nvSpPr>
          <p:cNvPr id="3" name="ZoneTexte 2">
            <a:extLst>
              <a:ext uri="{FF2B5EF4-FFF2-40B4-BE49-F238E27FC236}">
                <a16:creationId xmlns:a16="http://schemas.microsoft.com/office/drawing/2014/main" id="{A0183B4D-D6BE-4C0F-B08E-39A36AC98C59}"/>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6</a:t>
            </a:r>
          </a:p>
        </p:txBody>
      </p:sp>
      <p:sp>
        <p:nvSpPr>
          <p:cNvPr id="4" name="ZoneTexte 3">
            <a:extLst>
              <a:ext uri="{FF2B5EF4-FFF2-40B4-BE49-F238E27FC236}">
                <a16:creationId xmlns:a16="http://schemas.microsoft.com/office/drawing/2014/main" id="{8AC7EA09-A9EE-4AFF-8C0F-545789D1AA50}"/>
              </a:ext>
            </a:extLst>
          </p:cNvPr>
          <p:cNvSpPr txBox="1"/>
          <p:nvPr/>
        </p:nvSpPr>
        <p:spPr>
          <a:xfrm>
            <a:off x="9444910" y="345514"/>
            <a:ext cx="1298713" cy="307777"/>
          </a:xfrm>
          <a:prstGeom prst="rect">
            <a:avLst/>
          </a:prstGeom>
          <a:noFill/>
        </p:spPr>
        <p:txBody>
          <a:bodyPr wrap="square" rtlCol="0">
            <a:spAutoFit/>
          </a:bodyPr>
          <a:lstStyle/>
          <a:p>
            <a:r>
              <a:rPr lang="en-US" sz="1400" dirty="0" err="1"/>
              <a:t>Ajouter</a:t>
            </a:r>
            <a:r>
              <a:rPr lang="en-US" sz="1400" dirty="0"/>
              <a:t> </a:t>
            </a:r>
            <a:r>
              <a:rPr lang="en-US" sz="1400" dirty="0" err="1"/>
              <a:t>l’icône</a:t>
            </a:r>
            <a:endParaRPr lang="en-US" sz="1400" dirty="0"/>
          </a:p>
        </p:txBody>
      </p:sp>
      <p:cxnSp>
        <p:nvCxnSpPr>
          <p:cNvPr id="5" name="Connecteur droit avec flèche 4">
            <a:extLst>
              <a:ext uri="{FF2B5EF4-FFF2-40B4-BE49-F238E27FC236}">
                <a16:creationId xmlns:a16="http://schemas.microsoft.com/office/drawing/2014/main" id="{6626F52A-90AB-459B-9866-123E6AF8F790}"/>
              </a:ext>
            </a:extLst>
          </p:cNvPr>
          <p:cNvCxnSpPr>
            <a:cxnSpLocks/>
          </p:cNvCxnSpPr>
          <p:nvPr/>
        </p:nvCxnSpPr>
        <p:spPr>
          <a:xfrm flipV="1">
            <a:off x="3108765" y="569638"/>
            <a:ext cx="6187635" cy="152515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859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6F241FA-817B-4681-8716-4F89E97A0F05}"/>
              </a:ext>
            </a:extLst>
          </p:cNvPr>
          <p:cNvPicPr>
            <a:picLocks noChangeAspect="1"/>
          </p:cNvPicPr>
          <p:nvPr/>
        </p:nvPicPr>
        <p:blipFill rotWithShape="1">
          <a:blip r:embed="rId2"/>
          <a:srcRect t="10853" r="2038" b="8493"/>
          <a:stretch/>
        </p:blipFill>
        <p:spPr>
          <a:xfrm>
            <a:off x="722141" y="984739"/>
            <a:ext cx="9360277" cy="4332849"/>
          </a:xfrm>
          <a:prstGeom prst="rect">
            <a:avLst/>
          </a:prstGeom>
        </p:spPr>
      </p:pic>
      <p:sp>
        <p:nvSpPr>
          <p:cNvPr id="4" name="ZoneTexte 3">
            <a:extLst>
              <a:ext uri="{FF2B5EF4-FFF2-40B4-BE49-F238E27FC236}">
                <a16:creationId xmlns:a16="http://schemas.microsoft.com/office/drawing/2014/main" id="{8ED51C30-06B0-4DA7-8926-68FC6DE52C03}"/>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7</a:t>
            </a:r>
          </a:p>
        </p:txBody>
      </p:sp>
      <p:cxnSp>
        <p:nvCxnSpPr>
          <p:cNvPr id="5" name="Connecteur droit avec flèche 4">
            <a:extLst>
              <a:ext uri="{FF2B5EF4-FFF2-40B4-BE49-F238E27FC236}">
                <a16:creationId xmlns:a16="http://schemas.microsoft.com/office/drawing/2014/main" id="{C5B4D29C-F7E8-408B-B7A0-7CCC99A40DC9}"/>
              </a:ext>
            </a:extLst>
          </p:cNvPr>
          <p:cNvCxnSpPr>
            <a:cxnSpLocks/>
          </p:cNvCxnSpPr>
          <p:nvPr/>
        </p:nvCxnSpPr>
        <p:spPr>
          <a:xfrm>
            <a:off x="6096000" y="2509178"/>
            <a:ext cx="2606040" cy="3038845"/>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ZoneTexte 5">
            <a:extLst>
              <a:ext uri="{FF2B5EF4-FFF2-40B4-BE49-F238E27FC236}">
                <a16:creationId xmlns:a16="http://schemas.microsoft.com/office/drawing/2014/main" id="{DCE20C6A-6BAA-4CE8-966B-88F1B073717E}"/>
              </a:ext>
            </a:extLst>
          </p:cNvPr>
          <p:cNvSpPr txBox="1"/>
          <p:nvPr/>
        </p:nvSpPr>
        <p:spPr>
          <a:xfrm>
            <a:off x="8702040" y="5548023"/>
            <a:ext cx="2331232" cy="738664"/>
          </a:xfrm>
          <a:prstGeom prst="rect">
            <a:avLst/>
          </a:prstGeom>
          <a:noFill/>
        </p:spPr>
        <p:txBody>
          <a:bodyPr wrap="square" rtlCol="0">
            <a:spAutoFit/>
          </a:bodyPr>
          <a:lstStyle/>
          <a:p>
            <a:r>
              <a:rPr lang="en-US" sz="1400" dirty="0" err="1"/>
              <a:t>Supprimer</a:t>
            </a:r>
            <a:r>
              <a:rPr lang="en-US" sz="1400" dirty="0"/>
              <a:t> </a:t>
            </a:r>
            <a:r>
              <a:rPr lang="en-US" sz="1400" dirty="0" err="1"/>
              <a:t>cette</a:t>
            </a:r>
            <a:r>
              <a:rPr lang="en-US" sz="1400" dirty="0"/>
              <a:t> page qui </a:t>
            </a:r>
            <a:r>
              <a:rPr lang="en-US" sz="1400" dirty="0" err="1"/>
              <a:t>n’apporte</a:t>
            </a:r>
            <a:r>
              <a:rPr lang="en-US" sz="1400" dirty="0"/>
              <a:t> pas </a:t>
            </a:r>
            <a:r>
              <a:rPr lang="en-US" sz="1400" dirty="0" err="1"/>
              <a:t>grande</a:t>
            </a:r>
            <a:r>
              <a:rPr lang="en-US" sz="1400" dirty="0"/>
              <a:t> chose et qui </a:t>
            </a:r>
            <a:r>
              <a:rPr lang="en-US" sz="1400" dirty="0" err="1"/>
              <a:t>alourdit</a:t>
            </a:r>
            <a:r>
              <a:rPr lang="en-US" sz="1400" dirty="0"/>
              <a:t> le </a:t>
            </a:r>
            <a:r>
              <a:rPr lang="en-US" sz="1400" dirty="0" err="1"/>
              <a:t>contenu</a:t>
            </a:r>
            <a:r>
              <a:rPr lang="en-US" sz="1400" dirty="0"/>
              <a:t> </a:t>
            </a:r>
          </a:p>
        </p:txBody>
      </p:sp>
    </p:spTree>
    <p:extLst>
      <p:ext uri="{BB962C8B-B14F-4D97-AF65-F5344CB8AC3E}">
        <p14:creationId xmlns:p14="http://schemas.microsoft.com/office/powerpoint/2010/main" val="386381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3ABF165-095D-419C-A718-5CA538F27EDD}"/>
              </a:ext>
            </a:extLst>
          </p:cNvPr>
          <p:cNvPicPr>
            <a:picLocks noChangeAspect="1"/>
          </p:cNvPicPr>
          <p:nvPr/>
        </p:nvPicPr>
        <p:blipFill rotWithShape="1">
          <a:blip r:embed="rId2"/>
          <a:srcRect t="10647" r="2154" b="5414"/>
          <a:stretch/>
        </p:blipFill>
        <p:spPr>
          <a:xfrm>
            <a:off x="309490" y="984738"/>
            <a:ext cx="9246016" cy="4459458"/>
          </a:xfrm>
          <a:prstGeom prst="rect">
            <a:avLst/>
          </a:prstGeom>
        </p:spPr>
      </p:pic>
      <p:sp>
        <p:nvSpPr>
          <p:cNvPr id="3" name="ZoneTexte 2">
            <a:extLst>
              <a:ext uri="{FF2B5EF4-FFF2-40B4-BE49-F238E27FC236}">
                <a16:creationId xmlns:a16="http://schemas.microsoft.com/office/drawing/2014/main" id="{B2ED4611-2A3F-466A-ABE7-021173243F06}"/>
              </a:ext>
            </a:extLst>
          </p:cNvPr>
          <p:cNvSpPr txBox="1"/>
          <p:nvPr/>
        </p:nvSpPr>
        <p:spPr>
          <a:xfrm>
            <a:off x="439658" y="384972"/>
            <a:ext cx="3167269" cy="369332"/>
          </a:xfrm>
          <a:prstGeom prst="rect">
            <a:avLst/>
          </a:prstGeom>
          <a:noFill/>
        </p:spPr>
        <p:txBody>
          <a:bodyPr wrap="square" rtlCol="0">
            <a:spAutoFit/>
          </a:bodyPr>
          <a:lstStyle/>
          <a:p>
            <a:r>
              <a:rPr lang="en-US" b="1" dirty="0"/>
              <a:t>NOS SOLUTIONS – Scroll 8</a:t>
            </a:r>
          </a:p>
        </p:txBody>
      </p:sp>
      <p:sp>
        <p:nvSpPr>
          <p:cNvPr id="4" name="ZoneTexte 3">
            <a:extLst>
              <a:ext uri="{FF2B5EF4-FFF2-40B4-BE49-F238E27FC236}">
                <a16:creationId xmlns:a16="http://schemas.microsoft.com/office/drawing/2014/main" id="{4B2CE433-8A85-417A-B1EF-AE9269D4F86D}"/>
              </a:ext>
            </a:extLst>
          </p:cNvPr>
          <p:cNvSpPr txBox="1"/>
          <p:nvPr/>
        </p:nvSpPr>
        <p:spPr>
          <a:xfrm>
            <a:off x="7033846" y="5556586"/>
            <a:ext cx="2926080" cy="954107"/>
          </a:xfrm>
          <a:prstGeom prst="rect">
            <a:avLst/>
          </a:prstGeom>
          <a:noFill/>
        </p:spPr>
        <p:txBody>
          <a:bodyPr wrap="square" rtlCol="0">
            <a:spAutoFit/>
          </a:bodyPr>
          <a:lstStyle/>
          <a:p>
            <a:r>
              <a:rPr lang="en-US" sz="1400" dirty="0"/>
              <a:t>Au click du bouton: </a:t>
            </a:r>
            <a:r>
              <a:rPr lang="en-US" sz="1400" dirty="0" err="1"/>
              <a:t>rédiriger</a:t>
            </a:r>
            <a:r>
              <a:rPr lang="en-US" sz="1400" dirty="0"/>
              <a:t> </a:t>
            </a:r>
            <a:r>
              <a:rPr lang="en-US" sz="1400" dirty="0" err="1"/>
              <a:t>vers</a:t>
            </a:r>
            <a:r>
              <a:rPr lang="en-US" sz="1400" dirty="0"/>
              <a:t> le </a:t>
            </a:r>
            <a:r>
              <a:rPr lang="en-US" sz="1400" dirty="0" err="1"/>
              <a:t>contenus</a:t>
            </a:r>
            <a:r>
              <a:rPr lang="en-US" sz="1400" dirty="0"/>
              <a:t> de </a:t>
            </a:r>
            <a:r>
              <a:rPr lang="en-US" sz="1400" dirty="0" err="1"/>
              <a:t>l’onglet</a:t>
            </a:r>
            <a:r>
              <a:rPr lang="en-US" sz="1400" dirty="0"/>
              <a:t> “NOUS CONTACTER” et non pas </a:t>
            </a:r>
            <a:r>
              <a:rPr lang="en-US" sz="1400" dirty="0" err="1"/>
              <a:t>vers</a:t>
            </a:r>
            <a:r>
              <a:rPr lang="en-US" sz="1400" dirty="0"/>
              <a:t> le </a:t>
            </a:r>
            <a:r>
              <a:rPr lang="en-US" sz="1400" dirty="0" err="1"/>
              <a:t>haut</a:t>
            </a:r>
            <a:r>
              <a:rPr lang="en-US" sz="1400" dirty="0"/>
              <a:t> de la page </a:t>
            </a:r>
            <a:r>
              <a:rPr lang="en-US" sz="1400" dirty="0" err="1"/>
              <a:t>nos</a:t>
            </a:r>
            <a:r>
              <a:rPr lang="en-US" sz="1400" dirty="0"/>
              <a:t> solutions.</a:t>
            </a:r>
          </a:p>
        </p:txBody>
      </p:sp>
      <p:cxnSp>
        <p:nvCxnSpPr>
          <p:cNvPr id="5" name="Connecteur droit avec flèche 4">
            <a:extLst>
              <a:ext uri="{FF2B5EF4-FFF2-40B4-BE49-F238E27FC236}">
                <a16:creationId xmlns:a16="http://schemas.microsoft.com/office/drawing/2014/main" id="{9F9E0D8C-EFBF-47F2-9B7C-2124AD82B6C6}"/>
              </a:ext>
            </a:extLst>
          </p:cNvPr>
          <p:cNvCxnSpPr>
            <a:cxnSpLocks/>
          </p:cNvCxnSpPr>
          <p:nvPr/>
        </p:nvCxnSpPr>
        <p:spPr>
          <a:xfrm>
            <a:off x="5669280" y="4079631"/>
            <a:ext cx="1364566" cy="1199752"/>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Connecteur droit avec flèche 5">
            <a:extLst>
              <a:ext uri="{FF2B5EF4-FFF2-40B4-BE49-F238E27FC236}">
                <a16:creationId xmlns:a16="http://schemas.microsoft.com/office/drawing/2014/main" id="{29C4FA7E-6E5C-475D-8816-A2AC0C4F9709}"/>
              </a:ext>
            </a:extLst>
          </p:cNvPr>
          <p:cNvCxnSpPr>
            <a:cxnSpLocks/>
          </p:cNvCxnSpPr>
          <p:nvPr/>
        </p:nvCxnSpPr>
        <p:spPr>
          <a:xfrm>
            <a:off x="6621195" y="1927273"/>
            <a:ext cx="412651" cy="335211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Ellipse 6">
            <a:extLst>
              <a:ext uri="{FF2B5EF4-FFF2-40B4-BE49-F238E27FC236}">
                <a16:creationId xmlns:a16="http://schemas.microsoft.com/office/drawing/2014/main" id="{4294A657-507B-4A27-8BE0-E31DC95CFABD}"/>
              </a:ext>
            </a:extLst>
          </p:cNvPr>
          <p:cNvSpPr/>
          <p:nvPr/>
        </p:nvSpPr>
        <p:spPr>
          <a:xfrm>
            <a:off x="6014780" y="1560114"/>
            <a:ext cx="1061270" cy="31088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84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B6F1C86-0176-46FC-A1D0-3715D0D906C7}"/>
              </a:ext>
            </a:extLst>
          </p:cNvPr>
          <p:cNvPicPr>
            <a:picLocks noChangeAspect="1"/>
          </p:cNvPicPr>
          <p:nvPr/>
        </p:nvPicPr>
        <p:blipFill rotWithShape="1">
          <a:blip r:embed="rId2"/>
          <a:srcRect t="11263" r="1577" b="15060"/>
          <a:stretch/>
        </p:blipFill>
        <p:spPr>
          <a:xfrm>
            <a:off x="157788" y="1026206"/>
            <a:ext cx="8824320" cy="3713870"/>
          </a:xfrm>
          <a:prstGeom prst="rect">
            <a:avLst/>
          </a:prstGeom>
        </p:spPr>
      </p:pic>
      <p:cxnSp>
        <p:nvCxnSpPr>
          <p:cNvPr id="3" name="Connecteur droit avec flèche 2">
            <a:extLst>
              <a:ext uri="{FF2B5EF4-FFF2-40B4-BE49-F238E27FC236}">
                <a16:creationId xmlns:a16="http://schemas.microsoft.com/office/drawing/2014/main" id="{B5B2A643-2D2F-4E4D-A4C9-A3CCE0F4F030}"/>
              </a:ext>
            </a:extLst>
          </p:cNvPr>
          <p:cNvCxnSpPr>
            <a:cxnSpLocks/>
          </p:cNvCxnSpPr>
          <p:nvPr/>
        </p:nvCxnSpPr>
        <p:spPr>
          <a:xfrm>
            <a:off x="2949525" y="3736124"/>
            <a:ext cx="356383" cy="220485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ZoneTexte 3">
            <a:extLst>
              <a:ext uri="{FF2B5EF4-FFF2-40B4-BE49-F238E27FC236}">
                <a16:creationId xmlns:a16="http://schemas.microsoft.com/office/drawing/2014/main" id="{2315E850-9EFC-4D27-8F76-B57CC5C35849}"/>
              </a:ext>
            </a:extLst>
          </p:cNvPr>
          <p:cNvSpPr txBox="1"/>
          <p:nvPr/>
        </p:nvSpPr>
        <p:spPr>
          <a:xfrm>
            <a:off x="3407899" y="5800303"/>
            <a:ext cx="2489073" cy="307777"/>
          </a:xfrm>
          <a:prstGeom prst="rect">
            <a:avLst/>
          </a:prstGeom>
          <a:noFill/>
        </p:spPr>
        <p:txBody>
          <a:bodyPr wrap="square" rtlCol="0">
            <a:spAutoFit/>
          </a:bodyPr>
          <a:lstStyle/>
          <a:p>
            <a:r>
              <a:rPr lang="en-US" sz="1400" dirty="0" err="1"/>
              <a:t>Faute</a:t>
            </a:r>
            <a:r>
              <a:rPr lang="en-US" sz="1400" dirty="0"/>
              <a:t> de frappe: “mise”</a:t>
            </a:r>
          </a:p>
        </p:txBody>
      </p:sp>
      <p:cxnSp>
        <p:nvCxnSpPr>
          <p:cNvPr id="5" name="Connecteur droit avec flèche 4">
            <a:extLst>
              <a:ext uri="{FF2B5EF4-FFF2-40B4-BE49-F238E27FC236}">
                <a16:creationId xmlns:a16="http://schemas.microsoft.com/office/drawing/2014/main" id="{B0F5110F-6F05-4CB5-A665-7BA2BBA89F15}"/>
              </a:ext>
            </a:extLst>
          </p:cNvPr>
          <p:cNvCxnSpPr>
            <a:cxnSpLocks/>
          </p:cNvCxnSpPr>
          <p:nvPr/>
        </p:nvCxnSpPr>
        <p:spPr>
          <a:xfrm>
            <a:off x="2847534" y="3812324"/>
            <a:ext cx="101991" cy="2475934"/>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ZoneTexte 5">
            <a:extLst>
              <a:ext uri="{FF2B5EF4-FFF2-40B4-BE49-F238E27FC236}">
                <a16:creationId xmlns:a16="http://schemas.microsoft.com/office/drawing/2014/main" id="{C2EE6162-998D-4700-9D9E-F28623A8296B}"/>
              </a:ext>
            </a:extLst>
          </p:cNvPr>
          <p:cNvSpPr txBox="1"/>
          <p:nvPr/>
        </p:nvSpPr>
        <p:spPr>
          <a:xfrm>
            <a:off x="2959489" y="6269888"/>
            <a:ext cx="3136511" cy="307777"/>
          </a:xfrm>
          <a:prstGeom prst="rect">
            <a:avLst/>
          </a:prstGeom>
          <a:noFill/>
        </p:spPr>
        <p:txBody>
          <a:bodyPr wrap="square" rtlCol="0">
            <a:spAutoFit/>
          </a:bodyPr>
          <a:lstStyle/>
          <a:p>
            <a:r>
              <a:rPr lang="en-US" sz="1400" dirty="0" err="1"/>
              <a:t>Ajouter</a:t>
            </a:r>
            <a:r>
              <a:rPr lang="en-US" sz="1400" dirty="0"/>
              <a:t> le point à la fin de la phrase.</a:t>
            </a:r>
          </a:p>
        </p:txBody>
      </p:sp>
      <p:sp>
        <p:nvSpPr>
          <p:cNvPr id="7" name="ZoneTexte 6">
            <a:extLst>
              <a:ext uri="{FF2B5EF4-FFF2-40B4-BE49-F238E27FC236}">
                <a16:creationId xmlns:a16="http://schemas.microsoft.com/office/drawing/2014/main" id="{1A50578F-A7FF-4A96-A0C2-CC6E19757619}"/>
              </a:ext>
            </a:extLst>
          </p:cNvPr>
          <p:cNvSpPr txBox="1"/>
          <p:nvPr/>
        </p:nvSpPr>
        <p:spPr>
          <a:xfrm>
            <a:off x="439658" y="384972"/>
            <a:ext cx="4723185" cy="369332"/>
          </a:xfrm>
          <a:prstGeom prst="rect">
            <a:avLst/>
          </a:prstGeom>
          <a:noFill/>
        </p:spPr>
        <p:txBody>
          <a:bodyPr wrap="square" rtlCol="0">
            <a:spAutoFit/>
          </a:bodyPr>
          <a:lstStyle/>
          <a:p>
            <a:r>
              <a:rPr lang="en-US" b="1" dirty="0"/>
              <a:t>DEVELOPPEMENT SPECIFIQUE</a:t>
            </a:r>
          </a:p>
        </p:txBody>
      </p:sp>
    </p:spTree>
    <p:extLst>
      <p:ext uri="{BB962C8B-B14F-4D97-AF65-F5344CB8AC3E}">
        <p14:creationId xmlns:p14="http://schemas.microsoft.com/office/powerpoint/2010/main" val="1085055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042ABED-70CC-4DB3-8D3E-94866EE67A4A}"/>
              </a:ext>
            </a:extLst>
          </p:cNvPr>
          <p:cNvPicPr>
            <a:picLocks noChangeAspect="1"/>
          </p:cNvPicPr>
          <p:nvPr/>
        </p:nvPicPr>
        <p:blipFill rotWithShape="1">
          <a:blip r:embed="rId2"/>
          <a:srcRect t="9759" r="1750" b="6423"/>
          <a:stretch/>
        </p:blipFill>
        <p:spPr>
          <a:xfrm>
            <a:off x="0" y="1202069"/>
            <a:ext cx="9921240" cy="4758661"/>
          </a:xfrm>
          <a:prstGeom prst="rect">
            <a:avLst/>
          </a:prstGeom>
        </p:spPr>
      </p:pic>
      <p:sp>
        <p:nvSpPr>
          <p:cNvPr id="3" name="Accolade fermante 2">
            <a:extLst>
              <a:ext uri="{FF2B5EF4-FFF2-40B4-BE49-F238E27FC236}">
                <a16:creationId xmlns:a16="http://schemas.microsoft.com/office/drawing/2014/main" id="{C879B86B-EC0C-436E-9A1A-F913631DE65A}"/>
              </a:ext>
            </a:extLst>
          </p:cNvPr>
          <p:cNvSpPr/>
          <p:nvPr/>
        </p:nvSpPr>
        <p:spPr>
          <a:xfrm>
            <a:off x="9648175" y="2333767"/>
            <a:ext cx="1298713" cy="341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Connecteur droit 3">
            <a:extLst>
              <a:ext uri="{FF2B5EF4-FFF2-40B4-BE49-F238E27FC236}">
                <a16:creationId xmlns:a16="http://schemas.microsoft.com/office/drawing/2014/main" id="{457E7CAF-658C-4D8C-9C6B-2CBC6BA54810}"/>
              </a:ext>
            </a:extLst>
          </p:cNvPr>
          <p:cNvCxnSpPr>
            <a:cxnSpLocks/>
            <a:stCxn id="3" idx="1"/>
          </p:cNvCxnSpPr>
          <p:nvPr/>
        </p:nvCxnSpPr>
        <p:spPr>
          <a:xfrm flipH="1">
            <a:off x="9744502" y="4039737"/>
            <a:ext cx="120238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FC4D7CA-8A3D-4BB4-8D5F-A0C2E593EC40}"/>
              </a:ext>
            </a:extLst>
          </p:cNvPr>
          <p:cNvSpPr txBox="1"/>
          <p:nvPr/>
        </p:nvSpPr>
        <p:spPr>
          <a:xfrm>
            <a:off x="10756780" y="2767705"/>
            <a:ext cx="1298713" cy="1600438"/>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p:txBody>
      </p:sp>
      <p:sp>
        <p:nvSpPr>
          <p:cNvPr id="6" name="ZoneTexte 5">
            <a:extLst>
              <a:ext uri="{FF2B5EF4-FFF2-40B4-BE49-F238E27FC236}">
                <a16:creationId xmlns:a16="http://schemas.microsoft.com/office/drawing/2014/main" id="{BA18E22B-4EB5-4504-B176-29AC3D28B027}"/>
              </a:ext>
            </a:extLst>
          </p:cNvPr>
          <p:cNvSpPr txBox="1"/>
          <p:nvPr/>
        </p:nvSpPr>
        <p:spPr>
          <a:xfrm>
            <a:off x="439658" y="384972"/>
            <a:ext cx="4723185" cy="369332"/>
          </a:xfrm>
          <a:prstGeom prst="rect">
            <a:avLst/>
          </a:prstGeom>
          <a:noFill/>
        </p:spPr>
        <p:txBody>
          <a:bodyPr wrap="square" rtlCol="0">
            <a:spAutoFit/>
          </a:bodyPr>
          <a:lstStyle/>
          <a:p>
            <a:r>
              <a:rPr lang="en-US" b="1" dirty="0"/>
              <a:t>DEVELOPPEMENT SPECIFIQUE</a:t>
            </a:r>
          </a:p>
        </p:txBody>
      </p:sp>
    </p:spTree>
    <p:extLst>
      <p:ext uri="{BB962C8B-B14F-4D97-AF65-F5344CB8AC3E}">
        <p14:creationId xmlns:p14="http://schemas.microsoft.com/office/powerpoint/2010/main" val="287482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04F26C8-F896-4B8C-842F-58EDEE07DC4F}"/>
              </a:ext>
            </a:extLst>
          </p:cNvPr>
          <p:cNvPicPr>
            <a:picLocks noChangeAspect="1"/>
          </p:cNvPicPr>
          <p:nvPr/>
        </p:nvPicPr>
        <p:blipFill rotWithShape="1">
          <a:blip r:embed="rId2"/>
          <a:srcRect t="10202" r="2125" b="7757"/>
          <a:stretch/>
        </p:blipFill>
        <p:spPr>
          <a:xfrm>
            <a:off x="0" y="1313880"/>
            <a:ext cx="8976360" cy="4230239"/>
          </a:xfrm>
          <a:prstGeom prst="rect">
            <a:avLst/>
          </a:prstGeom>
        </p:spPr>
      </p:pic>
      <p:sp>
        <p:nvSpPr>
          <p:cNvPr id="3" name="ZoneTexte 2">
            <a:extLst>
              <a:ext uri="{FF2B5EF4-FFF2-40B4-BE49-F238E27FC236}">
                <a16:creationId xmlns:a16="http://schemas.microsoft.com/office/drawing/2014/main" id="{569887C3-80BB-4A3B-B645-ADE404AF085B}"/>
              </a:ext>
            </a:extLst>
          </p:cNvPr>
          <p:cNvSpPr txBox="1"/>
          <p:nvPr/>
        </p:nvSpPr>
        <p:spPr>
          <a:xfrm>
            <a:off x="439658" y="384972"/>
            <a:ext cx="4723185" cy="369332"/>
          </a:xfrm>
          <a:prstGeom prst="rect">
            <a:avLst/>
          </a:prstGeom>
          <a:noFill/>
        </p:spPr>
        <p:txBody>
          <a:bodyPr wrap="square" rtlCol="0">
            <a:spAutoFit/>
          </a:bodyPr>
          <a:lstStyle/>
          <a:p>
            <a:r>
              <a:rPr lang="en-US" b="1" dirty="0"/>
              <a:t>DEVELOPPEMENT SPECIFIQUE</a:t>
            </a:r>
          </a:p>
        </p:txBody>
      </p:sp>
      <p:sp>
        <p:nvSpPr>
          <p:cNvPr id="4" name="Accolade fermante 3">
            <a:extLst>
              <a:ext uri="{FF2B5EF4-FFF2-40B4-BE49-F238E27FC236}">
                <a16:creationId xmlns:a16="http://schemas.microsoft.com/office/drawing/2014/main" id="{D456CE3A-E481-46F9-88F5-01A4BD9FB824}"/>
              </a:ext>
            </a:extLst>
          </p:cNvPr>
          <p:cNvSpPr/>
          <p:nvPr/>
        </p:nvSpPr>
        <p:spPr>
          <a:xfrm>
            <a:off x="8581375" y="1918131"/>
            <a:ext cx="1298713" cy="341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Connecteur droit 4">
            <a:extLst>
              <a:ext uri="{FF2B5EF4-FFF2-40B4-BE49-F238E27FC236}">
                <a16:creationId xmlns:a16="http://schemas.microsoft.com/office/drawing/2014/main" id="{A380C2A7-E3D0-4808-8207-E10BD3EA71FA}"/>
              </a:ext>
            </a:extLst>
          </p:cNvPr>
          <p:cNvCxnSpPr>
            <a:cxnSpLocks/>
            <a:stCxn id="4" idx="1"/>
          </p:cNvCxnSpPr>
          <p:nvPr/>
        </p:nvCxnSpPr>
        <p:spPr>
          <a:xfrm flipH="1">
            <a:off x="8677702" y="3624101"/>
            <a:ext cx="12023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4F98E538-EEBD-4E30-91F8-A82390638D91}"/>
              </a:ext>
            </a:extLst>
          </p:cNvPr>
          <p:cNvSpPr txBox="1"/>
          <p:nvPr/>
        </p:nvSpPr>
        <p:spPr>
          <a:xfrm>
            <a:off x="9689980" y="2352069"/>
            <a:ext cx="1298713" cy="1600438"/>
          </a:xfrm>
          <a:prstGeom prst="rect">
            <a:avLst/>
          </a:prstGeom>
          <a:noFill/>
        </p:spPr>
        <p:txBody>
          <a:bodyPr wrap="square" rtlCol="0">
            <a:spAutoFit/>
          </a:bodyPr>
          <a:lstStyle/>
          <a:p>
            <a:pPr marL="342900" indent="-342900">
              <a:buAutoNum type="arabicPeriod"/>
            </a:pPr>
            <a:r>
              <a:rPr lang="en-US" sz="1400" dirty="0"/>
              <a:t>Faire deux </a:t>
            </a:r>
            <a:r>
              <a:rPr lang="en-US" sz="1400" dirty="0" err="1"/>
              <a:t>colonnes</a:t>
            </a:r>
            <a:r>
              <a:rPr lang="en-US" sz="1400" dirty="0"/>
              <a:t> </a:t>
            </a:r>
          </a:p>
          <a:p>
            <a:pPr marL="342900" indent="-342900">
              <a:buAutoNum type="arabicPeriod"/>
            </a:pPr>
            <a:r>
              <a:rPr lang="en-US" sz="1400" dirty="0" err="1"/>
              <a:t>Ajouter</a:t>
            </a:r>
            <a:r>
              <a:rPr lang="en-US" sz="1400" dirty="0"/>
              <a:t> des </a:t>
            </a:r>
            <a:r>
              <a:rPr lang="en-US" sz="1400" dirty="0" err="1"/>
              <a:t>icônes</a:t>
            </a:r>
            <a:r>
              <a:rPr lang="en-US" sz="1400" dirty="0"/>
              <a:t> pour </a:t>
            </a:r>
            <a:r>
              <a:rPr lang="en-US" sz="1400" dirty="0" err="1"/>
              <a:t>chaque</a:t>
            </a:r>
            <a:r>
              <a:rPr lang="en-US" sz="1400" dirty="0"/>
              <a:t> </a:t>
            </a:r>
            <a:r>
              <a:rPr lang="en-US" sz="1400" dirty="0" err="1"/>
              <a:t>texte</a:t>
            </a:r>
            <a:endParaRPr lang="en-US" sz="1400" dirty="0"/>
          </a:p>
        </p:txBody>
      </p:sp>
    </p:spTree>
    <p:extLst>
      <p:ext uri="{BB962C8B-B14F-4D97-AF65-F5344CB8AC3E}">
        <p14:creationId xmlns:p14="http://schemas.microsoft.com/office/powerpoint/2010/main" val="100488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CDFE3A7-602E-422E-A831-345435B98A2C}"/>
              </a:ext>
            </a:extLst>
          </p:cNvPr>
          <p:cNvPicPr>
            <a:picLocks noChangeAspect="1"/>
          </p:cNvPicPr>
          <p:nvPr/>
        </p:nvPicPr>
        <p:blipFill rotWithShape="1">
          <a:blip r:embed="rId2"/>
          <a:srcRect t="9417" r="47615" b="6030"/>
          <a:stretch/>
        </p:blipFill>
        <p:spPr>
          <a:xfrm>
            <a:off x="2268606" y="1568131"/>
            <a:ext cx="4492487" cy="4076883"/>
          </a:xfrm>
          <a:prstGeom prst="rect">
            <a:avLst/>
          </a:prstGeom>
        </p:spPr>
      </p:pic>
      <p:sp>
        <p:nvSpPr>
          <p:cNvPr id="3" name="ZoneTexte 2">
            <a:extLst>
              <a:ext uri="{FF2B5EF4-FFF2-40B4-BE49-F238E27FC236}">
                <a16:creationId xmlns:a16="http://schemas.microsoft.com/office/drawing/2014/main" id="{8B831E95-0A83-4C3F-8DD8-66CA64B72300}"/>
              </a:ext>
            </a:extLst>
          </p:cNvPr>
          <p:cNvSpPr txBox="1"/>
          <p:nvPr/>
        </p:nvSpPr>
        <p:spPr>
          <a:xfrm>
            <a:off x="1085850" y="450159"/>
            <a:ext cx="10287413" cy="1846659"/>
          </a:xfrm>
          <a:prstGeom prst="rect">
            <a:avLst/>
          </a:prstGeom>
          <a:noFill/>
        </p:spPr>
        <p:txBody>
          <a:bodyPr wrap="square" rtlCol="0">
            <a:spAutoFit/>
          </a:bodyPr>
          <a:lstStyle/>
          <a:p>
            <a:r>
              <a:rPr lang="en-US" b="1" dirty="0">
                <a:solidFill>
                  <a:srgbClr val="FF0000"/>
                </a:solidFill>
              </a:rPr>
              <a:t>1. </a:t>
            </a:r>
            <a:r>
              <a:rPr lang="en-US" b="1" dirty="0" err="1">
                <a:solidFill>
                  <a:srgbClr val="FF0000"/>
                </a:solidFill>
              </a:rPr>
              <a:t>Mauvais</a:t>
            </a:r>
            <a:r>
              <a:rPr lang="en-US" b="1" dirty="0">
                <a:solidFill>
                  <a:srgbClr val="FF0000"/>
                </a:solidFill>
              </a:rPr>
              <a:t> </a:t>
            </a:r>
            <a:r>
              <a:rPr lang="en-US" b="1" dirty="0" err="1">
                <a:solidFill>
                  <a:srgbClr val="FF0000"/>
                </a:solidFill>
              </a:rPr>
              <a:t>référencement</a:t>
            </a:r>
            <a:r>
              <a:rPr lang="en-US" b="1" dirty="0">
                <a:solidFill>
                  <a:srgbClr val="FF0000"/>
                </a:solidFill>
              </a:rPr>
              <a:t> naturel du site sur les </a:t>
            </a:r>
            <a:r>
              <a:rPr lang="en-US" b="1" dirty="0" err="1">
                <a:solidFill>
                  <a:srgbClr val="FF0000"/>
                </a:solidFill>
              </a:rPr>
              <a:t>moteurs</a:t>
            </a:r>
            <a:r>
              <a:rPr lang="en-US" b="1" dirty="0">
                <a:solidFill>
                  <a:srgbClr val="FF0000"/>
                </a:solidFill>
              </a:rPr>
              <a:t> de recherche</a:t>
            </a:r>
          </a:p>
          <a:p>
            <a:pPr marL="285750" indent="-285750">
              <a:buFont typeface="Wingdings" panose="05000000000000000000" pitchFamily="2" charset="2"/>
              <a:buChar char="q"/>
            </a:pPr>
            <a:r>
              <a:rPr lang="en-US" sz="1600" dirty="0"/>
              <a:t>Recherche “synergy” le site </a:t>
            </a:r>
            <a:r>
              <a:rPr lang="en-US" sz="1600" dirty="0" err="1"/>
              <a:t>n’apparait</a:t>
            </a:r>
            <a:r>
              <a:rPr lang="en-US" sz="1600" dirty="0"/>
              <a:t> </a:t>
            </a:r>
            <a:r>
              <a:rPr lang="en-US" sz="1600" dirty="0" err="1"/>
              <a:t>qu’en</a:t>
            </a:r>
            <a:r>
              <a:rPr lang="en-US" sz="1600" dirty="0"/>
              <a:t> 4ème page</a:t>
            </a:r>
          </a:p>
          <a:p>
            <a:pPr marL="285750" indent="-285750">
              <a:buFont typeface="Wingdings" panose="05000000000000000000" pitchFamily="2" charset="2"/>
              <a:buChar char="q"/>
            </a:pPr>
            <a:r>
              <a:rPr lang="en-US" sz="1600" dirty="0" err="1"/>
              <a:t>Ou</a:t>
            </a:r>
            <a:r>
              <a:rPr lang="en-US" sz="1600" dirty="0"/>
              <a:t> “</a:t>
            </a:r>
            <a:r>
              <a:rPr lang="en-US" sz="1600" dirty="0" err="1"/>
              <a:t>logiciel</a:t>
            </a:r>
            <a:r>
              <a:rPr lang="en-US" sz="1600" dirty="0"/>
              <a:t> de </a:t>
            </a:r>
            <a:r>
              <a:rPr lang="en-US" sz="1600" dirty="0" err="1"/>
              <a:t>dématérialisation</a:t>
            </a:r>
            <a:r>
              <a:rPr lang="en-US" sz="1600" dirty="0"/>
              <a:t> de documents et factures” 		</a:t>
            </a:r>
            <a:r>
              <a:rPr lang="en-US" sz="1600" dirty="0">
                <a:sym typeface="Wingdings" panose="05000000000000000000" pitchFamily="2" charset="2"/>
              </a:rPr>
              <a:t> synergy + de 11ème page</a:t>
            </a:r>
          </a:p>
          <a:p>
            <a:r>
              <a:rPr lang="en-US" sz="1600" dirty="0">
                <a:sym typeface="Wingdings" panose="05000000000000000000" pitchFamily="2" charset="2"/>
              </a:rPr>
              <a:t>							 open bee 2ème page</a:t>
            </a:r>
          </a:p>
          <a:p>
            <a:pPr lvl="4"/>
            <a:r>
              <a:rPr lang="en-US" sz="1600" dirty="0">
                <a:sym typeface="Wingdings" panose="05000000000000000000" pitchFamily="2" charset="2"/>
              </a:rPr>
              <a:t>					</a:t>
            </a:r>
            <a:r>
              <a:rPr lang="en-US" sz="1600" dirty="0" err="1">
                <a:sym typeface="Wingdings" panose="05000000000000000000" pitchFamily="2" charset="2"/>
              </a:rPr>
              <a:t>apogea</a:t>
            </a:r>
            <a:r>
              <a:rPr lang="en-US" sz="1600" dirty="0">
                <a:sym typeface="Wingdings" panose="05000000000000000000" pitchFamily="2" charset="2"/>
              </a:rPr>
              <a:t> 3ème page</a:t>
            </a:r>
          </a:p>
          <a:p>
            <a:pPr lvl="4"/>
            <a:r>
              <a:rPr lang="en-US" sz="1600" dirty="0">
                <a:sym typeface="Wingdings" panose="05000000000000000000" pitchFamily="2" charset="2"/>
              </a:rPr>
              <a:t>					 </a:t>
            </a:r>
            <a:r>
              <a:rPr lang="en-US" sz="1600" dirty="0" err="1">
                <a:sym typeface="Wingdings" panose="05000000000000000000" pitchFamily="2" charset="2"/>
              </a:rPr>
              <a:t>Yooz</a:t>
            </a:r>
            <a:r>
              <a:rPr lang="en-US" sz="1600" dirty="0">
                <a:sym typeface="Wingdings" panose="05000000000000000000" pitchFamily="2" charset="2"/>
              </a:rPr>
              <a:t> 5ème page</a:t>
            </a:r>
          </a:p>
          <a:p>
            <a:pPr lvl="4"/>
            <a:r>
              <a:rPr lang="en-US" sz="1600" dirty="0">
                <a:sym typeface="Wingdings" panose="05000000000000000000" pitchFamily="2" charset="2"/>
              </a:rPr>
              <a:t>					 sites bien </a:t>
            </a:r>
            <a:r>
              <a:rPr lang="en-US" sz="1600" dirty="0" err="1">
                <a:sym typeface="Wingdings" panose="05000000000000000000" pitchFamily="2" charset="2"/>
              </a:rPr>
              <a:t>référencés</a:t>
            </a:r>
            <a:r>
              <a:rPr lang="en-US" sz="1600" dirty="0">
                <a:sym typeface="Wingdings" panose="05000000000000000000" pitchFamily="2" charset="2"/>
              </a:rPr>
              <a:t> “sage” “</a:t>
            </a:r>
            <a:r>
              <a:rPr lang="en-US" sz="1600" dirty="0" err="1">
                <a:sym typeface="Wingdings" panose="05000000000000000000" pitchFamily="2" charset="2"/>
              </a:rPr>
              <a:t>ged</a:t>
            </a:r>
            <a:r>
              <a:rPr lang="en-US" sz="1600" dirty="0">
                <a:sym typeface="Wingdings" panose="05000000000000000000" pitchFamily="2" charset="2"/>
              </a:rPr>
              <a:t>” “esker”</a:t>
            </a:r>
            <a:endParaRPr lang="en-US" sz="1600" dirty="0"/>
          </a:p>
        </p:txBody>
      </p:sp>
    </p:spTree>
    <p:extLst>
      <p:ext uri="{BB962C8B-B14F-4D97-AF65-F5344CB8AC3E}">
        <p14:creationId xmlns:p14="http://schemas.microsoft.com/office/powerpoint/2010/main" val="90008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D3851C6-1E09-465F-B07B-A5F9442EDB63}"/>
              </a:ext>
            </a:extLst>
          </p:cNvPr>
          <p:cNvPicPr>
            <a:picLocks noChangeAspect="1"/>
          </p:cNvPicPr>
          <p:nvPr/>
        </p:nvPicPr>
        <p:blipFill rotWithShape="1">
          <a:blip r:embed="rId2"/>
          <a:srcRect l="20000" t="39995" r="56875" b="38884"/>
          <a:stretch/>
        </p:blipFill>
        <p:spPr>
          <a:xfrm>
            <a:off x="1662666" y="2194959"/>
            <a:ext cx="2819400" cy="1447800"/>
          </a:xfrm>
          <a:prstGeom prst="rect">
            <a:avLst/>
          </a:prstGeom>
        </p:spPr>
      </p:pic>
      <p:sp>
        <p:nvSpPr>
          <p:cNvPr id="3" name="ZoneTexte 2">
            <a:extLst>
              <a:ext uri="{FF2B5EF4-FFF2-40B4-BE49-F238E27FC236}">
                <a16:creationId xmlns:a16="http://schemas.microsoft.com/office/drawing/2014/main" id="{0B0B7E51-DE10-4497-90E2-627AC5D4CB47}"/>
              </a:ext>
            </a:extLst>
          </p:cNvPr>
          <p:cNvSpPr txBox="1"/>
          <p:nvPr/>
        </p:nvSpPr>
        <p:spPr>
          <a:xfrm>
            <a:off x="1849928" y="850241"/>
            <a:ext cx="6885090" cy="369332"/>
          </a:xfrm>
          <a:prstGeom prst="rect">
            <a:avLst/>
          </a:prstGeom>
          <a:noFill/>
        </p:spPr>
        <p:txBody>
          <a:bodyPr wrap="none" rtlCol="0">
            <a:spAutoFit/>
          </a:bodyPr>
          <a:lstStyle/>
          <a:p>
            <a:r>
              <a:rPr lang="en-US" b="1" dirty="0" err="1">
                <a:solidFill>
                  <a:schemeClr val="accent6">
                    <a:lumMod val="75000"/>
                  </a:schemeClr>
                </a:solidFill>
              </a:rPr>
              <a:t>Reco</a:t>
            </a:r>
            <a:r>
              <a:rPr lang="en-US" b="1" dirty="0">
                <a:solidFill>
                  <a:schemeClr val="accent6">
                    <a:lumMod val="75000"/>
                  </a:schemeClr>
                </a:solidFill>
              </a:rPr>
              <a:t> #1 :  Changer le </a:t>
            </a:r>
            <a:r>
              <a:rPr lang="en-US" b="1" dirty="0" err="1">
                <a:solidFill>
                  <a:schemeClr val="accent6">
                    <a:lumMod val="75000"/>
                  </a:schemeClr>
                </a:solidFill>
              </a:rPr>
              <a:t>Titre</a:t>
            </a:r>
            <a:r>
              <a:rPr lang="en-US" b="1" dirty="0">
                <a:solidFill>
                  <a:schemeClr val="accent6">
                    <a:lumMod val="75000"/>
                  </a:schemeClr>
                </a:solidFill>
              </a:rPr>
              <a:t> + </a:t>
            </a:r>
            <a:r>
              <a:rPr lang="en-US" b="1" dirty="0" err="1">
                <a:solidFill>
                  <a:schemeClr val="accent6">
                    <a:lumMod val="75000"/>
                  </a:schemeClr>
                </a:solidFill>
              </a:rPr>
              <a:t>ajouter</a:t>
            </a:r>
            <a:r>
              <a:rPr lang="en-US" b="1" dirty="0">
                <a:solidFill>
                  <a:schemeClr val="accent6">
                    <a:lumMod val="75000"/>
                  </a:schemeClr>
                </a:solidFill>
              </a:rPr>
              <a:t> </a:t>
            </a:r>
            <a:r>
              <a:rPr lang="en-US" b="1" dirty="0" err="1">
                <a:solidFill>
                  <a:schemeClr val="accent6">
                    <a:lumMod val="75000"/>
                  </a:schemeClr>
                </a:solidFill>
              </a:rPr>
              <a:t>une</a:t>
            </a:r>
            <a:r>
              <a:rPr lang="en-US" b="1" dirty="0">
                <a:solidFill>
                  <a:schemeClr val="accent6">
                    <a:lumMod val="75000"/>
                  </a:schemeClr>
                </a:solidFill>
              </a:rPr>
              <a:t> description du site sur Google</a:t>
            </a:r>
          </a:p>
        </p:txBody>
      </p:sp>
      <p:cxnSp>
        <p:nvCxnSpPr>
          <p:cNvPr id="5" name="Connecteur droit avec flèche 4">
            <a:extLst>
              <a:ext uri="{FF2B5EF4-FFF2-40B4-BE49-F238E27FC236}">
                <a16:creationId xmlns:a16="http://schemas.microsoft.com/office/drawing/2014/main" id="{83D7C1A7-4BE8-48DB-A16C-5BE9A36A7A8A}"/>
              </a:ext>
            </a:extLst>
          </p:cNvPr>
          <p:cNvCxnSpPr/>
          <p:nvPr/>
        </p:nvCxnSpPr>
        <p:spPr>
          <a:xfrm flipV="1">
            <a:off x="3834366" y="2604534"/>
            <a:ext cx="209550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A4502E76-9805-4932-B34C-B3F5A064DF17}"/>
              </a:ext>
            </a:extLst>
          </p:cNvPr>
          <p:cNvCxnSpPr>
            <a:cxnSpLocks/>
          </p:cNvCxnSpPr>
          <p:nvPr/>
        </p:nvCxnSpPr>
        <p:spPr>
          <a:xfrm>
            <a:off x="3110466" y="3328435"/>
            <a:ext cx="1371600" cy="10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496E4D7A-AA34-4E33-AF95-2449C1E6CC15}"/>
              </a:ext>
            </a:extLst>
          </p:cNvPr>
          <p:cNvSpPr txBox="1"/>
          <p:nvPr/>
        </p:nvSpPr>
        <p:spPr>
          <a:xfrm>
            <a:off x="6136908" y="2037120"/>
            <a:ext cx="5196220" cy="2031325"/>
          </a:xfrm>
          <a:prstGeom prst="rect">
            <a:avLst/>
          </a:prstGeom>
          <a:noFill/>
        </p:spPr>
        <p:txBody>
          <a:bodyPr wrap="square" rtlCol="0">
            <a:spAutoFit/>
          </a:bodyPr>
          <a:lstStyle/>
          <a:p>
            <a:r>
              <a:rPr lang="en-US" sz="1400" dirty="0">
                <a:solidFill>
                  <a:schemeClr val="accent6">
                    <a:lumMod val="75000"/>
                  </a:schemeClr>
                </a:solidFill>
              </a:rPr>
              <a:t>Changer </a:t>
            </a:r>
            <a:r>
              <a:rPr lang="en-US" sz="1400" dirty="0" err="1">
                <a:solidFill>
                  <a:schemeClr val="accent6">
                    <a:lumMod val="75000"/>
                  </a:schemeClr>
                </a:solidFill>
              </a:rPr>
              <a:t>Titre</a:t>
            </a:r>
            <a:r>
              <a:rPr lang="en-US" sz="1400" dirty="0">
                <a:solidFill>
                  <a:schemeClr val="accent6">
                    <a:lumMod val="75000"/>
                  </a:schemeClr>
                </a:solidFill>
              </a:rPr>
              <a:t>: </a:t>
            </a:r>
          </a:p>
          <a:p>
            <a:r>
              <a:rPr lang="en-US" sz="1400" dirty="0"/>
              <a:t>Au lieu de “Notre expertise </a:t>
            </a:r>
            <a:r>
              <a:rPr lang="en-US" sz="1600" dirty="0"/>
              <a:t>I</a:t>
            </a:r>
            <a:r>
              <a:rPr lang="en-US" dirty="0"/>
              <a:t> </a:t>
            </a:r>
            <a:r>
              <a:rPr lang="en-US" sz="1400" dirty="0"/>
              <a:t>Synergy”: </a:t>
            </a:r>
          </a:p>
          <a:p>
            <a:pPr marL="285750" indent="-285750">
              <a:buFont typeface="Wingdings" panose="05000000000000000000" pitchFamily="2" charset="2"/>
              <a:buChar char="à"/>
            </a:pPr>
            <a:r>
              <a:rPr lang="en-US" sz="1400" dirty="0" err="1">
                <a:solidFill>
                  <a:srgbClr val="0070C0"/>
                </a:solidFill>
                <a:sym typeface="Wingdings" panose="05000000000000000000" pitchFamily="2" charset="2"/>
              </a:rPr>
              <a:t>Dématérialsiation</a:t>
            </a:r>
            <a:r>
              <a:rPr lang="en-US" sz="1400" dirty="0">
                <a:solidFill>
                  <a:srgbClr val="0070C0"/>
                </a:solidFill>
                <a:sym typeface="Wingdings" panose="05000000000000000000" pitchFamily="2" charset="2"/>
              </a:rPr>
              <a:t> de documents et factures </a:t>
            </a:r>
            <a:r>
              <a:rPr lang="en-US" sz="1600" dirty="0">
                <a:solidFill>
                  <a:srgbClr val="0070C0"/>
                </a:solidFill>
                <a:sym typeface="Wingdings" panose="05000000000000000000" pitchFamily="2" charset="2"/>
              </a:rPr>
              <a:t>I</a:t>
            </a:r>
            <a:r>
              <a:rPr lang="en-US" sz="1400" dirty="0">
                <a:solidFill>
                  <a:srgbClr val="0070C0"/>
                </a:solidFill>
                <a:sym typeface="Wingdings" panose="05000000000000000000" pitchFamily="2" charset="2"/>
              </a:rPr>
              <a:t> Synergy</a:t>
            </a:r>
          </a:p>
          <a:p>
            <a:r>
              <a:rPr lang="en-US" sz="1400" dirty="0" err="1">
                <a:sym typeface="Wingdings" panose="05000000000000000000" pitchFamily="2" charset="2"/>
              </a:rPr>
              <a:t>ou</a:t>
            </a:r>
            <a:endParaRPr lang="en-US" sz="1400" dirty="0">
              <a:solidFill>
                <a:srgbClr val="0070C0"/>
              </a:solidFill>
              <a:sym typeface="Wingdings" panose="05000000000000000000" pitchFamily="2" charset="2"/>
            </a:endParaRPr>
          </a:p>
          <a:p>
            <a:pPr marL="285750" indent="-285750">
              <a:buFont typeface="Wingdings" panose="05000000000000000000" pitchFamily="2" charset="2"/>
              <a:buChar char="à"/>
            </a:pPr>
            <a:r>
              <a:rPr lang="en-US" sz="1400" dirty="0" err="1">
                <a:solidFill>
                  <a:srgbClr val="0070C0"/>
                </a:solidFill>
                <a:sym typeface="Wingdings" panose="05000000000000000000" pitchFamily="2" charset="2"/>
              </a:rPr>
              <a:t>Dématérialisation</a:t>
            </a:r>
            <a:r>
              <a:rPr lang="en-US" sz="1400" dirty="0">
                <a:solidFill>
                  <a:srgbClr val="0070C0"/>
                </a:solidFill>
                <a:sym typeface="Wingdings" panose="05000000000000000000" pitchFamily="2" charset="2"/>
              </a:rPr>
              <a:t> de documents </a:t>
            </a:r>
            <a:r>
              <a:rPr lang="en-US" sz="1600" dirty="0">
                <a:solidFill>
                  <a:srgbClr val="0070C0"/>
                </a:solidFill>
                <a:sym typeface="Wingdings" panose="05000000000000000000" pitchFamily="2" charset="2"/>
              </a:rPr>
              <a:t>I</a:t>
            </a:r>
            <a:r>
              <a:rPr lang="en-US" sz="1400" dirty="0">
                <a:solidFill>
                  <a:srgbClr val="0070C0"/>
                </a:solidFill>
                <a:sym typeface="Wingdings" panose="05000000000000000000" pitchFamily="2" charset="2"/>
              </a:rPr>
              <a:t> Synergy</a:t>
            </a:r>
          </a:p>
          <a:p>
            <a:r>
              <a:rPr lang="en-US" sz="1400" dirty="0" err="1">
                <a:sym typeface="Wingdings" panose="05000000000000000000" pitchFamily="2" charset="2"/>
              </a:rPr>
              <a:t>ou</a:t>
            </a:r>
            <a:endParaRPr lang="en-US" sz="1400" dirty="0">
              <a:sym typeface="Wingdings" panose="05000000000000000000" pitchFamily="2" charset="2"/>
            </a:endParaRPr>
          </a:p>
          <a:p>
            <a:pPr marL="285750" indent="-285750">
              <a:buFont typeface="Wingdings" panose="05000000000000000000" pitchFamily="2" charset="2"/>
              <a:buChar char="à"/>
            </a:pPr>
            <a:r>
              <a:rPr lang="en-US" sz="1400" dirty="0" err="1">
                <a:solidFill>
                  <a:srgbClr val="0070C0"/>
                </a:solidFill>
                <a:sym typeface="Wingdings" panose="05000000000000000000" pitchFamily="2" charset="2"/>
              </a:rPr>
              <a:t>Dématérialisation</a:t>
            </a:r>
            <a:r>
              <a:rPr lang="en-US" sz="1400" dirty="0">
                <a:solidFill>
                  <a:srgbClr val="0070C0"/>
                </a:solidFill>
                <a:sym typeface="Wingdings" panose="05000000000000000000" pitchFamily="2" charset="2"/>
              </a:rPr>
              <a:t> de </a:t>
            </a:r>
            <a:r>
              <a:rPr lang="en-US" sz="1400" dirty="0" err="1">
                <a:solidFill>
                  <a:srgbClr val="0070C0"/>
                </a:solidFill>
                <a:sym typeface="Wingdings" panose="05000000000000000000" pitchFamily="2" charset="2"/>
              </a:rPr>
              <a:t>données</a:t>
            </a:r>
            <a:r>
              <a:rPr lang="en-US" sz="1400" dirty="0">
                <a:solidFill>
                  <a:srgbClr val="0070C0"/>
                </a:solidFill>
                <a:sym typeface="Wingdings" panose="05000000000000000000" pitchFamily="2" charset="2"/>
              </a:rPr>
              <a:t> et documents </a:t>
            </a:r>
            <a:r>
              <a:rPr lang="en-US" sz="1600" dirty="0">
                <a:solidFill>
                  <a:srgbClr val="0070C0"/>
                </a:solidFill>
                <a:sym typeface="Wingdings" panose="05000000000000000000" pitchFamily="2" charset="2"/>
              </a:rPr>
              <a:t>I</a:t>
            </a:r>
            <a:r>
              <a:rPr lang="en-US" sz="1400" dirty="0">
                <a:solidFill>
                  <a:srgbClr val="0070C0"/>
                </a:solidFill>
                <a:sym typeface="Wingdings" panose="05000000000000000000" pitchFamily="2" charset="2"/>
              </a:rPr>
              <a:t> Synergy</a:t>
            </a:r>
          </a:p>
          <a:p>
            <a:endParaRPr lang="en-US" dirty="0">
              <a:sym typeface="Wingdings" panose="05000000000000000000" pitchFamily="2" charset="2"/>
            </a:endParaRPr>
          </a:p>
        </p:txBody>
      </p:sp>
      <p:sp>
        <p:nvSpPr>
          <p:cNvPr id="9" name="ZoneTexte 8">
            <a:extLst>
              <a:ext uri="{FF2B5EF4-FFF2-40B4-BE49-F238E27FC236}">
                <a16:creationId xmlns:a16="http://schemas.microsoft.com/office/drawing/2014/main" id="{9B34610A-9D12-4097-9160-A0CECC3493BB}"/>
              </a:ext>
            </a:extLst>
          </p:cNvPr>
          <p:cNvSpPr txBox="1"/>
          <p:nvPr/>
        </p:nvSpPr>
        <p:spPr>
          <a:xfrm>
            <a:off x="4372416" y="4459055"/>
            <a:ext cx="6004961" cy="1169551"/>
          </a:xfrm>
          <a:prstGeom prst="rect">
            <a:avLst/>
          </a:prstGeom>
          <a:noFill/>
        </p:spPr>
        <p:txBody>
          <a:bodyPr wrap="square" rtlCol="0">
            <a:spAutoFit/>
          </a:bodyPr>
          <a:lstStyle/>
          <a:p>
            <a:r>
              <a:rPr lang="en-US" sz="1400" dirty="0" err="1">
                <a:solidFill>
                  <a:schemeClr val="accent6">
                    <a:lumMod val="75000"/>
                  </a:schemeClr>
                </a:solidFill>
              </a:rPr>
              <a:t>Ajouter</a:t>
            </a:r>
            <a:r>
              <a:rPr lang="en-US" sz="1400" dirty="0">
                <a:solidFill>
                  <a:schemeClr val="accent6">
                    <a:lumMod val="75000"/>
                  </a:schemeClr>
                </a:solidFill>
              </a:rPr>
              <a:t> </a:t>
            </a:r>
            <a:r>
              <a:rPr lang="en-US" sz="1400" dirty="0" err="1">
                <a:solidFill>
                  <a:schemeClr val="accent6">
                    <a:lumMod val="75000"/>
                  </a:schemeClr>
                </a:solidFill>
              </a:rPr>
              <a:t>une</a:t>
            </a:r>
            <a:r>
              <a:rPr lang="en-US" sz="1400" dirty="0">
                <a:solidFill>
                  <a:schemeClr val="accent6">
                    <a:lumMod val="75000"/>
                  </a:schemeClr>
                </a:solidFill>
              </a:rPr>
              <a:t> meta-description max 240 </a:t>
            </a:r>
            <a:r>
              <a:rPr lang="en-US" sz="1400" dirty="0" err="1">
                <a:solidFill>
                  <a:schemeClr val="accent6">
                    <a:lumMod val="75000"/>
                  </a:schemeClr>
                </a:solidFill>
              </a:rPr>
              <a:t>caractères</a:t>
            </a:r>
            <a:r>
              <a:rPr lang="en-US" sz="1400" dirty="0">
                <a:solidFill>
                  <a:schemeClr val="accent6">
                    <a:lumMod val="75000"/>
                  </a:schemeClr>
                </a:solidFill>
              </a:rPr>
              <a:t>: </a:t>
            </a:r>
          </a:p>
          <a:p>
            <a:r>
              <a:rPr lang="fr-FR" sz="1400" dirty="0"/>
              <a:t>Logiciel de dématérialisation de documents et factures qui vous permet de gagner du temps et de baisser vos coûts de traitement. Numérisation. Reconnaissance automatique. Archivage électronique. Workflow. Bien plus qu’un outil GED.</a:t>
            </a:r>
            <a:endParaRPr lang="en-US" sz="1400" dirty="0"/>
          </a:p>
        </p:txBody>
      </p:sp>
      <p:sp>
        <p:nvSpPr>
          <p:cNvPr id="10" name="Rectangle 9">
            <a:extLst>
              <a:ext uri="{FF2B5EF4-FFF2-40B4-BE49-F238E27FC236}">
                <a16:creationId xmlns:a16="http://schemas.microsoft.com/office/drawing/2014/main" id="{11DF6A0E-65C4-416D-B7B0-2C71BB13B2E7}"/>
              </a:ext>
            </a:extLst>
          </p:cNvPr>
          <p:cNvSpPr/>
          <p:nvPr/>
        </p:nvSpPr>
        <p:spPr>
          <a:xfrm>
            <a:off x="835318" y="334288"/>
            <a:ext cx="7903535" cy="369332"/>
          </a:xfrm>
          <a:prstGeom prst="rect">
            <a:avLst/>
          </a:prstGeom>
        </p:spPr>
        <p:txBody>
          <a:bodyPr wrap="square">
            <a:spAutoFit/>
          </a:bodyPr>
          <a:lstStyle/>
          <a:p>
            <a:r>
              <a:rPr lang="en-US" b="1" dirty="0">
                <a:solidFill>
                  <a:srgbClr val="FF9999"/>
                </a:solidFill>
              </a:rPr>
              <a:t>Pour </a:t>
            </a:r>
            <a:r>
              <a:rPr lang="en-US" b="1" dirty="0" err="1">
                <a:solidFill>
                  <a:srgbClr val="FF9999"/>
                </a:solidFill>
              </a:rPr>
              <a:t>améliorer</a:t>
            </a:r>
            <a:r>
              <a:rPr lang="en-US" b="1" dirty="0">
                <a:solidFill>
                  <a:srgbClr val="FF9999"/>
                </a:solidFill>
              </a:rPr>
              <a:t> le </a:t>
            </a:r>
            <a:r>
              <a:rPr lang="en-US" b="1" dirty="0" err="1">
                <a:solidFill>
                  <a:srgbClr val="FF9999"/>
                </a:solidFill>
              </a:rPr>
              <a:t>référencement</a:t>
            </a:r>
            <a:r>
              <a:rPr lang="en-US" b="1" dirty="0">
                <a:solidFill>
                  <a:srgbClr val="FF9999"/>
                </a:solidFill>
              </a:rPr>
              <a:t> naturel du site sur Google :</a:t>
            </a:r>
          </a:p>
        </p:txBody>
      </p:sp>
    </p:spTree>
    <p:extLst>
      <p:ext uri="{BB962C8B-B14F-4D97-AF65-F5344CB8AC3E}">
        <p14:creationId xmlns:p14="http://schemas.microsoft.com/office/powerpoint/2010/main" val="15164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CDE565F-8B2B-401E-A0F9-0E8A120AD4A4}"/>
              </a:ext>
            </a:extLst>
          </p:cNvPr>
          <p:cNvSpPr txBox="1"/>
          <p:nvPr/>
        </p:nvSpPr>
        <p:spPr>
          <a:xfrm>
            <a:off x="2452468" y="3906322"/>
            <a:ext cx="8481391" cy="2246769"/>
          </a:xfrm>
          <a:prstGeom prst="rect">
            <a:avLst/>
          </a:prstGeom>
          <a:noFill/>
        </p:spPr>
        <p:txBody>
          <a:bodyPr wrap="square" rtlCol="0">
            <a:spAutoFit/>
          </a:bodyPr>
          <a:lstStyle/>
          <a:p>
            <a:pPr fontAlgn="base"/>
            <a:r>
              <a:rPr lang="en-US" sz="1400" dirty="0">
                <a:solidFill>
                  <a:schemeClr val="accent6">
                    <a:lumMod val="75000"/>
                  </a:schemeClr>
                </a:solidFill>
              </a:rPr>
              <a:t>Mots </a:t>
            </a:r>
            <a:r>
              <a:rPr lang="en-US" sz="1400" dirty="0" err="1">
                <a:solidFill>
                  <a:schemeClr val="accent6">
                    <a:lumMod val="75000"/>
                  </a:schemeClr>
                </a:solidFill>
              </a:rPr>
              <a:t>clés</a:t>
            </a:r>
            <a:r>
              <a:rPr lang="en-US" sz="1400" dirty="0">
                <a:solidFill>
                  <a:schemeClr val="accent6">
                    <a:lumMod val="75000"/>
                  </a:schemeClr>
                </a:solidFill>
              </a:rPr>
              <a:t> à </a:t>
            </a:r>
            <a:r>
              <a:rPr lang="en-US" sz="1400" dirty="0" err="1">
                <a:solidFill>
                  <a:schemeClr val="accent6">
                    <a:lumMod val="75000"/>
                  </a:schemeClr>
                </a:solidFill>
              </a:rPr>
              <a:t>utiliser</a:t>
            </a:r>
            <a:r>
              <a:rPr lang="en-US" sz="1400" dirty="0">
                <a:solidFill>
                  <a:schemeClr val="accent6">
                    <a:lumMod val="75000"/>
                  </a:schemeClr>
                </a:solidFill>
              </a:rPr>
              <a:t> : </a:t>
            </a:r>
            <a:r>
              <a:rPr lang="fr-FR" sz="1400" dirty="0"/>
              <a:t>dans titres et sous titres, dans les </a:t>
            </a:r>
            <a:r>
              <a:rPr lang="fr-FR" sz="1400" dirty="0" err="1"/>
              <a:t>metadescriptions</a:t>
            </a:r>
            <a:r>
              <a:rPr lang="fr-FR" sz="1400" dirty="0"/>
              <a:t> des pages, lorsqu’on nomme une image intégrée au site, sur les articles.</a:t>
            </a:r>
            <a:endParaRPr lang="en-US" sz="1400" dirty="0"/>
          </a:p>
          <a:p>
            <a:pPr marL="285750" indent="-285750">
              <a:buFont typeface="Arial" panose="020B0604020202020204" pitchFamily="34" charset="0"/>
              <a:buChar char="•"/>
            </a:pPr>
            <a:r>
              <a:rPr lang="en-US" sz="1400" dirty="0" err="1"/>
              <a:t>Dématérisalisation</a:t>
            </a:r>
            <a:r>
              <a:rPr lang="en-US" sz="1400" dirty="0"/>
              <a:t> des factures</a:t>
            </a:r>
          </a:p>
          <a:p>
            <a:pPr marL="285750" indent="-285750">
              <a:buFont typeface="Arial" panose="020B0604020202020204" pitchFamily="34" charset="0"/>
              <a:buChar char="•"/>
            </a:pPr>
            <a:r>
              <a:rPr lang="en-US" sz="1400" dirty="0" err="1"/>
              <a:t>Logiciel</a:t>
            </a:r>
            <a:r>
              <a:rPr lang="en-US" sz="1400" dirty="0"/>
              <a:t> de </a:t>
            </a:r>
            <a:r>
              <a:rPr lang="en-US" sz="1400" dirty="0" err="1"/>
              <a:t>dématérialisation</a:t>
            </a:r>
            <a:r>
              <a:rPr lang="en-US" sz="1400" dirty="0"/>
              <a:t> des </a:t>
            </a:r>
            <a:r>
              <a:rPr lang="en-US" sz="1400" dirty="0" err="1"/>
              <a:t>données</a:t>
            </a:r>
            <a:r>
              <a:rPr lang="en-US" sz="1400" dirty="0"/>
              <a:t> et documents</a:t>
            </a:r>
          </a:p>
          <a:p>
            <a:pPr marL="285750" indent="-285750">
              <a:buFont typeface="Arial" panose="020B0604020202020204" pitchFamily="34" charset="0"/>
              <a:buChar char="•"/>
            </a:pPr>
            <a:r>
              <a:rPr lang="en-US" sz="1400" dirty="0" err="1"/>
              <a:t>Dématérisaliser</a:t>
            </a:r>
            <a:r>
              <a:rPr lang="en-US" sz="1400" dirty="0"/>
              <a:t> et </a:t>
            </a:r>
            <a:r>
              <a:rPr lang="en-US" sz="1400" dirty="0" err="1"/>
              <a:t>optimiser</a:t>
            </a:r>
            <a:r>
              <a:rPr lang="en-US" sz="1400" dirty="0"/>
              <a:t> </a:t>
            </a:r>
            <a:r>
              <a:rPr lang="en-US" sz="1400" dirty="0" err="1"/>
              <a:t>l’ensemble</a:t>
            </a:r>
            <a:r>
              <a:rPr lang="en-US" sz="1400" dirty="0"/>
              <a:t> de </a:t>
            </a:r>
            <a:r>
              <a:rPr lang="en-US" sz="1400" dirty="0" err="1"/>
              <a:t>vos</a:t>
            </a:r>
            <a:r>
              <a:rPr lang="en-US" sz="1400" dirty="0"/>
              <a:t> </a:t>
            </a:r>
            <a:r>
              <a:rPr lang="en-US" sz="1400" dirty="0" err="1"/>
              <a:t>processus</a:t>
            </a:r>
            <a:r>
              <a:rPr lang="en-US" sz="1400" dirty="0"/>
              <a:t> </a:t>
            </a:r>
            <a:r>
              <a:rPr lang="en-US" sz="1400" dirty="0" err="1"/>
              <a:t>documentaires</a:t>
            </a:r>
            <a:r>
              <a:rPr lang="en-US" sz="1400" dirty="0"/>
              <a:t> </a:t>
            </a:r>
          </a:p>
          <a:p>
            <a:pPr marL="285750" indent="-285750">
              <a:buFont typeface="Arial" panose="020B0604020202020204" pitchFamily="34" charset="0"/>
              <a:buChar char="•"/>
            </a:pPr>
            <a:r>
              <a:rPr lang="en-US" sz="1400" dirty="0" err="1"/>
              <a:t>Logiciel</a:t>
            </a:r>
            <a:r>
              <a:rPr lang="en-US" sz="1400" dirty="0"/>
              <a:t> de </a:t>
            </a:r>
            <a:r>
              <a:rPr lang="en-US" sz="1400" dirty="0" err="1"/>
              <a:t>numérisations</a:t>
            </a:r>
            <a:endParaRPr lang="en-US" sz="1400" dirty="0"/>
          </a:p>
          <a:p>
            <a:pPr marL="285750" indent="-285750">
              <a:buFont typeface="Arial" panose="020B0604020202020204" pitchFamily="34" charset="0"/>
              <a:buChar char="•"/>
            </a:pPr>
            <a:r>
              <a:rPr lang="en-US" sz="1400" dirty="0" err="1"/>
              <a:t>Numérisation</a:t>
            </a:r>
            <a:r>
              <a:rPr lang="en-US" sz="1400" dirty="0"/>
              <a:t> de documents</a:t>
            </a:r>
          </a:p>
          <a:p>
            <a:pPr marL="285750" indent="-285750">
              <a:buFont typeface="Arial" panose="020B0604020202020204" pitchFamily="34" charset="0"/>
              <a:buChar char="•"/>
            </a:pPr>
            <a:r>
              <a:rPr lang="en-US" sz="1400" dirty="0" err="1"/>
              <a:t>Automatisation</a:t>
            </a:r>
            <a:r>
              <a:rPr lang="en-US" sz="1400" dirty="0"/>
              <a:t> des </a:t>
            </a:r>
            <a:r>
              <a:rPr lang="en-US" sz="1400" dirty="0" err="1"/>
              <a:t>processus</a:t>
            </a:r>
            <a:r>
              <a:rPr lang="en-US" sz="1400" dirty="0"/>
              <a:t> / robot process automation</a:t>
            </a:r>
          </a:p>
          <a:p>
            <a:pPr marL="285750" indent="-285750">
              <a:buFont typeface="Arial" panose="020B0604020202020204" pitchFamily="34" charset="0"/>
              <a:buChar char="•"/>
            </a:pPr>
            <a:r>
              <a:rPr lang="en-US" sz="1400" dirty="0" err="1"/>
              <a:t>Accronymes</a:t>
            </a:r>
            <a:r>
              <a:rPr lang="en-US" sz="1400" dirty="0"/>
              <a:t> </a:t>
            </a:r>
            <a:r>
              <a:rPr lang="en-US" sz="1400" dirty="0" err="1"/>
              <a:t>comme</a:t>
            </a:r>
            <a:r>
              <a:rPr lang="en-US" sz="1400" dirty="0"/>
              <a:t>: GED, ERP, PGI</a:t>
            </a:r>
          </a:p>
          <a:p>
            <a:pPr marL="285750" indent="-285750">
              <a:buFont typeface="Arial" panose="020B0604020202020204" pitchFamily="34" charset="0"/>
              <a:buChar char="•"/>
            </a:pPr>
            <a:r>
              <a:rPr lang="en-US" sz="1400" dirty="0"/>
              <a:t>Solution GED et GEID</a:t>
            </a:r>
          </a:p>
        </p:txBody>
      </p:sp>
      <p:sp>
        <p:nvSpPr>
          <p:cNvPr id="3" name="ZoneTexte 2">
            <a:extLst>
              <a:ext uri="{FF2B5EF4-FFF2-40B4-BE49-F238E27FC236}">
                <a16:creationId xmlns:a16="http://schemas.microsoft.com/office/drawing/2014/main" id="{2DF5BDCA-89C0-4A38-BF79-7950E3896C49}"/>
              </a:ext>
            </a:extLst>
          </p:cNvPr>
          <p:cNvSpPr txBox="1"/>
          <p:nvPr/>
        </p:nvSpPr>
        <p:spPr>
          <a:xfrm>
            <a:off x="1849928" y="850241"/>
            <a:ext cx="6230488" cy="369332"/>
          </a:xfrm>
          <a:prstGeom prst="rect">
            <a:avLst/>
          </a:prstGeom>
          <a:noFill/>
        </p:spPr>
        <p:txBody>
          <a:bodyPr wrap="none" rtlCol="0">
            <a:spAutoFit/>
          </a:bodyPr>
          <a:lstStyle/>
          <a:p>
            <a:r>
              <a:rPr lang="en-US" b="1" dirty="0" err="1">
                <a:solidFill>
                  <a:schemeClr val="accent6">
                    <a:lumMod val="75000"/>
                  </a:schemeClr>
                </a:solidFill>
              </a:rPr>
              <a:t>Reco</a:t>
            </a:r>
            <a:r>
              <a:rPr lang="en-US" b="1" dirty="0">
                <a:solidFill>
                  <a:schemeClr val="accent6">
                    <a:lumMod val="75000"/>
                  </a:schemeClr>
                </a:solidFill>
              </a:rPr>
              <a:t> #2 :  </a:t>
            </a:r>
            <a:r>
              <a:rPr lang="en-US" b="1" dirty="0" err="1">
                <a:solidFill>
                  <a:schemeClr val="accent6">
                    <a:lumMod val="75000"/>
                  </a:schemeClr>
                </a:solidFill>
              </a:rPr>
              <a:t>Intégrer</a:t>
            </a:r>
            <a:r>
              <a:rPr lang="en-US" b="1" dirty="0">
                <a:solidFill>
                  <a:schemeClr val="accent6">
                    <a:lumMod val="75000"/>
                  </a:schemeClr>
                </a:solidFill>
              </a:rPr>
              <a:t> des articles au site  + utilization des mots </a:t>
            </a:r>
            <a:r>
              <a:rPr lang="en-US" b="1" dirty="0" err="1">
                <a:solidFill>
                  <a:schemeClr val="accent6">
                    <a:lumMod val="75000"/>
                  </a:schemeClr>
                </a:solidFill>
              </a:rPr>
              <a:t>clés</a:t>
            </a:r>
            <a:endParaRPr lang="en-US" b="1" dirty="0">
              <a:solidFill>
                <a:schemeClr val="accent6">
                  <a:lumMod val="75000"/>
                </a:schemeClr>
              </a:solidFill>
            </a:endParaRPr>
          </a:p>
        </p:txBody>
      </p:sp>
      <p:sp>
        <p:nvSpPr>
          <p:cNvPr id="4" name="Rectangle 3">
            <a:extLst>
              <a:ext uri="{FF2B5EF4-FFF2-40B4-BE49-F238E27FC236}">
                <a16:creationId xmlns:a16="http://schemas.microsoft.com/office/drawing/2014/main" id="{C3CE5E87-DCB7-4F20-934B-639DFD6A5CE3}"/>
              </a:ext>
            </a:extLst>
          </p:cNvPr>
          <p:cNvSpPr/>
          <p:nvPr/>
        </p:nvSpPr>
        <p:spPr>
          <a:xfrm>
            <a:off x="835318" y="334288"/>
            <a:ext cx="7903535" cy="369332"/>
          </a:xfrm>
          <a:prstGeom prst="rect">
            <a:avLst/>
          </a:prstGeom>
        </p:spPr>
        <p:txBody>
          <a:bodyPr wrap="square">
            <a:spAutoFit/>
          </a:bodyPr>
          <a:lstStyle/>
          <a:p>
            <a:r>
              <a:rPr lang="en-US" b="1" dirty="0">
                <a:solidFill>
                  <a:srgbClr val="FF9999"/>
                </a:solidFill>
              </a:rPr>
              <a:t>Pour </a:t>
            </a:r>
            <a:r>
              <a:rPr lang="en-US" b="1" dirty="0" err="1">
                <a:solidFill>
                  <a:srgbClr val="FF9999"/>
                </a:solidFill>
              </a:rPr>
              <a:t>améliorer</a:t>
            </a:r>
            <a:r>
              <a:rPr lang="en-US" b="1" dirty="0">
                <a:solidFill>
                  <a:srgbClr val="FF9999"/>
                </a:solidFill>
              </a:rPr>
              <a:t> le </a:t>
            </a:r>
            <a:r>
              <a:rPr lang="en-US" b="1" dirty="0" err="1">
                <a:solidFill>
                  <a:srgbClr val="FF9999"/>
                </a:solidFill>
              </a:rPr>
              <a:t>référencement</a:t>
            </a:r>
            <a:r>
              <a:rPr lang="en-US" b="1" dirty="0">
                <a:solidFill>
                  <a:srgbClr val="FF9999"/>
                </a:solidFill>
              </a:rPr>
              <a:t> naturel du site sur Google / SEO :</a:t>
            </a:r>
          </a:p>
        </p:txBody>
      </p:sp>
      <p:sp>
        <p:nvSpPr>
          <p:cNvPr id="6" name="Rectangle 5">
            <a:extLst>
              <a:ext uri="{FF2B5EF4-FFF2-40B4-BE49-F238E27FC236}">
                <a16:creationId xmlns:a16="http://schemas.microsoft.com/office/drawing/2014/main" id="{CCCEF5DF-F309-4721-AE64-6FD6ADFE817E}"/>
              </a:ext>
            </a:extLst>
          </p:cNvPr>
          <p:cNvSpPr/>
          <p:nvPr/>
        </p:nvSpPr>
        <p:spPr>
          <a:xfrm>
            <a:off x="2452468" y="1659553"/>
            <a:ext cx="6096000" cy="2246769"/>
          </a:xfrm>
          <a:prstGeom prst="rect">
            <a:avLst/>
          </a:prstGeom>
        </p:spPr>
        <p:txBody>
          <a:bodyPr>
            <a:spAutoFit/>
          </a:bodyPr>
          <a:lstStyle/>
          <a:p>
            <a:r>
              <a:rPr lang="en-US" sz="1400" dirty="0" err="1">
                <a:solidFill>
                  <a:schemeClr val="accent6">
                    <a:lumMod val="75000"/>
                  </a:schemeClr>
                </a:solidFill>
              </a:rPr>
              <a:t>Idées</a:t>
            </a:r>
            <a:r>
              <a:rPr lang="en-US" sz="1400" dirty="0">
                <a:solidFill>
                  <a:schemeClr val="accent6">
                    <a:lumMod val="75000"/>
                  </a:schemeClr>
                </a:solidFill>
              </a:rPr>
              <a:t> articles:</a:t>
            </a:r>
          </a:p>
          <a:p>
            <a:pPr marL="285750" indent="-285750">
              <a:buFont typeface="Arial" panose="020B0604020202020204" pitchFamily="34" charset="0"/>
              <a:buChar char="•"/>
            </a:pPr>
            <a:r>
              <a:rPr lang="en-US" sz="1400" dirty="0" err="1"/>
              <a:t>Qu’est</a:t>
            </a:r>
            <a:r>
              <a:rPr lang="en-US" sz="1400" dirty="0"/>
              <a:t> </a:t>
            </a:r>
            <a:r>
              <a:rPr lang="en-US" sz="1400" dirty="0" err="1"/>
              <a:t>ce</a:t>
            </a:r>
            <a:r>
              <a:rPr lang="en-US" sz="1400" dirty="0"/>
              <a:t> que la GED/GEIDE?</a:t>
            </a:r>
          </a:p>
          <a:p>
            <a:pPr marL="285750" indent="-285750">
              <a:buFont typeface="Arial" panose="020B0604020202020204" pitchFamily="34" charset="0"/>
              <a:buChar char="•"/>
            </a:pPr>
            <a:r>
              <a:rPr lang="en-US" sz="1400" dirty="0"/>
              <a:t>La </a:t>
            </a:r>
            <a:r>
              <a:rPr lang="en-US" sz="1400" dirty="0" err="1"/>
              <a:t>valeur</a:t>
            </a:r>
            <a:r>
              <a:rPr lang="en-US" sz="1400" dirty="0"/>
              <a:t> </a:t>
            </a:r>
            <a:r>
              <a:rPr lang="en-US" sz="1400" dirty="0" err="1"/>
              <a:t>probatoire</a:t>
            </a:r>
            <a:r>
              <a:rPr lang="en-US" sz="1400" dirty="0"/>
              <a:t> des documents</a:t>
            </a:r>
          </a:p>
          <a:p>
            <a:pPr marL="285750" indent="-285750">
              <a:buFont typeface="Arial" panose="020B0604020202020204" pitchFamily="34" charset="0"/>
              <a:buChar char="•"/>
            </a:pPr>
            <a:r>
              <a:rPr lang="en-US" sz="1400" dirty="0"/>
              <a:t>La </a:t>
            </a:r>
            <a:r>
              <a:rPr lang="en-US" sz="1400" dirty="0" err="1"/>
              <a:t>technologie</a:t>
            </a:r>
            <a:r>
              <a:rPr lang="en-US" sz="1400" dirty="0"/>
              <a:t> </a:t>
            </a:r>
            <a:r>
              <a:rPr lang="en-US" sz="1400" dirty="0" err="1"/>
              <a:t>en</a:t>
            </a:r>
            <a:r>
              <a:rPr lang="en-US" sz="1400" dirty="0"/>
              <a:t> </a:t>
            </a:r>
            <a:r>
              <a:rPr lang="en-US" sz="1400" dirty="0" err="1"/>
              <a:t>faveur</a:t>
            </a:r>
            <a:r>
              <a:rPr lang="en-US" sz="1400" dirty="0"/>
              <a:t> d’un </a:t>
            </a:r>
            <a:r>
              <a:rPr lang="en-US" sz="1400" dirty="0" err="1"/>
              <a:t>avenir</a:t>
            </a:r>
            <a:r>
              <a:rPr lang="en-US" sz="1400" dirty="0"/>
              <a:t> durable</a:t>
            </a:r>
          </a:p>
          <a:p>
            <a:pPr marL="285750" indent="-285750">
              <a:buFont typeface="Arial" panose="020B0604020202020204" pitchFamily="34" charset="0"/>
              <a:buChar char="•"/>
            </a:pPr>
            <a:r>
              <a:rPr lang="en-US" sz="1400" dirty="0"/>
              <a:t>Article sur la participation de Synergy au Salon des Experts </a:t>
            </a:r>
            <a:r>
              <a:rPr lang="en-US" sz="1400" dirty="0" err="1"/>
              <a:t>Comptables</a:t>
            </a:r>
            <a:endParaRPr lang="en-US" sz="1400" dirty="0"/>
          </a:p>
          <a:p>
            <a:pPr marL="285750" indent="-285750">
              <a:buFont typeface="Arial" panose="020B0604020202020204" pitchFamily="34" charset="0"/>
              <a:buChar char="•"/>
            </a:pPr>
            <a:r>
              <a:rPr lang="en-US" sz="1400" dirty="0" err="1"/>
              <a:t>Comprendre</a:t>
            </a:r>
            <a:r>
              <a:rPr lang="en-US" sz="1400" dirty="0"/>
              <a:t> OCR</a:t>
            </a:r>
          </a:p>
          <a:p>
            <a:pPr marL="285750" indent="-285750">
              <a:buFont typeface="Arial" panose="020B0604020202020204" pitchFamily="34" charset="0"/>
              <a:buChar char="•"/>
            </a:pPr>
            <a:r>
              <a:rPr lang="en-US" sz="1400" dirty="0" err="1"/>
              <a:t>Comprendre</a:t>
            </a:r>
            <a:r>
              <a:rPr lang="en-US" sz="1400" dirty="0"/>
              <a:t> </a:t>
            </a:r>
            <a:r>
              <a:rPr lang="en-US" sz="1400" dirty="0" err="1"/>
              <a:t>l’ERP</a:t>
            </a:r>
            <a:r>
              <a:rPr lang="en-US" sz="1400" dirty="0"/>
              <a:t>/PGI</a:t>
            </a:r>
          </a:p>
          <a:p>
            <a:pPr marL="285750" indent="-285750">
              <a:buFont typeface="Arial" panose="020B0604020202020204" pitchFamily="34" charset="0"/>
              <a:buChar char="•"/>
            </a:pPr>
            <a:r>
              <a:rPr lang="en-US" sz="1400" dirty="0"/>
              <a:t>La </a:t>
            </a:r>
            <a:r>
              <a:rPr lang="en-US" sz="1400" dirty="0" err="1"/>
              <a:t>sécurité</a:t>
            </a:r>
            <a:r>
              <a:rPr lang="en-US" sz="1400" dirty="0"/>
              <a:t> de </a:t>
            </a:r>
            <a:r>
              <a:rPr lang="en-US" sz="1400" dirty="0" err="1"/>
              <a:t>vos</a:t>
            </a:r>
            <a:r>
              <a:rPr lang="en-US" sz="1400" dirty="0"/>
              <a:t> documents: </a:t>
            </a:r>
            <a:r>
              <a:rPr lang="en-US" sz="1400" dirty="0" err="1"/>
              <a:t>nos</a:t>
            </a:r>
            <a:r>
              <a:rPr lang="en-US" sz="1400" dirty="0"/>
              <a:t> certifications</a:t>
            </a:r>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38200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871F80F-7743-40AF-AEB0-3AA3E3AC5808}"/>
              </a:ext>
            </a:extLst>
          </p:cNvPr>
          <p:cNvSpPr>
            <a:spLocks noGrp="1"/>
          </p:cNvSpPr>
          <p:nvPr>
            <p:ph type="title"/>
          </p:nvPr>
        </p:nvSpPr>
        <p:spPr>
          <a:xfrm>
            <a:off x="838200" y="2551837"/>
            <a:ext cx="10515600" cy="1754326"/>
          </a:xfrm>
          <a:prstGeom prst="rect">
            <a:avLst/>
          </a:prstGeom>
        </p:spPr>
        <p:txBody>
          <a:bodyPr>
            <a:spAutoFit/>
          </a:bodyPr>
          <a:lstStyle/>
          <a:p>
            <a:r>
              <a:rPr lang="en-US" b="1" dirty="0">
                <a:solidFill>
                  <a:srgbClr val="FF0000"/>
                </a:solidFill>
              </a:rPr>
              <a:t>2. Le temps de </a:t>
            </a:r>
            <a:r>
              <a:rPr lang="en-US" b="1" dirty="0" err="1">
                <a:solidFill>
                  <a:srgbClr val="FF0000"/>
                </a:solidFill>
              </a:rPr>
              <a:t>chargement</a:t>
            </a:r>
            <a:r>
              <a:rPr lang="en-US" b="1" dirty="0">
                <a:solidFill>
                  <a:srgbClr val="FF0000"/>
                </a:solidFill>
              </a:rPr>
              <a:t> du site</a:t>
            </a:r>
          </a:p>
        </p:txBody>
      </p:sp>
    </p:spTree>
    <p:extLst>
      <p:ext uri="{BB962C8B-B14F-4D97-AF65-F5344CB8AC3E}">
        <p14:creationId xmlns:p14="http://schemas.microsoft.com/office/powerpoint/2010/main" val="330676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12CBB0B6-F90A-4EA5-B95B-5EEE4359ABE4}"/>
              </a:ext>
            </a:extLst>
          </p:cNvPr>
          <p:cNvSpPr>
            <a:spLocks noGrp="1"/>
          </p:cNvSpPr>
          <p:nvPr>
            <p:ph type="body" idx="1"/>
          </p:nvPr>
        </p:nvSpPr>
        <p:spPr>
          <a:xfrm>
            <a:off x="792480" y="1161018"/>
            <a:ext cx="4099560" cy="531177"/>
          </a:xfrm>
        </p:spPr>
        <p:txBody>
          <a:bodyPr>
            <a:normAutofit/>
          </a:bodyPr>
          <a:lstStyle/>
          <a:p>
            <a:endParaRPr lang="en-US" sz="1400" dirty="0">
              <a:solidFill>
                <a:schemeClr val="tx1"/>
              </a:solidFill>
            </a:endParaRPr>
          </a:p>
          <a:p>
            <a:endParaRPr lang="en-US" sz="1400" dirty="0">
              <a:solidFill>
                <a:schemeClr val="tx1"/>
              </a:solidFill>
            </a:endParaRPr>
          </a:p>
        </p:txBody>
      </p:sp>
      <p:sp>
        <p:nvSpPr>
          <p:cNvPr id="2" name="Rectangle 1">
            <a:extLst>
              <a:ext uri="{FF2B5EF4-FFF2-40B4-BE49-F238E27FC236}">
                <a16:creationId xmlns:a16="http://schemas.microsoft.com/office/drawing/2014/main" id="{CEC5F579-D331-4A1B-89CC-C4A2CEB02C09}"/>
              </a:ext>
            </a:extLst>
          </p:cNvPr>
          <p:cNvSpPr/>
          <p:nvPr/>
        </p:nvSpPr>
        <p:spPr>
          <a:xfrm>
            <a:off x="426720" y="275084"/>
            <a:ext cx="6096000" cy="369332"/>
          </a:xfrm>
          <a:prstGeom prst="rect">
            <a:avLst/>
          </a:prstGeom>
        </p:spPr>
        <p:txBody>
          <a:bodyPr>
            <a:spAutoFit/>
          </a:bodyPr>
          <a:lstStyle/>
          <a:p>
            <a:r>
              <a:rPr lang="en-US" b="1" dirty="0">
                <a:solidFill>
                  <a:srgbClr val="FF0000"/>
                </a:solidFill>
              </a:rPr>
              <a:t>Temps de </a:t>
            </a:r>
            <a:r>
              <a:rPr lang="en-US" b="1" dirty="0" err="1">
                <a:solidFill>
                  <a:srgbClr val="FF0000"/>
                </a:solidFill>
              </a:rPr>
              <a:t>chargement</a:t>
            </a:r>
            <a:r>
              <a:rPr lang="en-US" b="1" dirty="0">
                <a:solidFill>
                  <a:srgbClr val="FF0000"/>
                </a:solidFill>
              </a:rPr>
              <a:t> du site long</a:t>
            </a:r>
          </a:p>
        </p:txBody>
      </p:sp>
      <p:sp>
        <p:nvSpPr>
          <p:cNvPr id="6" name="ZoneTexte 5">
            <a:extLst>
              <a:ext uri="{FF2B5EF4-FFF2-40B4-BE49-F238E27FC236}">
                <a16:creationId xmlns:a16="http://schemas.microsoft.com/office/drawing/2014/main" id="{8BFF3402-3454-4692-9669-22224C9ABF55}"/>
              </a:ext>
            </a:extLst>
          </p:cNvPr>
          <p:cNvSpPr txBox="1"/>
          <p:nvPr/>
        </p:nvSpPr>
        <p:spPr>
          <a:xfrm>
            <a:off x="609600" y="3429000"/>
            <a:ext cx="4593502" cy="369332"/>
          </a:xfrm>
          <a:prstGeom prst="rect">
            <a:avLst/>
          </a:prstGeom>
          <a:noFill/>
        </p:spPr>
        <p:txBody>
          <a:bodyPr wrap="none" rtlCol="0">
            <a:spAutoFit/>
          </a:bodyPr>
          <a:lstStyle/>
          <a:p>
            <a:r>
              <a:rPr lang="en-US" b="1" dirty="0">
                <a:solidFill>
                  <a:schemeClr val="accent6">
                    <a:lumMod val="75000"/>
                  </a:schemeClr>
                </a:solidFill>
              </a:rPr>
              <a:t>Pour </a:t>
            </a:r>
            <a:r>
              <a:rPr lang="en-US" b="1" dirty="0" err="1">
                <a:solidFill>
                  <a:schemeClr val="accent6">
                    <a:lumMod val="75000"/>
                  </a:schemeClr>
                </a:solidFill>
              </a:rPr>
              <a:t>améliorer</a:t>
            </a:r>
            <a:r>
              <a:rPr lang="en-US" b="1" dirty="0">
                <a:solidFill>
                  <a:schemeClr val="accent6">
                    <a:lumMod val="75000"/>
                  </a:schemeClr>
                </a:solidFill>
              </a:rPr>
              <a:t> le temps de charge sur mobile:</a:t>
            </a:r>
          </a:p>
        </p:txBody>
      </p:sp>
      <p:pic>
        <p:nvPicPr>
          <p:cNvPr id="7" name="Image 6">
            <a:extLst>
              <a:ext uri="{FF2B5EF4-FFF2-40B4-BE49-F238E27FC236}">
                <a16:creationId xmlns:a16="http://schemas.microsoft.com/office/drawing/2014/main" id="{02858CA5-D634-40B3-9283-E610374A9F66}"/>
              </a:ext>
            </a:extLst>
          </p:cNvPr>
          <p:cNvPicPr>
            <a:picLocks noChangeAspect="1"/>
          </p:cNvPicPr>
          <p:nvPr/>
        </p:nvPicPr>
        <p:blipFill rotWithShape="1">
          <a:blip r:embed="rId2"/>
          <a:srcRect l="18750" t="29768" r="19501" b="12425"/>
          <a:stretch/>
        </p:blipFill>
        <p:spPr>
          <a:xfrm>
            <a:off x="426720" y="3960614"/>
            <a:ext cx="4526880" cy="2382568"/>
          </a:xfrm>
          <a:prstGeom prst="rect">
            <a:avLst/>
          </a:prstGeom>
        </p:spPr>
      </p:pic>
      <p:sp>
        <p:nvSpPr>
          <p:cNvPr id="8" name="ZoneTexte 7">
            <a:extLst>
              <a:ext uri="{FF2B5EF4-FFF2-40B4-BE49-F238E27FC236}">
                <a16:creationId xmlns:a16="http://schemas.microsoft.com/office/drawing/2014/main" id="{221DF6CC-867C-4E6D-9601-1602FDBFDCAF}"/>
              </a:ext>
            </a:extLst>
          </p:cNvPr>
          <p:cNvSpPr txBox="1"/>
          <p:nvPr/>
        </p:nvSpPr>
        <p:spPr>
          <a:xfrm>
            <a:off x="6096000" y="3429000"/>
            <a:ext cx="4946419" cy="369332"/>
          </a:xfrm>
          <a:prstGeom prst="rect">
            <a:avLst/>
          </a:prstGeom>
          <a:noFill/>
        </p:spPr>
        <p:txBody>
          <a:bodyPr wrap="none" rtlCol="0">
            <a:spAutoFit/>
          </a:bodyPr>
          <a:lstStyle/>
          <a:p>
            <a:r>
              <a:rPr lang="en-US" b="1" dirty="0">
                <a:solidFill>
                  <a:schemeClr val="accent6">
                    <a:lumMod val="75000"/>
                  </a:schemeClr>
                </a:solidFill>
              </a:rPr>
              <a:t>Pour </a:t>
            </a:r>
            <a:r>
              <a:rPr lang="en-US" b="1" dirty="0" err="1">
                <a:solidFill>
                  <a:schemeClr val="accent6">
                    <a:lumMod val="75000"/>
                  </a:schemeClr>
                </a:solidFill>
              </a:rPr>
              <a:t>améliorer</a:t>
            </a:r>
            <a:r>
              <a:rPr lang="en-US" b="1" dirty="0">
                <a:solidFill>
                  <a:schemeClr val="accent6">
                    <a:lumMod val="75000"/>
                  </a:schemeClr>
                </a:solidFill>
              </a:rPr>
              <a:t> le temps de charge sur </a:t>
            </a:r>
            <a:r>
              <a:rPr lang="en-US" b="1" dirty="0" err="1">
                <a:solidFill>
                  <a:schemeClr val="accent6">
                    <a:lumMod val="75000"/>
                  </a:schemeClr>
                </a:solidFill>
              </a:rPr>
              <a:t>ordinateur</a:t>
            </a:r>
            <a:r>
              <a:rPr lang="en-US" b="1" dirty="0">
                <a:solidFill>
                  <a:schemeClr val="accent6">
                    <a:lumMod val="75000"/>
                  </a:schemeClr>
                </a:solidFill>
              </a:rPr>
              <a:t>:</a:t>
            </a:r>
          </a:p>
        </p:txBody>
      </p:sp>
      <p:pic>
        <p:nvPicPr>
          <p:cNvPr id="9" name="Image 8">
            <a:extLst>
              <a:ext uri="{FF2B5EF4-FFF2-40B4-BE49-F238E27FC236}">
                <a16:creationId xmlns:a16="http://schemas.microsoft.com/office/drawing/2014/main" id="{8F75D781-1765-4E21-B040-CFF6E611F4A5}"/>
              </a:ext>
            </a:extLst>
          </p:cNvPr>
          <p:cNvPicPr>
            <a:picLocks noChangeAspect="1"/>
          </p:cNvPicPr>
          <p:nvPr/>
        </p:nvPicPr>
        <p:blipFill rotWithShape="1">
          <a:blip r:embed="rId3"/>
          <a:srcRect l="20375" t="27030" r="21625" b="44612"/>
          <a:stretch/>
        </p:blipFill>
        <p:spPr>
          <a:xfrm>
            <a:off x="6096000" y="4202669"/>
            <a:ext cx="5547360" cy="1524921"/>
          </a:xfrm>
          <a:prstGeom prst="rect">
            <a:avLst/>
          </a:prstGeom>
        </p:spPr>
      </p:pic>
      <p:sp>
        <p:nvSpPr>
          <p:cNvPr id="10" name="ZoneTexte 9">
            <a:extLst>
              <a:ext uri="{FF2B5EF4-FFF2-40B4-BE49-F238E27FC236}">
                <a16:creationId xmlns:a16="http://schemas.microsoft.com/office/drawing/2014/main" id="{B625AB75-DAFF-4E91-8067-639CB266F235}"/>
              </a:ext>
            </a:extLst>
          </p:cNvPr>
          <p:cNvSpPr txBox="1"/>
          <p:nvPr/>
        </p:nvSpPr>
        <p:spPr>
          <a:xfrm>
            <a:off x="5638800" y="5837078"/>
            <a:ext cx="6217920" cy="646331"/>
          </a:xfrm>
          <a:prstGeom prst="rect">
            <a:avLst/>
          </a:prstGeom>
          <a:noFill/>
        </p:spPr>
        <p:txBody>
          <a:bodyPr wrap="square" rtlCol="0">
            <a:spAutoFit/>
          </a:bodyPr>
          <a:lstStyle/>
          <a:p>
            <a:r>
              <a:rPr lang="en-US" sz="1200" dirty="0" err="1"/>
              <a:t>D’après</a:t>
            </a:r>
            <a:r>
              <a:rPr lang="en-US" sz="1200" dirty="0"/>
              <a:t> Google </a:t>
            </a:r>
            <a:r>
              <a:rPr lang="en-US" sz="1200" dirty="0" err="1"/>
              <a:t>PageSpeed</a:t>
            </a:r>
            <a:r>
              <a:rPr lang="en-US" sz="1200" dirty="0"/>
              <a:t> Insight: </a:t>
            </a:r>
            <a:r>
              <a:rPr lang="fr-FR" sz="1200" dirty="0">
                <a:hlinkClick r:id="rId4"/>
              </a:rPr>
              <a:t>https://developers.google.com/speed/pagespeed/insights/?url=https%3A%2F%2Fsynergy-geide.fr%2F&amp;tab=desktop</a:t>
            </a:r>
            <a:endParaRPr lang="en-US" sz="1200" dirty="0"/>
          </a:p>
        </p:txBody>
      </p:sp>
    </p:spTree>
    <p:extLst>
      <p:ext uri="{BB962C8B-B14F-4D97-AF65-F5344CB8AC3E}">
        <p14:creationId xmlns:p14="http://schemas.microsoft.com/office/powerpoint/2010/main" val="399979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12CBB0B6-F90A-4EA5-B95B-5EEE4359ABE4}"/>
              </a:ext>
            </a:extLst>
          </p:cNvPr>
          <p:cNvSpPr>
            <a:spLocks noGrp="1"/>
          </p:cNvSpPr>
          <p:nvPr>
            <p:ph type="body" idx="1"/>
          </p:nvPr>
        </p:nvSpPr>
        <p:spPr/>
        <p:txBody>
          <a:bodyPr/>
          <a:lstStyle/>
          <a:p>
            <a:endParaRPr lang="en-US"/>
          </a:p>
        </p:txBody>
      </p:sp>
      <p:sp>
        <p:nvSpPr>
          <p:cNvPr id="4" name="Titre 3">
            <a:extLst>
              <a:ext uri="{FF2B5EF4-FFF2-40B4-BE49-F238E27FC236}">
                <a16:creationId xmlns:a16="http://schemas.microsoft.com/office/drawing/2014/main" id="{5871F80F-7743-40AF-AEB0-3AA3E3AC5808}"/>
              </a:ext>
            </a:extLst>
          </p:cNvPr>
          <p:cNvSpPr>
            <a:spLocks noGrp="1"/>
          </p:cNvSpPr>
          <p:nvPr>
            <p:ph type="title"/>
          </p:nvPr>
        </p:nvSpPr>
        <p:spPr>
          <a:xfrm>
            <a:off x="831850" y="3639145"/>
            <a:ext cx="10515600" cy="923330"/>
          </a:xfrm>
          <a:prstGeom prst="rect">
            <a:avLst/>
          </a:prstGeom>
        </p:spPr>
        <p:txBody>
          <a:bodyPr>
            <a:spAutoFit/>
          </a:bodyPr>
          <a:lstStyle/>
          <a:p>
            <a:r>
              <a:rPr lang="en-US" b="1" dirty="0">
                <a:solidFill>
                  <a:srgbClr val="FF0000"/>
                </a:solidFill>
              </a:rPr>
              <a:t>3. Modifications à </a:t>
            </a:r>
            <a:r>
              <a:rPr lang="en-US" b="1" dirty="0" err="1">
                <a:solidFill>
                  <a:srgbClr val="FF0000"/>
                </a:solidFill>
              </a:rPr>
              <a:t>apporter</a:t>
            </a:r>
            <a:r>
              <a:rPr lang="en-US" b="1" dirty="0">
                <a:solidFill>
                  <a:srgbClr val="FF0000"/>
                </a:solidFill>
              </a:rPr>
              <a:t> au site</a:t>
            </a:r>
          </a:p>
        </p:txBody>
      </p:sp>
    </p:spTree>
    <p:extLst>
      <p:ext uri="{BB962C8B-B14F-4D97-AF65-F5344CB8AC3E}">
        <p14:creationId xmlns:p14="http://schemas.microsoft.com/office/powerpoint/2010/main" val="139710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96C6DB6C-2F89-41B5-BF27-42C14BB66AB7}"/>
              </a:ext>
            </a:extLst>
          </p:cNvPr>
          <p:cNvPicPr>
            <a:picLocks noChangeAspect="1"/>
          </p:cNvPicPr>
          <p:nvPr/>
        </p:nvPicPr>
        <p:blipFill rotWithShape="1">
          <a:blip r:embed="rId2"/>
          <a:srcRect t="10566" r="1413" b="7225"/>
          <a:stretch/>
        </p:blipFill>
        <p:spPr>
          <a:xfrm>
            <a:off x="439658" y="1621470"/>
            <a:ext cx="9815689" cy="4601844"/>
          </a:xfrm>
          <a:prstGeom prst="rect">
            <a:avLst/>
          </a:prstGeom>
        </p:spPr>
      </p:pic>
      <p:cxnSp>
        <p:nvCxnSpPr>
          <p:cNvPr id="5" name="Connecteur droit avec flèche 4">
            <a:extLst>
              <a:ext uri="{FF2B5EF4-FFF2-40B4-BE49-F238E27FC236}">
                <a16:creationId xmlns:a16="http://schemas.microsoft.com/office/drawing/2014/main" id="{E8EA09C3-DB97-43EF-8094-7E7960C0B1C4}"/>
              </a:ext>
            </a:extLst>
          </p:cNvPr>
          <p:cNvCxnSpPr>
            <a:cxnSpLocks/>
          </p:cNvCxnSpPr>
          <p:nvPr/>
        </p:nvCxnSpPr>
        <p:spPr>
          <a:xfrm flipV="1">
            <a:off x="6387548" y="1033669"/>
            <a:ext cx="503582" cy="1298713"/>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Connecteur droit avec flèche 7">
            <a:extLst>
              <a:ext uri="{FF2B5EF4-FFF2-40B4-BE49-F238E27FC236}">
                <a16:creationId xmlns:a16="http://schemas.microsoft.com/office/drawing/2014/main" id="{AA16AD63-9779-419C-A112-59D45E085947}"/>
              </a:ext>
            </a:extLst>
          </p:cNvPr>
          <p:cNvCxnSpPr>
            <a:cxnSpLocks/>
          </p:cNvCxnSpPr>
          <p:nvPr/>
        </p:nvCxnSpPr>
        <p:spPr>
          <a:xfrm flipV="1">
            <a:off x="6513342" y="1548907"/>
            <a:ext cx="1292188" cy="783475"/>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0" name="ZoneTexte 9">
            <a:extLst>
              <a:ext uri="{FF2B5EF4-FFF2-40B4-BE49-F238E27FC236}">
                <a16:creationId xmlns:a16="http://schemas.microsoft.com/office/drawing/2014/main" id="{1FE93AC6-97BD-4B02-B4E8-1259711B5044}"/>
              </a:ext>
            </a:extLst>
          </p:cNvPr>
          <p:cNvSpPr txBox="1"/>
          <p:nvPr/>
        </p:nvSpPr>
        <p:spPr>
          <a:xfrm>
            <a:off x="6891130" y="725892"/>
            <a:ext cx="4214192" cy="523220"/>
          </a:xfrm>
          <a:prstGeom prst="rect">
            <a:avLst/>
          </a:prstGeom>
          <a:noFill/>
        </p:spPr>
        <p:txBody>
          <a:bodyPr wrap="square" rtlCol="0">
            <a:spAutoFit/>
          </a:bodyPr>
          <a:lstStyle/>
          <a:p>
            <a:r>
              <a:rPr lang="en-US" sz="1400" dirty="0" err="1">
                <a:solidFill>
                  <a:schemeClr val="accent1"/>
                </a:solidFill>
              </a:rPr>
              <a:t>Ajouter</a:t>
            </a:r>
            <a:r>
              <a:rPr lang="en-US" sz="1400" dirty="0">
                <a:solidFill>
                  <a:schemeClr val="accent1"/>
                </a:solidFill>
              </a:rPr>
              <a:t> onglet “Clients” </a:t>
            </a:r>
            <a:r>
              <a:rPr lang="en-US" sz="1400" dirty="0" err="1">
                <a:solidFill>
                  <a:schemeClr val="accent1"/>
                </a:solidFill>
                <a:highlight>
                  <a:srgbClr val="FFFF00"/>
                </a:highlight>
              </a:rPr>
              <a:t>ou</a:t>
            </a:r>
            <a:r>
              <a:rPr lang="en-US" sz="1400" dirty="0">
                <a:solidFill>
                  <a:schemeClr val="accent1"/>
                </a:solidFill>
                <a:highlight>
                  <a:srgbClr val="FFFF00"/>
                </a:highlight>
              </a:rPr>
              <a:t> “Nos </a:t>
            </a:r>
            <a:r>
              <a:rPr lang="en-US" sz="1400" dirty="0" err="1">
                <a:solidFill>
                  <a:schemeClr val="accent1"/>
                </a:solidFill>
                <a:highlight>
                  <a:srgbClr val="FFFF00"/>
                </a:highlight>
              </a:rPr>
              <a:t>Partenaire</a:t>
            </a:r>
            <a:r>
              <a:rPr lang="en-US" sz="1400" dirty="0">
                <a:solidFill>
                  <a:schemeClr val="accent1"/>
                </a:solidFill>
                <a:highlight>
                  <a:srgbClr val="FFFF00"/>
                </a:highlight>
              </a:rPr>
              <a:t>” </a:t>
            </a:r>
            <a:r>
              <a:rPr lang="en-US" sz="1400" dirty="0">
                <a:solidFill>
                  <a:schemeClr val="accent1"/>
                </a:solidFill>
              </a:rPr>
              <a:t>(</a:t>
            </a:r>
            <a:r>
              <a:rPr lang="en-US" sz="1400" dirty="0">
                <a:solidFill>
                  <a:schemeClr val="accent1"/>
                </a:solidFill>
                <a:sym typeface="Wingdings" panose="05000000000000000000" pitchFamily="2" charset="2"/>
              </a:rPr>
              <a:t> </a:t>
            </a:r>
            <a:r>
              <a:rPr lang="en-US" sz="1400" dirty="0" err="1">
                <a:solidFill>
                  <a:schemeClr val="accent1"/>
                </a:solidFill>
                <a:sym typeface="Wingdings" panose="05000000000000000000" pitchFamily="2" charset="2"/>
              </a:rPr>
              <a:t>témoignages</a:t>
            </a:r>
            <a:r>
              <a:rPr lang="en-US" sz="1400" dirty="0">
                <a:solidFill>
                  <a:schemeClr val="accent1"/>
                </a:solidFill>
                <a:sym typeface="Wingdings" panose="05000000000000000000" pitchFamily="2" charset="2"/>
              </a:rPr>
              <a:t> clients)</a:t>
            </a:r>
            <a:endParaRPr lang="en-US" sz="1400" dirty="0">
              <a:solidFill>
                <a:schemeClr val="accent1"/>
              </a:solidFill>
            </a:endParaRPr>
          </a:p>
        </p:txBody>
      </p:sp>
      <p:sp>
        <p:nvSpPr>
          <p:cNvPr id="11" name="ZoneTexte 10">
            <a:extLst>
              <a:ext uri="{FF2B5EF4-FFF2-40B4-BE49-F238E27FC236}">
                <a16:creationId xmlns:a16="http://schemas.microsoft.com/office/drawing/2014/main" id="{EBB0312C-5142-4552-ACB9-7989475C2FEA}"/>
              </a:ext>
            </a:extLst>
          </p:cNvPr>
          <p:cNvSpPr txBox="1"/>
          <p:nvPr/>
        </p:nvSpPr>
        <p:spPr>
          <a:xfrm>
            <a:off x="7805530" y="1313693"/>
            <a:ext cx="4214192" cy="307777"/>
          </a:xfrm>
          <a:prstGeom prst="rect">
            <a:avLst/>
          </a:prstGeom>
          <a:noFill/>
        </p:spPr>
        <p:txBody>
          <a:bodyPr wrap="square" rtlCol="0">
            <a:spAutoFit/>
          </a:bodyPr>
          <a:lstStyle/>
          <a:p>
            <a:r>
              <a:rPr lang="en-US" sz="1400" dirty="0" err="1">
                <a:solidFill>
                  <a:schemeClr val="accent1"/>
                </a:solidFill>
              </a:rPr>
              <a:t>Ajouter</a:t>
            </a:r>
            <a:r>
              <a:rPr lang="en-US" sz="1400" dirty="0">
                <a:solidFill>
                  <a:schemeClr val="accent1"/>
                </a:solidFill>
              </a:rPr>
              <a:t> onglet “</a:t>
            </a:r>
            <a:r>
              <a:rPr lang="en-US" sz="1400" dirty="0" err="1">
                <a:solidFill>
                  <a:schemeClr val="accent1"/>
                </a:solidFill>
              </a:rPr>
              <a:t>Actualités</a:t>
            </a:r>
            <a:r>
              <a:rPr lang="en-US" sz="1400" dirty="0">
                <a:solidFill>
                  <a:schemeClr val="accent1"/>
                </a:solidFill>
              </a:rPr>
              <a:t> et </a:t>
            </a:r>
            <a:r>
              <a:rPr lang="en-US" sz="1400" dirty="0" err="1">
                <a:solidFill>
                  <a:schemeClr val="accent1"/>
                </a:solidFill>
              </a:rPr>
              <a:t>nouveautés</a:t>
            </a:r>
            <a:r>
              <a:rPr lang="en-US" sz="1400" dirty="0">
                <a:solidFill>
                  <a:schemeClr val="accent1"/>
                </a:solidFill>
              </a:rPr>
              <a:t>” (</a:t>
            </a:r>
            <a:r>
              <a:rPr lang="en-US" sz="1400" dirty="0">
                <a:solidFill>
                  <a:schemeClr val="accent1"/>
                </a:solidFill>
                <a:sym typeface="Wingdings" panose="05000000000000000000" pitchFamily="2" charset="2"/>
              </a:rPr>
              <a:t> articles)</a:t>
            </a:r>
            <a:endParaRPr lang="en-US" sz="1400" dirty="0">
              <a:solidFill>
                <a:schemeClr val="accent1"/>
              </a:solidFill>
            </a:endParaRPr>
          </a:p>
        </p:txBody>
      </p:sp>
      <p:cxnSp>
        <p:nvCxnSpPr>
          <p:cNvPr id="13" name="Connecteur droit avec flèche 12">
            <a:extLst>
              <a:ext uri="{FF2B5EF4-FFF2-40B4-BE49-F238E27FC236}">
                <a16:creationId xmlns:a16="http://schemas.microsoft.com/office/drawing/2014/main" id="{31AA9AD1-F69A-4390-AA27-DBEF54C32565}"/>
              </a:ext>
            </a:extLst>
          </p:cNvPr>
          <p:cNvCxnSpPr>
            <a:cxnSpLocks/>
          </p:cNvCxnSpPr>
          <p:nvPr/>
        </p:nvCxnSpPr>
        <p:spPr>
          <a:xfrm>
            <a:off x="6096000" y="3922393"/>
            <a:ext cx="2640037" cy="138670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ZoneTexte 14">
            <a:extLst>
              <a:ext uri="{FF2B5EF4-FFF2-40B4-BE49-F238E27FC236}">
                <a16:creationId xmlns:a16="http://schemas.microsoft.com/office/drawing/2014/main" id="{4F9AAA00-2B73-4C1C-87D5-EA55A20AD17F}"/>
              </a:ext>
            </a:extLst>
          </p:cNvPr>
          <p:cNvSpPr txBox="1"/>
          <p:nvPr/>
        </p:nvSpPr>
        <p:spPr>
          <a:xfrm>
            <a:off x="7977808" y="5373675"/>
            <a:ext cx="4214192" cy="738664"/>
          </a:xfrm>
          <a:prstGeom prst="rect">
            <a:avLst/>
          </a:prstGeom>
          <a:noFill/>
        </p:spPr>
        <p:txBody>
          <a:bodyPr wrap="square" rtlCol="0">
            <a:spAutoFit/>
          </a:bodyPr>
          <a:lstStyle/>
          <a:p>
            <a:r>
              <a:rPr lang="en-US" sz="1400" dirty="0">
                <a:solidFill>
                  <a:schemeClr val="accent1"/>
                </a:solidFill>
              </a:rPr>
              <a:t>Le bouton “ Plus </a:t>
            </a:r>
            <a:r>
              <a:rPr lang="en-US" sz="1400" dirty="0" err="1">
                <a:solidFill>
                  <a:schemeClr val="accent1"/>
                </a:solidFill>
              </a:rPr>
              <a:t>d’Informations</a:t>
            </a:r>
            <a:r>
              <a:rPr lang="en-US" sz="1400" dirty="0">
                <a:solidFill>
                  <a:schemeClr val="accent1"/>
                </a:solidFill>
              </a:rPr>
              <a:t> ne </a:t>
            </a:r>
            <a:r>
              <a:rPr lang="en-US" sz="1400" dirty="0" err="1">
                <a:solidFill>
                  <a:schemeClr val="accent1"/>
                </a:solidFill>
              </a:rPr>
              <a:t>marche</a:t>
            </a:r>
            <a:r>
              <a:rPr lang="en-US" sz="1400" dirty="0">
                <a:solidFill>
                  <a:schemeClr val="accent1"/>
                </a:solidFill>
              </a:rPr>
              <a:t> pas. </a:t>
            </a:r>
          </a:p>
          <a:p>
            <a:r>
              <a:rPr lang="en-US" sz="1400" dirty="0">
                <a:solidFill>
                  <a:schemeClr val="accent1"/>
                </a:solidFill>
              </a:rPr>
              <a:t>Au click </a:t>
            </a:r>
            <a:r>
              <a:rPr lang="en-US" sz="1400" dirty="0" err="1">
                <a:solidFill>
                  <a:schemeClr val="accent1"/>
                </a:solidFill>
              </a:rPr>
              <a:t>rediriger</a:t>
            </a:r>
            <a:r>
              <a:rPr lang="en-US" sz="1400" dirty="0">
                <a:solidFill>
                  <a:schemeClr val="accent1"/>
                </a:solidFill>
              </a:rPr>
              <a:t> </a:t>
            </a:r>
            <a:r>
              <a:rPr lang="en-US" sz="1400" dirty="0" err="1">
                <a:solidFill>
                  <a:schemeClr val="accent1"/>
                </a:solidFill>
              </a:rPr>
              <a:t>vers</a:t>
            </a:r>
            <a:r>
              <a:rPr lang="en-US" sz="1400" dirty="0">
                <a:solidFill>
                  <a:schemeClr val="accent1"/>
                </a:solidFill>
              </a:rPr>
              <a:t> le </a:t>
            </a:r>
            <a:r>
              <a:rPr lang="en-US" sz="1400" dirty="0" err="1">
                <a:solidFill>
                  <a:schemeClr val="accent1"/>
                </a:solidFill>
              </a:rPr>
              <a:t>contenu</a:t>
            </a:r>
            <a:r>
              <a:rPr lang="en-US" sz="1400" dirty="0">
                <a:solidFill>
                  <a:schemeClr val="accent1"/>
                </a:solidFill>
              </a:rPr>
              <a:t> de </a:t>
            </a:r>
            <a:r>
              <a:rPr lang="en-US" sz="1400" dirty="0" err="1">
                <a:solidFill>
                  <a:schemeClr val="accent1"/>
                </a:solidFill>
              </a:rPr>
              <a:t>l’onglet</a:t>
            </a:r>
            <a:r>
              <a:rPr lang="en-US" sz="1400" dirty="0">
                <a:solidFill>
                  <a:schemeClr val="accent1"/>
                </a:solidFill>
              </a:rPr>
              <a:t> “NOS SOLUTIONS”</a:t>
            </a:r>
          </a:p>
        </p:txBody>
      </p:sp>
      <p:sp>
        <p:nvSpPr>
          <p:cNvPr id="16" name="ZoneTexte 15">
            <a:extLst>
              <a:ext uri="{FF2B5EF4-FFF2-40B4-BE49-F238E27FC236}">
                <a16:creationId xmlns:a16="http://schemas.microsoft.com/office/drawing/2014/main" id="{C8FDE925-A3DF-44B7-A455-664F9DC7F1DB}"/>
              </a:ext>
            </a:extLst>
          </p:cNvPr>
          <p:cNvSpPr txBox="1"/>
          <p:nvPr/>
        </p:nvSpPr>
        <p:spPr>
          <a:xfrm>
            <a:off x="439658" y="384972"/>
            <a:ext cx="3167269" cy="369332"/>
          </a:xfrm>
          <a:prstGeom prst="rect">
            <a:avLst/>
          </a:prstGeom>
          <a:noFill/>
        </p:spPr>
        <p:txBody>
          <a:bodyPr wrap="square" rtlCol="0">
            <a:spAutoFit/>
          </a:bodyPr>
          <a:lstStyle/>
          <a:p>
            <a:r>
              <a:rPr lang="en-US" b="1" dirty="0" err="1"/>
              <a:t>Accueil</a:t>
            </a:r>
            <a:endParaRPr lang="en-US" b="1" dirty="0"/>
          </a:p>
        </p:txBody>
      </p:sp>
      <p:sp>
        <p:nvSpPr>
          <p:cNvPr id="17" name="Ellipse 16">
            <a:extLst>
              <a:ext uri="{FF2B5EF4-FFF2-40B4-BE49-F238E27FC236}">
                <a16:creationId xmlns:a16="http://schemas.microsoft.com/office/drawing/2014/main" id="{9705E812-AC7B-4832-96F7-79277EF99EF3}"/>
              </a:ext>
            </a:extLst>
          </p:cNvPr>
          <p:cNvSpPr/>
          <p:nvPr/>
        </p:nvSpPr>
        <p:spPr>
          <a:xfrm>
            <a:off x="3673197" y="2135434"/>
            <a:ext cx="949976" cy="39389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eur droit avec flèche 17">
            <a:extLst>
              <a:ext uri="{FF2B5EF4-FFF2-40B4-BE49-F238E27FC236}">
                <a16:creationId xmlns:a16="http://schemas.microsoft.com/office/drawing/2014/main" id="{85229FFA-118A-459A-87EA-FDD93F2FCB3C}"/>
              </a:ext>
            </a:extLst>
          </p:cNvPr>
          <p:cNvCxnSpPr>
            <a:cxnSpLocks/>
          </p:cNvCxnSpPr>
          <p:nvPr/>
        </p:nvCxnSpPr>
        <p:spPr>
          <a:xfrm>
            <a:off x="4459458" y="2529329"/>
            <a:ext cx="4276579" cy="2779765"/>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89540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965</Words>
  <Application>Microsoft Office PowerPoint</Application>
  <PresentationFormat>Grand écran</PresentationFormat>
  <Paragraphs>116</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Wingdings</vt:lpstr>
      <vt:lpstr>Thème Office</vt:lpstr>
      <vt:lpstr>Diagnostic du site</vt:lpstr>
      <vt:lpstr>1. Améliorer l’SEO du site</vt:lpstr>
      <vt:lpstr>Présentation PowerPoint</vt:lpstr>
      <vt:lpstr>Présentation PowerPoint</vt:lpstr>
      <vt:lpstr>Présentation PowerPoint</vt:lpstr>
      <vt:lpstr>2. Le temps de chargement du site</vt:lpstr>
      <vt:lpstr>Présentation PowerPoint</vt:lpstr>
      <vt:lpstr>3. Modifications à apporter au site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Diagnostique du site</dc:title>
  <dc:creator>Anais de Francony</dc:creator>
  <cp:lastModifiedBy> </cp:lastModifiedBy>
  <cp:revision>43</cp:revision>
  <dcterms:created xsi:type="dcterms:W3CDTF">2019-07-25T07:36:11Z</dcterms:created>
  <dcterms:modified xsi:type="dcterms:W3CDTF">2019-07-31T14:36:37Z</dcterms:modified>
</cp:coreProperties>
</file>