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4186ad2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4186ad2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09d2103e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09d2103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14cbc7b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14cbc7b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14cbc7b0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14cbc7b0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4cbc7b0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14cbc7b0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14cbc7b0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14cbc7b0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14cbc7b0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14cbc7b0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6ac78f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26ac78f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14cbc7b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14cbc7b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14cbc7b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14cbc7b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14cbc7b0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14cbc7b0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09d2103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09d2103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4cbc7b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14cbc7b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4cbc7b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14cbc7b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3667199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3667199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09d2103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09d2103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hAkMC8CC8pOV_1dgSgMjGrh9x-OxOPIR/view" TargetMode="External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RIWyU_N2fkY5IlXv2f8yZ6fCUnG8sSRW/view" TargetMode="External"/><Relationship Id="rId4" Type="http://schemas.openxmlformats.org/officeDocument/2006/relationships/image" Target="../media/image10.jpg"/><Relationship Id="rId5" Type="http://schemas.openxmlformats.org/officeDocument/2006/relationships/hyperlink" Target="http://drive.google.com/file/d/1XOqOrEtDGbje96gTU6htTOA5EEg6EU49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6cTyIJuzY577-d0D9STEQBfohrbwcmfN/view" TargetMode="External"/><Relationship Id="rId8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icitychallenge.org/2020-challenge-track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83t4aXZugpd8vw0J6wJ4A5dhJu7zDuJ5/view" TargetMode="External"/><Relationship Id="rId4" Type="http://schemas.openxmlformats.org/officeDocument/2006/relationships/image" Target="../media/image9.jpg"/><Relationship Id="rId5" Type="http://schemas.openxmlformats.org/officeDocument/2006/relationships/hyperlink" Target="http://drive.google.com/file/d/1pS3SIhFsAwS8ruspG5y7xUoDuwhtNdS8/view" TargetMode="External"/><Relationship Id="rId6" Type="http://schemas.openxmlformats.org/officeDocument/2006/relationships/image" Target="../media/image2.jpg"/><Relationship Id="rId7" Type="http://schemas.openxmlformats.org/officeDocument/2006/relationships/hyperlink" Target="http://drive.google.com/file/d/1CaRUQ_-jzKkYgb5k5IrMdEZKEoj75V1e/view" TargetMode="External"/><Relationship Id="rId8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ftp/arxiv/papers/1910/1910.11094.pdf" TargetMode="External"/><Relationship Id="rId4" Type="http://schemas.openxmlformats.org/officeDocument/2006/relationships/hyperlink" Target="https://core.ac.uk/download/pdf/153447891.pdf" TargetMode="External"/><Relationship Id="rId5" Type="http://schemas.openxmlformats.org/officeDocument/2006/relationships/hyperlink" Target="https://arxiv.org/pdf/1710.09543.pdf" TargetMode="External"/><Relationship Id="rId6" Type="http://schemas.openxmlformats.org/officeDocument/2006/relationships/hyperlink" Target="https://openaccess.thecvf.com/content_cvpr_2018_workshops/papers/w3/Wei_Unsupervised_Anomaly_Detection_CVPR_2018_paper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abs/1911.09070" TargetMode="External"/><Relationship Id="rId4" Type="http://schemas.openxmlformats.org/officeDocument/2006/relationships/hyperlink" Target="http://drive.google.com/file/d/1Qw0CZjrtSZymHjT_GBjDpEdOD7v7qe3H/view" TargetMode="External"/><Relationship Id="rId5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Lucas%E2%80%93Kanade_method" TargetMode="External"/><Relationship Id="rId4" Type="http://schemas.openxmlformats.org/officeDocument/2006/relationships/hyperlink" Target="https://en.wikipedia.org/wiki/Lucas%E2%80%93Kanade_method" TargetMode="External"/><Relationship Id="rId5" Type="http://schemas.openxmlformats.org/officeDocument/2006/relationships/hyperlink" Target="http://drive.google.com/file/d/1HX0Kg1UQu4JDDnc6jSO173vHKgbWZ8ut/view" TargetMode="External"/><Relationship Id="rId6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14400"/>
            <a:ext cx="8520600" cy="12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Traffic Anomaly	 Detection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EURECOM - Student Project, Spring 2021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70100" y="3889100"/>
            <a:ext cx="7003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Students</a:t>
            </a:r>
            <a:r>
              <a:rPr i="1" lang="en-GB"/>
              <a:t>: NOTTARIS</a:t>
            </a:r>
            <a:r>
              <a:rPr i="1" lang="en-GB" sz="1500"/>
              <a:t>, Matteo - MICHEL, Maxime - ŠKRABEC, Bernat</a:t>
            </a:r>
            <a:endParaRPr i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>
                <a:solidFill>
                  <a:schemeClr val="dk1"/>
                </a:solidFill>
              </a:rPr>
              <a:t>Supervision</a:t>
            </a:r>
            <a:r>
              <a:rPr i="1" lang="en-GB">
                <a:solidFill>
                  <a:schemeClr val="dk1"/>
                </a:solidFill>
              </a:rPr>
              <a:t>: JAMEL, Mohamed, Prof. DUGELAY, Jean-Luc</a:t>
            </a:r>
            <a:endParaRPr i="1"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24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Trajectory prediction</a:t>
            </a:r>
            <a:endParaRPr b="1" i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11">
                <a:solidFill>
                  <a:srgbClr val="000000"/>
                </a:solidFill>
              </a:rPr>
              <a:t>Objective :</a:t>
            </a:r>
            <a:r>
              <a:rPr lang="en-GB" sz="1911">
                <a:solidFill>
                  <a:srgbClr val="000000"/>
                </a:solidFill>
              </a:rPr>
              <a:t> </a:t>
            </a:r>
            <a:r>
              <a:rPr lang="en-GB" sz="1611">
                <a:solidFill>
                  <a:srgbClr val="000000"/>
                </a:solidFill>
              </a:rPr>
              <a:t>Predict future positions of </a:t>
            </a:r>
            <a:r>
              <a:rPr lang="en-GB" sz="1611">
                <a:solidFill>
                  <a:srgbClr val="000000"/>
                </a:solidFill>
              </a:rPr>
              <a:t>vehicles</a:t>
            </a:r>
            <a:r>
              <a:rPr lang="en-GB" sz="1611">
                <a:solidFill>
                  <a:srgbClr val="000000"/>
                </a:solidFill>
              </a:rPr>
              <a:t>  to compare and see if there are anomalies</a:t>
            </a:r>
            <a:endParaRPr sz="161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911">
                <a:solidFill>
                  <a:srgbClr val="000000"/>
                </a:solidFill>
              </a:rPr>
              <a:t>How : </a:t>
            </a:r>
            <a:r>
              <a:rPr lang="en-GB" sz="1600">
                <a:solidFill>
                  <a:srgbClr val="000000"/>
                </a:solidFill>
              </a:rPr>
              <a:t>Linear Model / LSTM</a:t>
            </a:r>
            <a:r>
              <a:rPr lang="en-GB" sz="1911">
                <a:solidFill>
                  <a:srgbClr val="000000"/>
                </a:solidFill>
              </a:rPr>
              <a:t> </a:t>
            </a:r>
            <a:endParaRPr sz="1911">
              <a:solidFill>
                <a:srgbClr val="000000"/>
              </a:solidFill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676350" y="2923325"/>
            <a:ext cx="6930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/>
              <a:t>Linear Regression :</a:t>
            </a:r>
            <a:endParaRPr b="1" i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Promising</a:t>
            </a:r>
            <a:r>
              <a:rPr lang="en-GB"/>
              <a:t> but we need more complexity (curves …)</a:t>
            </a:r>
            <a:endParaRPr/>
          </a:p>
        </p:txBody>
      </p:sp>
      <p:pic>
        <p:nvPicPr>
          <p:cNvPr id="116" name="Google Shape;116;p22" title="linear reg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9600" y="2672225"/>
            <a:ext cx="3143500" cy="16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Trajectory Prediction - </a:t>
            </a:r>
            <a:r>
              <a:rPr lang="en-GB">
                <a:solidFill>
                  <a:schemeClr val="dk2"/>
                </a:solidFill>
              </a:rPr>
              <a:t>LSTM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441375" y="1304875"/>
            <a:ext cx="4130700" cy="21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Long Short-Term Memory - </a:t>
            </a:r>
            <a:r>
              <a:rPr lang="en-GB" u="sng">
                <a:solidFill>
                  <a:schemeClr val="hlink"/>
                </a:solidFill>
                <a:hlinkClick action="ppaction://hlinkshowjump?jump=nextslide"/>
              </a:rPr>
              <a:t>[Hochreiter 1997]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RNN very well suited for sequence modeling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Our input are sequences of 2D points that </a:t>
            </a:r>
            <a:r>
              <a:rPr lang="en-GB"/>
              <a:t>constitute</a:t>
            </a:r>
            <a:r>
              <a:rPr lang="en-GB"/>
              <a:t> a track. Given some points, we want to predict the next ones </a:t>
            </a:r>
            <a:endParaRPr/>
          </a:p>
        </p:txBody>
      </p:sp>
      <p:grpSp>
        <p:nvGrpSpPr>
          <p:cNvPr id="123" name="Google Shape;123;p23"/>
          <p:cNvGrpSpPr/>
          <p:nvPr/>
        </p:nvGrpSpPr>
        <p:grpSpPr>
          <a:xfrm>
            <a:off x="4936300" y="598550"/>
            <a:ext cx="3896000" cy="3834875"/>
            <a:chOff x="1999575" y="947550"/>
            <a:chExt cx="3896000" cy="3834875"/>
          </a:xfrm>
        </p:grpSpPr>
        <p:sp>
          <p:nvSpPr>
            <p:cNvPr id="124" name="Google Shape;124;p23"/>
            <p:cNvSpPr/>
            <p:nvPr/>
          </p:nvSpPr>
          <p:spPr>
            <a:xfrm>
              <a:off x="2364025" y="947550"/>
              <a:ext cx="1614300" cy="3033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X [N, 20, 2]</a:t>
              </a: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901975" y="947550"/>
              <a:ext cx="993600" cy="3033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y [N, 10, 2]</a:t>
              </a:r>
              <a:endParaRPr sz="1300"/>
            </a:p>
          </p:txBody>
        </p:sp>
        <p:sp>
          <p:nvSpPr>
            <p:cNvPr id="126" name="Google Shape;126;p23"/>
            <p:cNvSpPr/>
            <p:nvPr/>
          </p:nvSpPr>
          <p:spPr>
            <a:xfrm rot="10800000">
              <a:off x="1999575" y="1964000"/>
              <a:ext cx="2343200" cy="517450"/>
            </a:xfrm>
            <a:prstGeom prst="flowChartManualOperation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2364025" y="1304275"/>
              <a:ext cx="1614300" cy="6063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LSTM BLOCK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[N, 64]</a:t>
              </a:r>
              <a:endParaRPr sz="1300"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1999575" y="2534875"/>
              <a:ext cx="2343300" cy="1875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RELU </a:t>
              </a:r>
              <a:endParaRPr/>
            </a:p>
          </p:txBody>
        </p:sp>
        <p:grpSp>
          <p:nvGrpSpPr>
            <p:cNvPr id="129" name="Google Shape;129;p23"/>
            <p:cNvGrpSpPr/>
            <p:nvPr/>
          </p:nvGrpSpPr>
          <p:grpSpPr>
            <a:xfrm>
              <a:off x="1999625" y="2775800"/>
              <a:ext cx="2343200" cy="758375"/>
              <a:chOff x="1999625" y="2775800"/>
              <a:chExt cx="2343200" cy="758375"/>
            </a:xfrm>
          </p:grpSpPr>
          <p:sp>
            <p:nvSpPr>
              <p:cNvPr id="130" name="Google Shape;130;p23"/>
              <p:cNvSpPr/>
              <p:nvPr/>
            </p:nvSpPr>
            <p:spPr>
              <a:xfrm>
                <a:off x="1999625" y="2775800"/>
                <a:ext cx="2343200" cy="517450"/>
              </a:xfrm>
              <a:prstGeom prst="flowChartManualOperation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3"/>
              <p:cNvSpPr/>
              <p:nvPr/>
            </p:nvSpPr>
            <p:spPr>
              <a:xfrm>
                <a:off x="2480125" y="3346675"/>
                <a:ext cx="1382100" cy="1875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RELU </a:t>
                </a:r>
                <a:endParaRPr/>
              </a:p>
            </p:txBody>
          </p:sp>
        </p:grpSp>
        <p:sp>
          <p:nvSpPr>
            <p:cNvPr id="132" name="Google Shape;132;p23"/>
            <p:cNvSpPr/>
            <p:nvPr/>
          </p:nvSpPr>
          <p:spPr>
            <a:xfrm>
              <a:off x="2476000" y="3587600"/>
              <a:ext cx="1390450" cy="249400"/>
            </a:xfrm>
            <a:prstGeom prst="flowChartManualOperation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FC LAYER</a:t>
              </a:r>
              <a:endParaRPr sz="1000"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892825" y="3890425"/>
              <a:ext cx="993600" cy="2364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y [N, 20]</a:t>
              </a: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 rot="5400000">
              <a:off x="4136475" y="3255100"/>
              <a:ext cx="236400" cy="2122500"/>
            </a:xfrm>
            <a:prstGeom prst="rightBrace">
              <a:avLst>
                <a:gd fmla="val 50000" name="adj1"/>
                <a:gd fmla="val 4916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3"/>
            <p:cNvSpPr txBox="1"/>
            <p:nvPr/>
          </p:nvSpPr>
          <p:spPr>
            <a:xfrm>
              <a:off x="2475925" y="1964000"/>
              <a:ext cx="1390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FC LAYER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[N, 128]</a:t>
              </a:r>
              <a:endParaRPr sz="1200"/>
            </a:p>
          </p:txBody>
        </p:sp>
        <p:sp>
          <p:nvSpPr>
            <p:cNvPr id="136" name="Google Shape;136;p23"/>
            <p:cNvSpPr txBox="1"/>
            <p:nvPr/>
          </p:nvSpPr>
          <p:spPr>
            <a:xfrm>
              <a:off x="2475975" y="2757475"/>
              <a:ext cx="1390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FC LAYER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[N, 32]</a:t>
              </a:r>
              <a:endParaRPr sz="1200"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2674425" y="3890425"/>
              <a:ext cx="993600" cy="2493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ŷ [N, 20]</a:t>
              </a:r>
              <a:endParaRPr sz="1200"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4930325" y="2534875"/>
              <a:ext cx="918600" cy="1875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FLATTEN</a:t>
              </a:r>
              <a:endParaRPr sz="1200"/>
            </a:p>
          </p:txBody>
        </p:sp>
        <p:cxnSp>
          <p:nvCxnSpPr>
            <p:cNvPr id="139" name="Google Shape;139;p23"/>
            <p:cNvCxnSpPr>
              <a:stCxn id="125" idx="2"/>
              <a:endCxn id="138" idx="0"/>
            </p:cNvCxnSpPr>
            <p:nvPr/>
          </p:nvCxnSpPr>
          <p:spPr>
            <a:xfrm flipH="1">
              <a:off x="5389475" y="1250850"/>
              <a:ext cx="9300" cy="1284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" name="Google Shape;140;p23"/>
            <p:cNvCxnSpPr>
              <a:stCxn id="138" idx="2"/>
              <a:endCxn id="133" idx="0"/>
            </p:cNvCxnSpPr>
            <p:nvPr/>
          </p:nvCxnSpPr>
          <p:spPr>
            <a:xfrm>
              <a:off x="5389625" y="2722375"/>
              <a:ext cx="0" cy="1168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1" name="Google Shape;141;p23"/>
            <p:cNvSpPr/>
            <p:nvPr/>
          </p:nvSpPr>
          <p:spPr>
            <a:xfrm>
              <a:off x="3726675" y="4479125"/>
              <a:ext cx="1056000" cy="3033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MAE LOSS</a:t>
              </a:r>
              <a:endParaRPr sz="1100"/>
            </a:p>
          </p:txBody>
        </p:sp>
      </p:grpSp>
      <p:sp>
        <p:nvSpPr>
          <p:cNvPr id="142" name="Google Shape;142;p23"/>
          <p:cNvSpPr txBox="1"/>
          <p:nvPr/>
        </p:nvSpPr>
        <p:spPr>
          <a:xfrm>
            <a:off x="441375" y="3706075"/>
            <a:ext cx="34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10984" l="9231" r="0" t="9820"/>
          <a:stretch/>
        </p:blipFill>
        <p:spPr>
          <a:xfrm>
            <a:off x="1568675" y="3342525"/>
            <a:ext cx="1931651" cy="13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1879250" y="4615150"/>
            <a:ext cx="15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LSTM Block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6113750" y="4569700"/>
            <a:ext cx="25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Our model architecture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21075" y="21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strategy - Pipeline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325" y="717524"/>
            <a:ext cx="6730850" cy="50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2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57" name="Google Shape;157;p25" title="output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200" y="864800"/>
            <a:ext cx="3087450" cy="15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 title="cropped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1200" y="864800"/>
            <a:ext cx="2109779" cy="15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type="title"/>
          </p:nvPr>
        </p:nvSpPr>
        <p:spPr>
          <a:xfrm>
            <a:off x="113300" y="1185513"/>
            <a:ext cx="139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Success</a:t>
            </a:r>
            <a:endParaRPr/>
          </a:p>
        </p:txBody>
      </p:sp>
      <p:sp>
        <p:nvSpPr>
          <p:cNvPr id="160" name="Google Shape;160;p25"/>
          <p:cNvSpPr txBox="1"/>
          <p:nvPr>
            <p:ph type="title"/>
          </p:nvPr>
        </p:nvSpPr>
        <p:spPr>
          <a:xfrm>
            <a:off x="113300" y="3612125"/>
            <a:ext cx="139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Failure</a:t>
            </a:r>
            <a:endParaRPr/>
          </a:p>
        </p:txBody>
      </p:sp>
      <p:pic>
        <p:nvPicPr>
          <p:cNvPr id="161" name="Google Shape;161;p25" title="Fail.avi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2200" y="3070250"/>
            <a:ext cx="2841650" cy="145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4491625" y="3070250"/>
            <a:ext cx="57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Reasons of failure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Video Freezing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Very blurry images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Light reflections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Disclaimer and possible improvements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approach is far from perfect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 requires an </a:t>
            </a:r>
            <a:r>
              <a:rPr i="1" lang="en-GB"/>
              <a:t>ideal</a:t>
            </a:r>
            <a:r>
              <a:rPr lang="en-GB"/>
              <a:t> environment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Limited noise, static camera,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 assumes we have access to at least 2 min of </a:t>
            </a:r>
            <a:r>
              <a:rPr b="1" lang="en-GB"/>
              <a:t>nominal </a:t>
            </a:r>
            <a:r>
              <a:rPr lang="en-GB"/>
              <a:t>recording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We need to tune the LSTM to the setting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But it’s the best we could do given the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</a:t>
            </a:r>
            <a:r>
              <a:rPr b="1" lang="en-GB"/>
              <a:t>ensemble</a:t>
            </a:r>
            <a:r>
              <a:rPr lang="en-GB"/>
              <a:t> approach could mitigate</a:t>
            </a:r>
            <a:r>
              <a:rPr lang="en-GB"/>
              <a:t> the fragile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Different models for each task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Image-based models for vehicle re-identification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Object detection to detect people, fire,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and varied data could allow us to have a more </a:t>
            </a:r>
            <a:r>
              <a:rPr b="1" lang="en-GB"/>
              <a:t>general model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 need to tune to a particular environment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delved into a </a:t>
            </a:r>
            <a:r>
              <a:rPr lang="en-GB" u="sng"/>
              <a:t>very </a:t>
            </a:r>
            <a:r>
              <a:rPr lang="en-GB" u="sng"/>
              <a:t>challenging</a:t>
            </a:r>
            <a:r>
              <a:rPr lang="en-GB"/>
              <a:t>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researched the </a:t>
            </a:r>
            <a:r>
              <a:rPr b="1" lang="en-GB"/>
              <a:t>state of the art</a:t>
            </a:r>
            <a:r>
              <a:rPr lang="en-GB"/>
              <a:t> and studied multiple tools and techniques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Optical 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Object Tracking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Sequence Modeling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shown a simple, example solution, with many </a:t>
            </a:r>
            <a:r>
              <a:rPr i="1" lang="en-GB"/>
              <a:t>caveats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Given our experience and tools, the best we could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whole experience has been very formative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We learned by doing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Even if the end result is not perfect, </a:t>
            </a:r>
            <a:r>
              <a:rPr b="1" lang="en-GB"/>
              <a:t>we take home very useful knowledge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attention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We’ll be happy to address any questions you may have</a:t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Problem statement, context and 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Previous work and state of the 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Explored approaches and experiments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Final 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Possible improvements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Conclusions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r>
              <a:rPr lang="en-GB"/>
              <a:t> Statement, Context and Motivation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41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The delay between an accident and the response team reaction creates traffic issues and sometimes costs lives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Nowadays</a:t>
            </a:r>
            <a:r>
              <a:rPr lang="en-GB">
                <a:solidFill>
                  <a:srgbClr val="000000"/>
                </a:solidFill>
              </a:rPr>
              <a:t> video surveillance system are established in a large majority of public areas, including highways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000000"/>
                </a:solidFill>
              </a:rPr>
              <a:t>Our goal :</a:t>
            </a:r>
            <a:endParaRPr b="1"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</a:rPr>
              <a:t>	Use those traffic videos and several state of the art computer vision techniques to create an efficient anomaly detection system for traffic monitoring.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 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AIC21 Track4</a:t>
            </a:r>
            <a:r>
              <a:rPr lang="en-GB"/>
              <a:t> Dataset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Time-synchronized videos from traffic cameras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100 training and 150 test videos, ~15 min each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410p feeds at 30 fps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Anomalies, time-stamps (st-et) for the videos: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Car crashes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Stalled vehicles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14 GB of data total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Challenging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Cars too far away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Bad resolution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Vibrations/Defaults</a:t>
            </a:r>
            <a:endParaRPr/>
          </a:p>
        </p:txBody>
      </p:sp>
      <p:pic>
        <p:nvPicPr>
          <p:cNvPr id="81" name="Google Shape;81;p17" title="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375" y="1152475"/>
            <a:ext cx="2696024" cy="13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 title="17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7375" y="2719975"/>
            <a:ext cx="2401000" cy="12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 title="150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47275" y="3706950"/>
            <a:ext cx="2085026" cy="10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61025" y="16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of the art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623400" y="673300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4 approaches: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Analysing each vehicle to focus on the accident </a:t>
            </a:r>
            <a:r>
              <a:rPr lang="en-GB" sz="19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[Kyu Beom Lee, 2019]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Detecting changes in the environment </a:t>
            </a:r>
            <a:r>
              <a:rPr lang="en-GB" sz="1900" u="sng">
                <a:solidFill>
                  <a:schemeClr val="hlink"/>
                </a:solidFill>
                <a:hlinkClick r:id="rId4"/>
              </a:rPr>
              <a:t>[Nejdet Dogru, 2016]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Predicting the accident </a:t>
            </a:r>
            <a:r>
              <a:rPr lang="en-GB" sz="19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[Honglei Ren, 2018]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Unsupervised Learning </a:t>
            </a:r>
            <a:r>
              <a:rPr lang="en-GB" sz="19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[JiaYi Wei, 2018]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 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Explored approaches 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Car tracking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-GB"/>
              <a:t>High level semantics</a:t>
            </a:r>
            <a:r>
              <a:rPr lang="en-GB"/>
              <a:t> - Object recognition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Detect the cars using object detection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Better accuracy and less false positives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Much more challenging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-GB"/>
              <a:t>Low level semantics</a:t>
            </a:r>
            <a:r>
              <a:rPr lang="en-GB"/>
              <a:t> - Optical Flow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Reduce the feature space to tracks of moving points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Increased false positive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Anomaly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Comparing a learned </a:t>
            </a:r>
            <a:r>
              <a:rPr lang="en-GB"/>
              <a:t>prediction</a:t>
            </a:r>
            <a:r>
              <a:rPr lang="en-GB"/>
              <a:t> with reality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Deviation from prediction defined as anomalous behaviour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71"/>
              <a:t>Description :</a:t>
            </a:r>
            <a:endParaRPr sz="2071"/>
          </a:p>
          <a:p>
            <a:pPr indent="-32069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071"/>
              <a:t>DL detection algorithm </a:t>
            </a:r>
            <a:r>
              <a:rPr lang="en-GB" sz="2071" u="sng">
                <a:solidFill>
                  <a:schemeClr val="hlink"/>
                </a:solidFill>
                <a:hlinkClick r:id="rId3"/>
              </a:rPr>
              <a:t>[Tan 2020]</a:t>
            </a:r>
            <a:r>
              <a:rPr lang="en-GB" sz="2071"/>
              <a:t> (Google)</a:t>
            </a:r>
            <a:endParaRPr sz="2071"/>
          </a:p>
          <a:p>
            <a:pPr indent="-3206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71"/>
              <a:t>Good accuracy on clear images</a:t>
            </a:r>
            <a:endParaRPr sz="2071"/>
          </a:p>
          <a:p>
            <a:pPr indent="-3206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71"/>
              <a:t>Can detect both people and cars/trucks</a:t>
            </a:r>
            <a:endParaRPr sz="207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87"/>
              <a:t>Issues :</a:t>
            </a:r>
            <a:endParaRPr sz="2287"/>
          </a:p>
          <a:p>
            <a:pPr indent="-31248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887"/>
              <a:t>Doesn’t detect cars that are far away</a:t>
            </a:r>
            <a:endParaRPr sz="1887"/>
          </a:p>
          <a:p>
            <a:pPr indent="-31248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87"/>
              <a:t>Problem of consistency</a:t>
            </a:r>
            <a:endParaRPr sz="1887"/>
          </a:p>
          <a:p>
            <a:pPr indent="-31248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87"/>
              <a:t>Requires good hardware to run</a:t>
            </a:r>
            <a:endParaRPr sz="18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Car Detection and Tracking : EfficientDet</a:t>
            </a:r>
            <a:endParaRPr/>
          </a:p>
        </p:txBody>
      </p:sp>
      <p:pic>
        <p:nvPicPr>
          <p:cNvPr id="102" name="Google Shape;102;p20" title="video-1618994509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343199"/>
            <a:ext cx="4252700" cy="24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077700"/>
            <a:ext cx="434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400">
                <a:solidFill>
                  <a:srgbClr val="666666"/>
                </a:solidFill>
              </a:rPr>
              <a:t>Description :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GB" sz="1400">
                <a:solidFill>
                  <a:srgbClr val="666666"/>
                </a:solidFill>
              </a:rPr>
              <a:t>Corner detection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GB" sz="1400">
                <a:solidFill>
                  <a:srgbClr val="666666"/>
                </a:solidFill>
              </a:rPr>
              <a:t>Optical flow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[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B. D. Lucas and T. Kanade (1981)]</a:t>
            </a:r>
            <a:r>
              <a:rPr lang="en-GB" sz="1400">
                <a:solidFill>
                  <a:srgbClr val="666666"/>
                </a:solidFill>
              </a:rPr>
              <a:t> on corners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GB" sz="1400">
                <a:solidFill>
                  <a:srgbClr val="666666"/>
                </a:solidFill>
              </a:rPr>
              <a:t>Discard bad points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GB" sz="1400">
                <a:solidFill>
                  <a:srgbClr val="666666"/>
                </a:solidFill>
              </a:rPr>
              <a:t>Max length of track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400">
                <a:solidFill>
                  <a:srgbClr val="666666"/>
                </a:solidFill>
              </a:rPr>
              <a:t>Issues :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GB" sz="1400">
                <a:solidFill>
                  <a:srgbClr val="666666"/>
                </a:solidFill>
              </a:rPr>
              <a:t>Stopped cars aren’t detected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GB" sz="1400">
                <a:solidFill>
                  <a:srgbClr val="666666"/>
                </a:solidFill>
              </a:rPr>
              <a:t>Multiple tracks per car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GB" sz="1400">
                <a:solidFill>
                  <a:srgbClr val="666666"/>
                </a:solidFill>
              </a:rPr>
              <a:t>Shadows and other objects are sometimes detected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GB" sz="1400">
                <a:solidFill>
                  <a:srgbClr val="666666"/>
                </a:solidFill>
              </a:rPr>
              <a:t>During night, the headlights confuse the results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GB" sz="1400">
                <a:solidFill>
                  <a:srgbClr val="666666"/>
                </a:solidFill>
              </a:rPr>
              <a:t>Assumes a static camera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460">
              <a:solidFill>
                <a:srgbClr val="666666"/>
              </a:solidFill>
            </a:endParaRPr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</a:t>
            </a:r>
            <a:r>
              <a:rPr lang="en-GB"/>
              <a:t> Detection and Tracking  : </a:t>
            </a:r>
            <a:r>
              <a:rPr lang="en-GB"/>
              <a:t>Optical Flow (LK) </a:t>
            </a:r>
            <a:endParaRPr/>
          </a:p>
        </p:txBody>
      </p:sp>
      <p:pic>
        <p:nvPicPr>
          <p:cNvPr id="109" name="Google Shape;109;p21" title="WhatsApp Video 2021-04-07 at 21.17.49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9300" y="1312525"/>
            <a:ext cx="3901126" cy="22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