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6E5D70-BD8A-4770-ACDE-4AEA1E839A52}">
  <a:tblStyle styleId="{6D6E5D70-BD8A-4770-ACDE-4AEA1E839A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735940bd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735940bd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735940bd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735940bd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735940bd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735940bd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735940bd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735940bd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726de243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726de243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735940bd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735940bd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735940bd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735940bd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735940bd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735940bd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735940bd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735940bd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735940bd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735940bd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735940bd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735940bd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735940bd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735940bd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3707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5200">
                <a:solidFill>
                  <a:srgbClr val="000000"/>
                </a:solidFill>
              </a:rPr>
              <a:t>SQL : Langage de </a:t>
            </a:r>
            <a:r>
              <a:rPr lang="fr" sz="5200"/>
              <a:t>Manipula</a:t>
            </a:r>
            <a:r>
              <a:rPr lang="fr" sz="5200">
                <a:solidFill>
                  <a:srgbClr val="000000"/>
                </a:solidFill>
              </a:rPr>
              <a:t>tion de Données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4486050"/>
            <a:ext cx="85206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595959"/>
                </a:solidFill>
              </a:rPr>
              <a:t>Afpa - Stéphane PONTONNIER 2022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2587925"/>
            <a:ext cx="304800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/>
        </p:nvSpPr>
        <p:spPr>
          <a:xfrm>
            <a:off x="311700" y="8380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Suppression de données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311700" y="1774300"/>
            <a:ext cx="8520600" cy="6771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/>
              <a:t>Supprimer tous les tuples d’une table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DELETE FROM</a:t>
            </a:r>
            <a:r>
              <a:rPr b="1" lang="fr" sz="1600"/>
              <a:t> </a:t>
            </a:r>
            <a:r>
              <a:rPr lang="fr" sz="1600"/>
              <a:t>nom_table;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320">
              <a:solidFill>
                <a:srgbClr val="FFFFFF"/>
              </a:solidFill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320">
              <a:solidFill>
                <a:srgbClr val="FFFFFF"/>
              </a:solidFill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311700" y="3088475"/>
            <a:ext cx="8520600" cy="6771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>
                <a:solidFill>
                  <a:srgbClr val="FF0000"/>
                </a:solidFill>
              </a:rPr>
              <a:t>Cette requête supprime toutes les données de la table, mais pas la table. Donc, le résultat est une table vide.</a:t>
            </a:r>
            <a:endParaRPr b="1" sz="16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/>
        </p:nvSpPr>
        <p:spPr>
          <a:xfrm>
            <a:off x="311700" y="8380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Modification</a:t>
            </a:r>
            <a:r>
              <a:rPr b="1" lang="fr" sz="1800">
                <a:solidFill>
                  <a:srgbClr val="FFFFFF"/>
                </a:solidFill>
              </a:rPr>
              <a:t> de données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311763" y="1337513"/>
            <a:ext cx="8520600" cy="1169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/>
              <a:t>Modifier les tuples respectants une ou plusieurs conditions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UPDATE</a:t>
            </a:r>
            <a:r>
              <a:rPr b="1" lang="fr" sz="1600"/>
              <a:t> </a:t>
            </a:r>
            <a:r>
              <a:rPr lang="fr" sz="1600"/>
              <a:t>nom_table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SET</a:t>
            </a:r>
            <a:r>
              <a:rPr lang="fr" sz="1600"/>
              <a:t> nom_colonne = valeur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WHERE</a:t>
            </a:r>
            <a:r>
              <a:rPr lang="fr" sz="1600"/>
              <a:t> condition;</a:t>
            </a:r>
            <a:endParaRPr sz="1600"/>
          </a:p>
        </p:txBody>
      </p:sp>
      <p:sp>
        <p:nvSpPr>
          <p:cNvPr id="144" name="Google Shape;144;p23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320">
              <a:solidFill>
                <a:srgbClr val="FFFFFF"/>
              </a:solidFill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320">
              <a:solidFill>
                <a:srgbClr val="FFFFFF"/>
              </a:solidFill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311688" y="2573450"/>
            <a:ext cx="8520600" cy="1169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/>
              <a:t>Exemple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UPDATE</a:t>
            </a:r>
            <a:r>
              <a:rPr b="1" lang="fr" sz="1600"/>
              <a:t> </a:t>
            </a:r>
            <a:r>
              <a:rPr lang="fr" sz="1600"/>
              <a:t>enseignants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SET</a:t>
            </a:r>
            <a:r>
              <a:rPr lang="fr" sz="1600"/>
              <a:t> salaire = 1600, ville = ‘Toulouse’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WHERE</a:t>
            </a:r>
            <a:r>
              <a:rPr lang="fr" sz="1600"/>
              <a:t> nom=’Benatia’;</a:t>
            </a:r>
            <a:endParaRPr sz="1600"/>
          </a:p>
        </p:txBody>
      </p:sp>
      <p:graphicFrame>
        <p:nvGraphicFramePr>
          <p:cNvPr id="147" name="Google Shape;147;p23"/>
          <p:cNvGraphicFramePr/>
          <p:nvPr/>
        </p:nvGraphicFramePr>
        <p:xfrm>
          <a:off x="1278800" y="380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{6D6E5D70-BD8A-4770-ACDE-4AEA1E839A52}</a:tableStyleId>
              </a:tblPr>
              <a:tblGrid>
                <a:gridCol w="592200"/>
                <a:gridCol w="1431875"/>
                <a:gridCol w="1580100"/>
                <a:gridCol w="1580100"/>
                <a:gridCol w="1580100"/>
              </a:tblGrid>
              <a:tr h="124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Durand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Leberre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Benammar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Hadad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Benatia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Philippe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Bernard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Pierre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Karim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Sonia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2000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1500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1800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1500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00FF00"/>
                          </a:solidFill>
                        </a:rPr>
                        <a:t>1600</a:t>
                      </a:r>
                      <a:endParaRPr b="1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Marseille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Paris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Lyon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Paris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00FF00"/>
                          </a:solidFill>
                        </a:rPr>
                        <a:t>Toulouse</a:t>
                      </a:r>
                      <a:endParaRPr b="1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/>
        </p:nvSpPr>
        <p:spPr>
          <a:xfrm>
            <a:off x="311700" y="8380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Modification de données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311763" y="1337513"/>
            <a:ext cx="8520600" cy="9234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/>
              <a:t>Modifier tous les tuples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UPDATE</a:t>
            </a:r>
            <a:r>
              <a:rPr b="1" lang="fr" sz="1600"/>
              <a:t> </a:t>
            </a:r>
            <a:r>
              <a:rPr lang="fr" sz="1600"/>
              <a:t>enseignants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SET</a:t>
            </a:r>
            <a:r>
              <a:rPr lang="fr" sz="1600"/>
              <a:t> ville = ‘Marseille’;</a:t>
            </a:r>
            <a:endParaRPr sz="1600"/>
          </a:p>
        </p:txBody>
      </p:sp>
      <p:sp>
        <p:nvSpPr>
          <p:cNvPr id="154" name="Google Shape;154;p24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320">
              <a:solidFill>
                <a:srgbClr val="FFFFFF"/>
              </a:solidFill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320">
              <a:solidFill>
                <a:srgbClr val="FFFFFF"/>
              </a:solidFill>
            </a:endParaRPr>
          </a:p>
        </p:txBody>
      </p:sp>
      <p:graphicFrame>
        <p:nvGraphicFramePr>
          <p:cNvPr id="156" name="Google Shape;156;p24"/>
          <p:cNvGraphicFramePr/>
          <p:nvPr/>
        </p:nvGraphicFramePr>
        <p:xfrm>
          <a:off x="1189875" y="316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{6D6E5D70-BD8A-4770-ACDE-4AEA1E839A52}</a:tableStyleId>
              </a:tblPr>
              <a:tblGrid>
                <a:gridCol w="592200"/>
                <a:gridCol w="1431875"/>
                <a:gridCol w="1580100"/>
                <a:gridCol w="1580100"/>
                <a:gridCol w="1580100"/>
              </a:tblGrid>
              <a:tr h="34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u="sng"/>
                        <a:t>num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nom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prenom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salaire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ville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24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Durand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Leberre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Benammar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Hadad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Benatia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Philippe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Bernard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Pierre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Karim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Sonia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2000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1500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1800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1500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1600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rgbClr val="00FF00"/>
                          </a:solidFill>
                        </a:rPr>
                        <a:t>Marseille</a:t>
                      </a:r>
                      <a:endParaRPr b="1">
                        <a:solidFill>
                          <a:srgbClr val="00FF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rgbClr val="00FF00"/>
                          </a:solidFill>
                        </a:rPr>
                        <a:t>Marseille</a:t>
                      </a:r>
                      <a:endParaRPr b="1">
                        <a:solidFill>
                          <a:srgbClr val="00FF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rgbClr val="00FF00"/>
                          </a:solidFill>
                        </a:rPr>
                        <a:t>Marseille</a:t>
                      </a:r>
                      <a:endParaRPr b="1">
                        <a:solidFill>
                          <a:srgbClr val="00FF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rgbClr val="00FF00"/>
                          </a:solidFill>
                        </a:rPr>
                        <a:t>Marseille</a:t>
                      </a:r>
                      <a:endParaRPr b="1">
                        <a:solidFill>
                          <a:srgbClr val="00FF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00FF00"/>
                          </a:solidFill>
                        </a:rPr>
                        <a:t>Marseille</a:t>
                      </a:r>
                      <a:endParaRPr b="1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7" name="Google Shape;157;p24"/>
          <p:cNvSpPr txBox="1"/>
          <p:nvPr/>
        </p:nvSpPr>
        <p:spPr>
          <a:xfrm>
            <a:off x="311700" y="2497375"/>
            <a:ext cx="354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Le résultat :</a:t>
            </a:r>
            <a:endParaRPr b="1"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/>
        </p:nvSpPr>
        <p:spPr>
          <a:xfrm>
            <a:off x="311700" y="8380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Quelques remarques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311688" y="1900788"/>
            <a:ext cx="8520600" cy="16623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Les champs dont les valeurs sont auto incrémentales sont gérées par le SGBD, mais on ne peut forcer le système à leur affecter une valeur de notre choix si elle n’existe pas dans la table.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Dans ce cas et si la dernière valeur affectée est supérieure à la précédente, le SGBD incrémente cette valeur et l’affecte au prochain tuple.</a:t>
            </a:r>
            <a:endParaRPr sz="1600"/>
          </a:p>
        </p:txBody>
      </p:sp>
      <p:sp>
        <p:nvSpPr>
          <p:cNvPr id="164" name="Google Shape;164;p25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320">
              <a:solidFill>
                <a:srgbClr val="FFFFFF"/>
              </a:solidFill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32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11700" y="445025"/>
            <a:ext cx="8520600" cy="3591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11700" y="7618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Insertion de données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11775" y="1268250"/>
            <a:ext cx="8520600" cy="9234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/>
              <a:t>Insérer une valeur pour chaque colonne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>
                <a:solidFill>
                  <a:srgbClr val="0000FF"/>
                </a:solidFill>
              </a:rPr>
              <a:t>INSERT INTO</a:t>
            </a:r>
            <a:r>
              <a:rPr b="1" lang="fr" sz="1600"/>
              <a:t> </a:t>
            </a:r>
            <a:r>
              <a:rPr lang="fr" sz="1600"/>
              <a:t>nom_table</a:t>
            </a:r>
            <a:r>
              <a:rPr b="1" lang="fr" sz="1600"/>
              <a:t> </a:t>
            </a:r>
            <a:r>
              <a:rPr b="1" lang="fr" sz="1600">
                <a:solidFill>
                  <a:srgbClr val="0000FF"/>
                </a:solidFill>
              </a:rPr>
              <a:t>VALUES</a:t>
            </a:r>
            <a:r>
              <a:rPr b="1" lang="fr" sz="1600"/>
              <a:t> </a:t>
            </a:r>
            <a:r>
              <a:rPr lang="fr" sz="1600"/>
              <a:t>(valeur_colonne1,..., valeur_colonneN);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Le SGBD affectera les valeurs aux colonnes dans l’ordre</a:t>
            </a:r>
            <a:endParaRPr b="1" sz="1600"/>
          </a:p>
        </p:txBody>
      </p:sp>
      <p:graphicFrame>
        <p:nvGraphicFramePr>
          <p:cNvPr id="64" name="Google Shape;64;p14"/>
          <p:cNvGraphicFramePr/>
          <p:nvPr/>
        </p:nvGraphicFramePr>
        <p:xfrm>
          <a:off x="14237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{6D6E5D70-BD8A-4770-ACDE-4AEA1E839A52}</a:tableStyleId>
              </a:tblPr>
              <a:tblGrid>
                <a:gridCol w="846400"/>
                <a:gridCol w="1362525"/>
                <a:gridCol w="1362525"/>
                <a:gridCol w="1362525"/>
                <a:gridCol w="1362525"/>
              </a:tblGrid>
              <a:tr h="396200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Enseignants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u="sng"/>
                        <a:t>num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nom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prénom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salaire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ville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36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Durand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Leberre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Benammar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Hadad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Philippe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Bernard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Pierre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Karim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2000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1500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1800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1500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Marseille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Paris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Lyon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Paris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5" name="Google Shape;65;p14"/>
          <p:cNvSpPr txBox="1"/>
          <p:nvPr/>
        </p:nvSpPr>
        <p:spPr>
          <a:xfrm>
            <a:off x="311775" y="4551950"/>
            <a:ext cx="734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u="sng"/>
              <a:t>num</a:t>
            </a:r>
            <a:r>
              <a:rPr lang="fr" sz="1600"/>
              <a:t> : clé primaire de la table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320">
              <a:solidFill>
                <a:srgbClr val="FFFFFF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11700" y="8380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Insertion de données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11775" y="1344450"/>
            <a:ext cx="8520600" cy="9234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/>
              <a:t>Insérer une valeur pour chaque colonne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>
                <a:solidFill>
                  <a:srgbClr val="0000FF"/>
                </a:solidFill>
              </a:rPr>
              <a:t>INSERT INTO</a:t>
            </a:r>
            <a:r>
              <a:rPr b="1" lang="fr" sz="1600"/>
              <a:t> </a:t>
            </a:r>
            <a:r>
              <a:rPr lang="fr" sz="1600"/>
              <a:t>enseignants</a:t>
            </a:r>
            <a:r>
              <a:rPr b="1" lang="fr" sz="1600"/>
              <a:t> </a:t>
            </a:r>
            <a:r>
              <a:rPr b="1" lang="fr" sz="1600">
                <a:solidFill>
                  <a:srgbClr val="0000FF"/>
                </a:solidFill>
              </a:rPr>
              <a:t>VALUES</a:t>
            </a:r>
            <a:r>
              <a:rPr b="1" lang="fr" sz="1600"/>
              <a:t> </a:t>
            </a:r>
            <a:r>
              <a:rPr lang="fr" sz="1600"/>
              <a:t>(5, ‘Cooper’, ‘David’, 3000, ‘Marseille’);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Exemple :</a:t>
            </a:r>
            <a:endParaRPr b="1" sz="1600"/>
          </a:p>
        </p:txBody>
      </p:sp>
      <p:graphicFrame>
        <p:nvGraphicFramePr>
          <p:cNvPr id="73" name="Google Shape;73;p15"/>
          <p:cNvGraphicFramePr/>
          <p:nvPr/>
        </p:nvGraphicFramePr>
        <p:xfrm>
          <a:off x="14237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{6D6E5D70-BD8A-4770-ACDE-4AEA1E839A52}</a:tableStyleId>
              </a:tblPr>
              <a:tblGrid>
                <a:gridCol w="846400"/>
                <a:gridCol w="1362525"/>
                <a:gridCol w="1362525"/>
                <a:gridCol w="1362525"/>
                <a:gridCol w="1362525"/>
              </a:tblGrid>
              <a:tr h="396200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Enseignants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u="sng"/>
                        <a:t>num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nom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prénom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salaire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ville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36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Durand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Leberre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Benammar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Hadad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Cooper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Philippe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Bernard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Pierre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Karim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David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2000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1500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1800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1500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Marseille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Paris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Lyon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Paris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Marseille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311700" y="445025"/>
            <a:ext cx="8520600" cy="4311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320">
              <a:solidFill>
                <a:srgbClr val="FFFFFF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311700" y="8380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Insertion de données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11775" y="1344450"/>
            <a:ext cx="8520600" cy="9234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/>
              <a:t>Insérer une valeur pour chaque colonne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>
                <a:solidFill>
                  <a:srgbClr val="0000FF"/>
                </a:solidFill>
              </a:rPr>
              <a:t>INSERT INTO</a:t>
            </a:r>
            <a:r>
              <a:rPr b="1" lang="fr" sz="1600"/>
              <a:t> </a:t>
            </a:r>
            <a:r>
              <a:rPr lang="fr" sz="1600"/>
              <a:t>nom_table</a:t>
            </a:r>
            <a:r>
              <a:rPr b="1" lang="fr" sz="1600"/>
              <a:t> </a:t>
            </a:r>
            <a:r>
              <a:rPr b="1" lang="fr" sz="1600">
                <a:solidFill>
                  <a:srgbClr val="0000FF"/>
                </a:solidFill>
              </a:rPr>
              <a:t>SET</a:t>
            </a:r>
            <a:r>
              <a:rPr b="1" lang="fr" sz="1600"/>
              <a:t> </a:t>
            </a:r>
            <a:r>
              <a:rPr lang="fr" sz="1600"/>
              <a:t>nom_colonne=valeur_colonne, …</a:t>
            </a:r>
            <a:r>
              <a:rPr lang="fr" sz="1600"/>
              <a:t>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Le SGBDR affectera les valeurs aux colonnes dans l’ordre</a:t>
            </a:r>
            <a:r>
              <a:rPr b="1" lang="fr" sz="1600"/>
              <a:t> :</a:t>
            </a:r>
            <a:endParaRPr b="1" sz="1600"/>
          </a:p>
        </p:txBody>
      </p:sp>
      <p:graphicFrame>
        <p:nvGraphicFramePr>
          <p:cNvPr id="81" name="Google Shape;81;p16"/>
          <p:cNvGraphicFramePr/>
          <p:nvPr/>
        </p:nvGraphicFramePr>
        <p:xfrm>
          <a:off x="14237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{6D6E5D70-BD8A-4770-ACDE-4AEA1E839A52}</a:tableStyleId>
              </a:tblPr>
              <a:tblGrid>
                <a:gridCol w="846400"/>
                <a:gridCol w="1362525"/>
                <a:gridCol w="1362525"/>
                <a:gridCol w="1362525"/>
                <a:gridCol w="1362525"/>
              </a:tblGrid>
              <a:tr h="396200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Enseignants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u="sng"/>
                        <a:t>num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nom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prénom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salaire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ville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36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Durand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Leberre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Benammar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Hadad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Philippe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Bernard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Pierre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Karim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2000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1500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1800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1500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Marseille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Paris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Lyon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Paris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2" name="Google Shape;82;p16"/>
          <p:cNvSpPr txBox="1"/>
          <p:nvPr/>
        </p:nvSpPr>
        <p:spPr>
          <a:xfrm>
            <a:off x="311775" y="4551950"/>
            <a:ext cx="734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u="sng"/>
              <a:t>num</a:t>
            </a:r>
            <a:r>
              <a:rPr lang="fr" sz="1600"/>
              <a:t> : clé primaire de la table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311700" y="8380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Insertion de données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311775" y="1344450"/>
            <a:ext cx="8520600" cy="1169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/>
              <a:t>Insérer une valeur pour chaque colonne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>
                <a:solidFill>
                  <a:srgbClr val="0000FF"/>
                </a:solidFill>
              </a:rPr>
              <a:t>INSERT INTO</a:t>
            </a:r>
            <a:r>
              <a:rPr b="1" lang="fr" sz="1600"/>
              <a:t> </a:t>
            </a:r>
            <a:r>
              <a:rPr lang="fr" sz="1600"/>
              <a:t>enseignants</a:t>
            </a:r>
            <a:r>
              <a:rPr b="1" lang="fr" sz="1600"/>
              <a:t> </a:t>
            </a:r>
            <a:r>
              <a:rPr b="1" lang="fr" sz="1600">
                <a:solidFill>
                  <a:srgbClr val="0000FF"/>
                </a:solidFill>
              </a:rPr>
              <a:t>SET</a:t>
            </a:r>
            <a:r>
              <a:rPr b="1" lang="fr" sz="1600"/>
              <a:t> </a:t>
            </a:r>
            <a:r>
              <a:rPr lang="fr" sz="1600"/>
              <a:t>num=5, nom=‘Cooper’, prenom=‘David’, salaire=3000, ville=‘Marseille’;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Exemple :</a:t>
            </a:r>
            <a:endParaRPr b="1" sz="1600"/>
          </a:p>
        </p:txBody>
      </p:sp>
      <p:graphicFrame>
        <p:nvGraphicFramePr>
          <p:cNvPr id="89" name="Google Shape;89;p17"/>
          <p:cNvGraphicFramePr/>
          <p:nvPr/>
        </p:nvGraphicFramePr>
        <p:xfrm>
          <a:off x="1423750" y="288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{6D6E5D70-BD8A-4770-ACDE-4AEA1E839A52}</a:tableStyleId>
              </a:tblPr>
              <a:tblGrid>
                <a:gridCol w="846400"/>
                <a:gridCol w="1362525"/>
                <a:gridCol w="1362525"/>
                <a:gridCol w="1362525"/>
                <a:gridCol w="1362525"/>
              </a:tblGrid>
              <a:tr h="396200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Enseignants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u="sng"/>
                        <a:t>num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nom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prenom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salaire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ville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36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Durand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Leberre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Benammar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Hadad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Cooper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Philippe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Bernard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Pierre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Karim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David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2000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1500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1800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1500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Marseille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Paris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Lyon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Paris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Marseille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0" name="Google Shape;90;p17"/>
          <p:cNvSpPr txBox="1"/>
          <p:nvPr/>
        </p:nvSpPr>
        <p:spPr>
          <a:xfrm>
            <a:off x="311700" y="406975"/>
            <a:ext cx="8520600" cy="4311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32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311700" y="8380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Insertion de données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311775" y="1344450"/>
            <a:ext cx="8520600" cy="1169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/>
              <a:t>Insérer quelques valeurs (pas toutes)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>
                <a:solidFill>
                  <a:srgbClr val="0000FF"/>
                </a:solidFill>
              </a:rPr>
              <a:t>INSERT INTO</a:t>
            </a:r>
            <a:r>
              <a:rPr b="1" lang="fr" sz="1600"/>
              <a:t> </a:t>
            </a:r>
            <a:r>
              <a:rPr lang="fr" sz="1600"/>
              <a:t>nom_table (nom_colonneP, nom_colonneQ)</a:t>
            </a:r>
            <a:r>
              <a:rPr b="1" lang="fr" sz="1600"/>
              <a:t> </a:t>
            </a:r>
            <a:r>
              <a:rPr b="1" lang="fr" sz="1600">
                <a:solidFill>
                  <a:srgbClr val="0000FF"/>
                </a:solidFill>
              </a:rPr>
              <a:t>VALUES</a:t>
            </a:r>
            <a:r>
              <a:rPr b="1" lang="fr" sz="1600"/>
              <a:t> </a:t>
            </a:r>
            <a:r>
              <a:rPr lang="fr" sz="1600"/>
              <a:t>(</a:t>
            </a:r>
            <a:r>
              <a:rPr lang="fr" sz="1600">
                <a:solidFill>
                  <a:schemeClr val="dk1"/>
                </a:solidFill>
              </a:rPr>
              <a:t>val_colP, val_colQ</a:t>
            </a:r>
            <a:r>
              <a:rPr lang="fr" sz="1600"/>
              <a:t>)</a:t>
            </a:r>
            <a:r>
              <a:rPr lang="fr" sz="1600"/>
              <a:t>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Exemple 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>
                <a:solidFill>
                  <a:srgbClr val="0000FF"/>
                </a:solidFill>
              </a:rPr>
              <a:t>INSERT INTO</a:t>
            </a:r>
            <a:r>
              <a:rPr b="1" lang="fr" sz="1600">
                <a:solidFill>
                  <a:schemeClr val="dk1"/>
                </a:solidFill>
              </a:rPr>
              <a:t> </a:t>
            </a:r>
            <a:r>
              <a:rPr lang="fr" sz="1600">
                <a:solidFill>
                  <a:schemeClr val="dk1"/>
                </a:solidFill>
              </a:rPr>
              <a:t>enseignants (num, nom, prenom)</a:t>
            </a:r>
            <a:r>
              <a:rPr b="1" lang="fr" sz="1600">
                <a:solidFill>
                  <a:schemeClr val="dk1"/>
                </a:solidFill>
              </a:rPr>
              <a:t> </a:t>
            </a:r>
            <a:r>
              <a:rPr b="1" lang="fr" sz="1600">
                <a:solidFill>
                  <a:srgbClr val="0000FF"/>
                </a:solidFill>
              </a:rPr>
              <a:t>VALUES</a:t>
            </a:r>
            <a:r>
              <a:rPr b="1" lang="fr" sz="1600">
                <a:solidFill>
                  <a:schemeClr val="dk1"/>
                </a:solidFill>
              </a:rPr>
              <a:t> </a:t>
            </a:r>
            <a:r>
              <a:rPr lang="fr" sz="1600">
                <a:solidFill>
                  <a:schemeClr val="dk1"/>
                </a:solidFill>
              </a:rPr>
              <a:t>(4, ‘Benatia’, ‘Sonia’);</a:t>
            </a:r>
            <a:endParaRPr b="1" sz="1600"/>
          </a:p>
        </p:txBody>
      </p:sp>
      <p:graphicFrame>
        <p:nvGraphicFramePr>
          <p:cNvPr id="97" name="Google Shape;97;p18"/>
          <p:cNvGraphicFramePr/>
          <p:nvPr/>
        </p:nvGraphicFramePr>
        <p:xfrm>
          <a:off x="1423825" y="271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{6D6E5D70-BD8A-4770-ACDE-4AEA1E839A52}</a:tableStyleId>
              </a:tblPr>
              <a:tblGrid>
                <a:gridCol w="846400"/>
                <a:gridCol w="1362525"/>
                <a:gridCol w="1362525"/>
                <a:gridCol w="1362525"/>
                <a:gridCol w="1362525"/>
              </a:tblGrid>
              <a:tr h="396200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Enseignants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u="sng"/>
                        <a:t>num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nom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prenom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salaire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ville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36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Durand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Leberre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Benammar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Benatia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Philippe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Bernard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Pierre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Sonia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2000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1500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1800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Marseille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Paris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Lyon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8" name="Google Shape;98;p18"/>
          <p:cNvSpPr txBox="1"/>
          <p:nvPr/>
        </p:nvSpPr>
        <p:spPr>
          <a:xfrm>
            <a:off x="827850" y="4654350"/>
            <a:ext cx="7340100" cy="4002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0000"/>
                </a:solidFill>
              </a:rPr>
              <a:t>Ceci n’est possible que si les champs non-renseignés ne sont pas nuls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32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/>
        </p:nvSpPr>
        <p:spPr>
          <a:xfrm>
            <a:off x="311700" y="8380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Insertion de données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311775" y="1344450"/>
            <a:ext cx="8520600" cy="6771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/>
              <a:t>Insérer des données à partir d’un script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SOURCE nom_fichier.sql</a:t>
            </a:r>
            <a:endParaRPr b="1" sz="1600"/>
          </a:p>
        </p:txBody>
      </p:sp>
      <p:sp>
        <p:nvSpPr>
          <p:cNvPr id="106" name="Google Shape;106;p19"/>
          <p:cNvSpPr txBox="1"/>
          <p:nvPr/>
        </p:nvSpPr>
        <p:spPr>
          <a:xfrm>
            <a:off x="404875" y="3735325"/>
            <a:ext cx="8427600" cy="4002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0000"/>
                </a:solidFill>
              </a:rPr>
              <a:t>Attention aux éventuelles erreurs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320">
              <a:solidFill>
                <a:srgbClr val="FFFFFF"/>
              </a:solidFill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320">
              <a:solidFill>
                <a:srgbClr val="FFFFFF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404875" y="2356575"/>
            <a:ext cx="8520600" cy="6771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/>
              <a:t>ou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/>
              <a:t>\. </a:t>
            </a:r>
            <a:r>
              <a:rPr b="1" lang="fr" sz="1600"/>
              <a:t>nom_fichier.sql</a:t>
            </a:r>
            <a:endParaRPr b="1"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/>
        </p:nvSpPr>
        <p:spPr>
          <a:xfrm>
            <a:off x="311700" y="8380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Insertion de plusieurs données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311775" y="1344450"/>
            <a:ext cx="8520600" cy="14160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/>
              <a:t>Insérer une valeur pour chaque colonne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INSERT INTO</a:t>
            </a:r>
            <a:r>
              <a:rPr b="1" lang="fr" sz="1600"/>
              <a:t> </a:t>
            </a:r>
            <a:r>
              <a:rPr lang="fr" sz="1600"/>
              <a:t>nom_table</a:t>
            </a:r>
            <a:r>
              <a:rPr b="1" lang="fr" sz="1600"/>
              <a:t> </a:t>
            </a:r>
            <a:r>
              <a:rPr b="1" lang="fr" sz="1600">
                <a:solidFill>
                  <a:srgbClr val="0000FF"/>
                </a:solidFill>
              </a:rPr>
              <a:t>VALUES</a:t>
            </a:r>
            <a:endParaRPr b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(valeur1_colonne1, ..., </a:t>
            </a:r>
            <a:r>
              <a:rPr lang="fr" sz="1600">
                <a:solidFill>
                  <a:schemeClr val="dk1"/>
                </a:solidFill>
              </a:rPr>
              <a:t>valeur1_colonneN);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…;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(valeur10_colonne1, ..., valeur10_colonneN);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320">
              <a:solidFill>
                <a:srgbClr val="FFFFFF"/>
              </a:solidFill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320">
              <a:solidFill>
                <a:srgbClr val="FFFFFF"/>
              </a:solidFill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311700" y="3023600"/>
            <a:ext cx="8520600" cy="19086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/>
              <a:t>Pour l’exemple précédent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>
                <a:solidFill>
                  <a:srgbClr val="0000FF"/>
                </a:solidFill>
              </a:rPr>
              <a:t>INSERT INTO</a:t>
            </a:r>
            <a:r>
              <a:rPr b="1" lang="fr" sz="1600">
                <a:solidFill>
                  <a:schemeClr val="dk1"/>
                </a:solidFill>
              </a:rPr>
              <a:t> </a:t>
            </a:r>
            <a:r>
              <a:rPr lang="fr" sz="1600">
                <a:solidFill>
                  <a:schemeClr val="dk1"/>
                </a:solidFill>
              </a:rPr>
              <a:t>enseignants</a:t>
            </a:r>
            <a:r>
              <a:rPr b="1" lang="fr" sz="1600">
                <a:solidFill>
                  <a:schemeClr val="dk1"/>
                </a:solidFill>
              </a:rPr>
              <a:t> </a:t>
            </a:r>
            <a:r>
              <a:rPr b="1" lang="fr" sz="1600">
                <a:solidFill>
                  <a:srgbClr val="0000FF"/>
                </a:solidFill>
              </a:rPr>
              <a:t>VALUES</a:t>
            </a:r>
            <a:endParaRPr b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chemeClr val="dk1"/>
                </a:solidFill>
              </a:rPr>
              <a:t>(1, ‘Durand’, ‘Philippe’, 2000, ‘Marseille’);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chemeClr val="dk1"/>
                </a:solidFill>
              </a:rPr>
              <a:t>(2, ‘Leberre’,’Bernard’, 1500, ‘Paris’);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chemeClr val="dk1"/>
                </a:solidFill>
              </a:rPr>
              <a:t>(3, ‘Benammar’, ‘Pierre’, 1800, ‘Lyon’);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chemeClr val="dk1"/>
                </a:solidFill>
              </a:rPr>
              <a:t>(4,’Hadad’,’ Karim’, 1500, Paris);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chemeClr val="dk1"/>
                </a:solidFill>
              </a:rPr>
              <a:t>(5, ‘Cooper’, ‘David’, 3000, ‘Marseille’);</a:t>
            </a:r>
            <a:endParaRPr b="1"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/>
        </p:nvSpPr>
        <p:spPr>
          <a:xfrm>
            <a:off x="311700" y="83807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Suppression de données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311775" y="1344450"/>
            <a:ext cx="8520600" cy="9234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/>
              <a:t>Supprimer les tuples respectant une ou plusieurs conditions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DELETE FROM</a:t>
            </a:r>
            <a:r>
              <a:rPr b="1" lang="fr" sz="1600"/>
              <a:t> </a:t>
            </a:r>
            <a:r>
              <a:rPr lang="fr" sz="1600"/>
              <a:t>nom_table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WHERE </a:t>
            </a:r>
            <a:r>
              <a:rPr lang="fr" sz="1600">
                <a:solidFill>
                  <a:schemeClr val="dk1"/>
                </a:solidFill>
              </a:rPr>
              <a:t>conditions;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320">
              <a:solidFill>
                <a:srgbClr val="FFFFFF"/>
              </a:solidFill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320">
              <a:solidFill>
                <a:srgbClr val="FFFFFF"/>
              </a:solidFill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311775" y="2371650"/>
            <a:ext cx="8520600" cy="9234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/>
              <a:t>E</a:t>
            </a:r>
            <a:r>
              <a:rPr b="1" lang="fr" sz="1600"/>
              <a:t>xemple 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>
                <a:solidFill>
                  <a:srgbClr val="0000FF"/>
                </a:solidFill>
              </a:rPr>
              <a:t>DELETE FROM</a:t>
            </a:r>
            <a:r>
              <a:rPr b="1" lang="fr" sz="1600">
                <a:solidFill>
                  <a:schemeClr val="dk1"/>
                </a:solidFill>
              </a:rPr>
              <a:t> </a:t>
            </a:r>
            <a:r>
              <a:rPr lang="fr" sz="1600">
                <a:solidFill>
                  <a:schemeClr val="dk1"/>
                </a:solidFill>
              </a:rPr>
              <a:t>enseignants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>
                <a:solidFill>
                  <a:srgbClr val="0000FF"/>
                </a:solidFill>
              </a:rPr>
              <a:t>WHERE </a:t>
            </a:r>
            <a:r>
              <a:rPr lang="fr" sz="1600">
                <a:solidFill>
                  <a:schemeClr val="dk1"/>
                </a:solidFill>
              </a:rPr>
              <a:t>salaire &gt; 2000 </a:t>
            </a:r>
            <a:r>
              <a:rPr b="1" lang="fr" sz="1600">
                <a:solidFill>
                  <a:srgbClr val="0000FF"/>
                </a:solidFill>
              </a:rPr>
              <a:t>AND</a:t>
            </a:r>
            <a:r>
              <a:rPr lang="fr" sz="1600">
                <a:solidFill>
                  <a:schemeClr val="dk1"/>
                </a:solidFill>
              </a:rPr>
              <a:t> ville = ‘Marseille’;</a:t>
            </a:r>
            <a:endParaRPr b="1" sz="1600">
              <a:solidFill>
                <a:srgbClr val="0000FF"/>
              </a:solidFill>
            </a:endParaRPr>
          </a:p>
        </p:txBody>
      </p:sp>
      <p:graphicFrame>
        <p:nvGraphicFramePr>
          <p:cNvPr id="128" name="Google Shape;128;p21"/>
          <p:cNvGraphicFramePr/>
          <p:nvPr/>
        </p:nvGraphicFramePr>
        <p:xfrm>
          <a:off x="1189875" y="339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{6D6E5D70-BD8A-4770-ACDE-4AEA1E839A52}</a:tableStyleId>
              </a:tblPr>
              <a:tblGrid>
                <a:gridCol w="592200"/>
                <a:gridCol w="1431875"/>
                <a:gridCol w="1580100"/>
                <a:gridCol w="1580100"/>
                <a:gridCol w="1580100"/>
              </a:tblGrid>
              <a:tr h="34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u="sng"/>
                        <a:t>num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nom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prenom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salaire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ville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24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0000"/>
                          </a:solidFill>
                        </a:rPr>
                        <a:t>5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Durand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Leberre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Benammar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Hadad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0000"/>
                          </a:solidFill>
                        </a:rPr>
                        <a:t>Cooper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Philippe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Bernard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Pierre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Karim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0000"/>
                          </a:solidFill>
                        </a:rPr>
                        <a:t>David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2000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1500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1800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1500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0000"/>
                          </a:solidFill>
                        </a:rPr>
                        <a:t>3000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Marseille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Paris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Lyon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Paris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0000"/>
                          </a:solidFill>
                        </a:rPr>
                        <a:t>Marseille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