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B05"/>
    <a:srgbClr val="FFCCFF"/>
    <a:srgbClr val="FF6699"/>
    <a:srgbClr val="C3B9BE"/>
    <a:srgbClr val="FFD700"/>
    <a:srgbClr val="007382"/>
    <a:srgbClr val="41BD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B83B8B-10AA-E1E3-B99D-59BDB9B47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67097F-03FF-E837-EABC-706CB09BB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DEC78F-51D6-3C39-23E6-7CDC54A2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170BAD-49F3-0CC5-E0F9-6C241628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41B800-312E-A314-3AEA-84A5572E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235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09B6C3-8F69-0ED9-501F-D7DE1A85B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E0C1AD-3D26-8B2D-BEFF-190B269DC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99F1B0-C70E-58C9-BB9B-AE0C8EC8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32DE4-4DB6-05E7-8D12-41270FDD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7D0AE-FDA1-2FE2-089B-1E9291C1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1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423512-31D5-E808-1798-14A13843C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3C9420-0F38-1CD7-DE24-7623DA25F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B7C4F-AF05-B433-49D9-507CDA7F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899B71-457C-45C1-9EEE-A1F3B315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CC90A-7838-2D2B-5527-DD71AF85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2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E6A3-F281-A42D-AA9E-EB135038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2C4ED-C72E-78A0-08A3-40177EF5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91FAE-0D74-D051-E61E-52ED82E7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B2690-22ED-6E78-4D40-D3BD72C4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5E6D2-235B-33FD-7F6E-BB16CDFD0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44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F320F-C21C-05E6-F211-9E56CEEA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C30B37-AB9B-DDDD-702C-576270900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664A2-F5CD-8417-4A1C-4FC0031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D49BF-93BF-8252-0187-16454BF3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04EAC-AAB8-CA99-52AA-FD6A8A52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28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70D9C7-AA7A-6138-9D53-DD87AAEA0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61F35-4795-2BDD-74C3-547B0A001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97360A-20AC-9245-824E-9921304B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F3750D-A345-20EC-C1BD-0139F853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608556-BF55-68BB-6C27-55BA907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CA6484-163B-B1C0-6D35-5AC940C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9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285A3-2A53-E0A4-0811-A3223D58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6B6EC-5A38-D5AE-9541-BBC5692DD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BEC442-5C73-0249-5959-64FF3DEC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4F247F1-EAFE-26DE-3F6B-247528BF2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083DF6-AB63-E014-2B08-51D14F421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9FB07A-40B2-ABD4-69D1-66CE50B23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61370E-C397-1DD9-2D4C-D5F5B8F4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42A9F2-339B-D137-21DF-527C78B60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9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668537-5C32-3909-DCC3-80D4A573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3C1ED0-386F-AB4E-97BD-B810F8D2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7D9336-93F9-D101-201D-91E19CAB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2ACCBF-A117-103E-3038-42F8A848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007DC5-07EF-9371-4DE2-D9C125FB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6ECD7E7-9939-51A8-18C6-6B19FCE8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A929F8-403E-B137-DAC9-66746773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81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934E-0D18-A1D3-FCAF-A27A373D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61A123-4A96-0390-68FD-5FAF930A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B4A70C-B968-A43C-56B9-9ECAC655F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F9246A4-8C0C-4709-AB0B-EDE73AC8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05BCFB-1B2D-1351-EE06-0A6D21F7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F5C381-8161-EE02-B359-54567B7C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460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65550-4DEF-B930-1A47-D6889A81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30DE40B-8B96-445E-2C8C-FBB8BC926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6CECFA-59F0-2CEA-FBBD-829E09DAC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6AF3A-3771-F0F7-C293-78FC4420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B2B10E-4BC5-3F57-1EF7-260102767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58D032-3B4B-A494-5D7B-EB3F6C48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11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8C3ABAF-1353-A209-BBFA-E7B45665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F1F8A8-A20A-43C3-C62F-0D3A01AF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9AC68-E8DE-570E-6BCD-E4C8A2195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39CF7-1097-4C3B-8127-169A3EEBE66B}" type="datetimeFigureOut">
              <a:rPr lang="fr-FR" smtClean="0"/>
              <a:t>20/10/2025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081AD-B42C-D4FE-3395-EB574C106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35D21B-D969-7FEC-EE94-3976D19D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8CEB5-C899-4094-867D-70A43C539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1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18" Type="http://schemas.openxmlformats.org/officeDocument/2006/relationships/image" Target="../media/image25.png"/><Relationship Id="rId3" Type="http://schemas.openxmlformats.org/officeDocument/2006/relationships/image" Target="../media/image10.svg"/><Relationship Id="rId21" Type="http://schemas.openxmlformats.org/officeDocument/2006/relationships/image" Target="../media/image28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19" Type="http://schemas.openxmlformats.org/officeDocument/2006/relationships/image" Target="../media/image26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7000">
              <a:srgbClr val="41BD95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2FDC61-6046-D623-0380-8B606B4610D6}"/>
              </a:ext>
            </a:extLst>
          </p:cNvPr>
          <p:cNvSpPr/>
          <p:nvPr/>
        </p:nvSpPr>
        <p:spPr>
          <a:xfrm>
            <a:off x="122231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B886-3D61-5AB2-1C02-57DBFEBD5DB7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62000">
                  <a:schemeClr val="tx1"/>
                </a:gs>
              </a:gsLst>
              <a:lin ang="3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D2AF96-2B87-4C08-C69E-4DED3D6864D5}"/>
              </a:ext>
            </a:extLst>
          </p:cNvPr>
          <p:cNvSpPr/>
          <p:nvPr/>
        </p:nvSpPr>
        <p:spPr>
          <a:xfrm>
            <a:off x="6535990" y="179147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A19753-AED0-30CC-DF14-BFBEB811E599}"/>
              </a:ext>
            </a:extLst>
          </p:cNvPr>
          <p:cNvSpPr/>
          <p:nvPr/>
        </p:nvSpPr>
        <p:spPr>
          <a:xfrm>
            <a:off x="122231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C25469-9E86-1A67-4129-4A8E40FAB8BB}"/>
              </a:ext>
            </a:extLst>
          </p:cNvPr>
          <p:cNvSpPr/>
          <p:nvPr/>
        </p:nvSpPr>
        <p:spPr>
          <a:xfrm>
            <a:off x="6535990" y="4402598"/>
            <a:ext cx="4873690" cy="22300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19DEEF-46F0-8F19-63CF-3BEEDD3E39A9}"/>
              </a:ext>
            </a:extLst>
          </p:cNvPr>
          <p:cNvSpPr/>
          <p:nvPr/>
        </p:nvSpPr>
        <p:spPr>
          <a:xfrm>
            <a:off x="2245360" y="111760"/>
            <a:ext cx="9580880" cy="14682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6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651B84B-66CC-1D57-EEAD-1C169AE795D6}"/>
              </a:ext>
            </a:extLst>
          </p:cNvPr>
          <p:cNvSpPr/>
          <p:nvPr/>
        </p:nvSpPr>
        <p:spPr>
          <a:xfrm>
            <a:off x="979208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17" name="Graphique 16" descr="Statistiques">
            <a:extLst>
              <a:ext uri="{FF2B5EF4-FFF2-40B4-BE49-F238E27FC236}">
                <a16:creationId xmlns:a16="http://schemas.microsoft.com/office/drawing/2014/main" id="{B1D1B44C-00A1-26A8-67F1-8E503472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320" y="1591878"/>
            <a:ext cx="245163" cy="245163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343CA7AD-DDB9-BA32-34E4-4642018D58A4}"/>
              </a:ext>
            </a:extLst>
          </p:cNvPr>
          <p:cNvSpPr/>
          <p:nvPr/>
        </p:nvSpPr>
        <p:spPr>
          <a:xfrm>
            <a:off x="6273153" y="1530339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76FF5A7-66F4-68AE-5B78-724B79ECDFA1}"/>
              </a:ext>
            </a:extLst>
          </p:cNvPr>
          <p:cNvSpPr/>
          <p:nvPr/>
        </p:nvSpPr>
        <p:spPr>
          <a:xfrm>
            <a:off x="6329332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F5084A1-A097-8570-CA8B-A02F48079E9E}"/>
              </a:ext>
            </a:extLst>
          </p:cNvPr>
          <p:cNvSpPr/>
          <p:nvPr/>
        </p:nvSpPr>
        <p:spPr>
          <a:xfrm>
            <a:off x="992456" y="4116216"/>
            <a:ext cx="339454" cy="3328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26" name="Graphique 25" descr="Présentation avec graphique à barres (droite à gauche)">
            <a:extLst>
              <a:ext uri="{FF2B5EF4-FFF2-40B4-BE49-F238E27FC236}">
                <a16:creationId xmlns:a16="http://schemas.microsoft.com/office/drawing/2014/main" id="{ED5C777D-B14B-04C2-F8F3-BC4C969F9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7940" y="1572467"/>
            <a:ext cx="309880" cy="309880"/>
          </a:xfrm>
          <a:prstGeom prst="rect">
            <a:avLst/>
          </a:prstGeom>
        </p:spPr>
      </p:pic>
      <p:pic>
        <p:nvPicPr>
          <p:cNvPr id="28" name="Graphique 27" descr="Graphique à barres avec tendance à la baisse">
            <a:extLst>
              <a:ext uri="{FF2B5EF4-FFF2-40B4-BE49-F238E27FC236}">
                <a16:creationId xmlns:a16="http://schemas.microsoft.com/office/drawing/2014/main" id="{0A900F72-8624-F871-6A45-E8FABCE09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3408" y="4153858"/>
            <a:ext cx="257549" cy="257549"/>
          </a:xfrm>
          <a:prstGeom prst="rect">
            <a:avLst/>
          </a:prstGeom>
        </p:spPr>
      </p:pic>
      <p:pic>
        <p:nvPicPr>
          <p:cNvPr id="30" name="Graphique 29" descr="Carte avec repère">
            <a:extLst>
              <a:ext uri="{FF2B5EF4-FFF2-40B4-BE49-F238E27FC236}">
                <a16:creationId xmlns:a16="http://schemas.microsoft.com/office/drawing/2014/main" id="{30E29BF5-6C4C-A849-4882-9916EC45C5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3138" y="4106056"/>
            <a:ext cx="330200" cy="3302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DD221B5-0FD1-E906-4B35-22E43B0176FB}"/>
              </a:ext>
            </a:extLst>
          </p:cNvPr>
          <p:cNvSpPr txBox="1"/>
          <p:nvPr/>
        </p:nvSpPr>
        <p:spPr>
          <a:xfrm rot="16200000">
            <a:off x="-1502134" y="3483062"/>
            <a:ext cx="3911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Performance tracking E-commerce</a:t>
            </a:r>
            <a:br>
              <a:rPr lang="fr-FR" sz="2000" dirty="0">
                <a:solidFill>
                  <a:schemeClr val="bg1"/>
                </a:solidFill>
              </a:rPr>
            </a:br>
            <a:r>
              <a:rPr lang="fr-FR" sz="2000" dirty="0">
                <a:solidFill>
                  <a:schemeClr val="bg1"/>
                </a:solidFill>
              </a:rPr>
              <a:t>2018-2019</a:t>
            </a:r>
          </a:p>
        </p:txBody>
      </p:sp>
    </p:spTree>
    <p:extLst>
      <p:ext uri="{BB962C8B-B14F-4D97-AF65-F5344CB8AC3E}">
        <p14:creationId xmlns:p14="http://schemas.microsoft.com/office/powerpoint/2010/main" val="157026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rgbClr val="C00000"/>
            </a:gs>
            <a:gs pos="79000">
              <a:schemeClr val="tx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994DE-B884-0CDA-5E25-50BC911EFE57}"/>
              </a:ext>
            </a:extLst>
          </p:cNvPr>
          <p:cNvSpPr/>
          <p:nvPr/>
        </p:nvSpPr>
        <p:spPr>
          <a:xfrm>
            <a:off x="3545632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A1DCB-CF45-0071-E9D7-95095B508AC1}"/>
              </a:ext>
            </a:extLst>
          </p:cNvPr>
          <p:cNvSpPr/>
          <p:nvPr/>
        </p:nvSpPr>
        <p:spPr>
          <a:xfrm>
            <a:off x="6310603" y="1250302"/>
            <a:ext cx="2550368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781A4-47C4-93DC-6CDA-F5F1281F8CA5}"/>
              </a:ext>
            </a:extLst>
          </p:cNvPr>
          <p:cNvSpPr/>
          <p:nvPr/>
        </p:nvSpPr>
        <p:spPr>
          <a:xfrm>
            <a:off x="9140888" y="1250302"/>
            <a:ext cx="2923593" cy="28458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06DE2F-52C2-482A-2F79-B6130BB0472D}"/>
              </a:ext>
            </a:extLst>
          </p:cNvPr>
          <p:cNvSpPr/>
          <p:nvPr/>
        </p:nvSpPr>
        <p:spPr>
          <a:xfrm>
            <a:off x="9140888" y="4254759"/>
            <a:ext cx="2923593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556F34-3EDC-15B6-CFE9-369D1C897C66}"/>
              </a:ext>
            </a:extLst>
          </p:cNvPr>
          <p:cNvSpPr/>
          <p:nvPr/>
        </p:nvSpPr>
        <p:spPr>
          <a:xfrm>
            <a:off x="4917231" y="4254759"/>
            <a:ext cx="39437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31B84-AF7C-B77B-8DBC-75B8B7DAA56B}"/>
              </a:ext>
            </a:extLst>
          </p:cNvPr>
          <p:cNvSpPr/>
          <p:nvPr/>
        </p:nvSpPr>
        <p:spPr>
          <a:xfrm>
            <a:off x="1076129" y="4254759"/>
            <a:ext cx="3486540" cy="2514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CFAAD7-0148-A09D-8F0C-678FAB515A18}"/>
              </a:ext>
            </a:extLst>
          </p:cNvPr>
          <p:cNvSpPr/>
          <p:nvPr/>
        </p:nvSpPr>
        <p:spPr>
          <a:xfrm>
            <a:off x="3708193" y="174586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008CB2-D119-09FE-0320-B2457E6828D9}"/>
              </a:ext>
            </a:extLst>
          </p:cNvPr>
          <p:cNvSpPr/>
          <p:nvPr/>
        </p:nvSpPr>
        <p:spPr>
          <a:xfrm>
            <a:off x="6510485" y="189318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CE0FA2-FE83-1CBE-D959-C3C1DED70CA3}"/>
              </a:ext>
            </a:extLst>
          </p:cNvPr>
          <p:cNvSpPr/>
          <p:nvPr/>
        </p:nvSpPr>
        <p:spPr>
          <a:xfrm>
            <a:off x="9312777" y="163700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AB50F2-5959-7AAA-6773-45594DA64FE0}"/>
              </a:ext>
            </a:extLst>
          </p:cNvPr>
          <p:cNvSpPr/>
          <p:nvPr/>
        </p:nvSpPr>
        <p:spPr>
          <a:xfrm>
            <a:off x="905901" y="163699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Flèche : pentagone 17">
            <a:extLst>
              <a:ext uri="{FF2B5EF4-FFF2-40B4-BE49-F238E27FC236}">
                <a16:creationId xmlns:a16="http://schemas.microsoft.com/office/drawing/2014/main" id="{1AE030F5-3CA5-A8A1-9F6F-69FC9319025C}"/>
              </a:ext>
            </a:extLst>
          </p:cNvPr>
          <p:cNvSpPr/>
          <p:nvPr/>
        </p:nvSpPr>
        <p:spPr>
          <a:xfrm rot="5400000">
            <a:off x="669862" y="2532872"/>
            <a:ext cx="2128163" cy="998376"/>
          </a:xfrm>
          <a:prstGeom prst="homePlate">
            <a:avLst/>
          </a:prstGeom>
          <a:solidFill>
            <a:srgbClr val="0073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pentagone 18">
            <a:extLst>
              <a:ext uri="{FF2B5EF4-FFF2-40B4-BE49-F238E27FC236}">
                <a16:creationId xmlns:a16="http://schemas.microsoft.com/office/drawing/2014/main" id="{9885B719-2E30-2C5F-88AD-BDEF4F9DE42D}"/>
              </a:ext>
            </a:extLst>
          </p:cNvPr>
          <p:cNvSpPr/>
          <p:nvPr/>
        </p:nvSpPr>
        <p:spPr>
          <a:xfrm rot="5400000">
            <a:off x="1865006" y="2532873"/>
            <a:ext cx="2128162" cy="998376"/>
          </a:xfrm>
          <a:prstGeom prst="homePlate">
            <a:avLst/>
          </a:prstGeom>
          <a:solidFill>
            <a:srgbClr val="0073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Double vague 22">
            <a:extLst>
              <a:ext uri="{FF2B5EF4-FFF2-40B4-BE49-F238E27FC236}">
                <a16:creationId xmlns:a16="http://schemas.microsoft.com/office/drawing/2014/main" id="{F36A657D-ABF4-3DEA-D8D9-319A8546ADF5}"/>
              </a:ext>
            </a:extLst>
          </p:cNvPr>
          <p:cNvSpPr/>
          <p:nvPr/>
        </p:nvSpPr>
        <p:spPr>
          <a:xfrm>
            <a:off x="1191206" y="1243457"/>
            <a:ext cx="2140656" cy="559062"/>
          </a:xfrm>
          <a:prstGeom prst="doubleWave">
            <a:avLst/>
          </a:prstGeom>
          <a:solidFill>
            <a:srgbClr val="C3B9B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007382"/>
                </a:highlight>
              </a:rPr>
              <a:t>TOP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rgbClr val="007382"/>
                </a:solidFill>
              </a:rPr>
              <a:t>CITIES</a:t>
            </a:r>
          </a:p>
        </p:txBody>
      </p:sp>
      <p:sp>
        <p:nvSpPr>
          <p:cNvPr id="25" name="Flèche : pentagone 24">
            <a:extLst>
              <a:ext uri="{FF2B5EF4-FFF2-40B4-BE49-F238E27FC236}">
                <a16:creationId xmlns:a16="http://schemas.microsoft.com/office/drawing/2014/main" id="{CC8D094F-AEF6-0EF8-A6C7-E70BE86342FB}"/>
              </a:ext>
            </a:extLst>
          </p:cNvPr>
          <p:cNvSpPr/>
          <p:nvPr/>
        </p:nvSpPr>
        <p:spPr>
          <a:xfrm rot="5400000">
            <a:off x="756122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lèche : pentagone 25">
            <a:extLst>
              <a:ext uri="{FF2B5EF4-FFF2-40B4-BE49-F238E27FC236}">
                <a16:creationId xmlns:a16="http://schemas.microsoft.com/office/drawing/2014/main" id="{FDD975F3-1BF9-1070-134E-E6469170C115}"/>
              </a:ext>
            </a:extLst>
          </p:cNvPr>
          <p:cNvSpPr/>
          <p:nvPr/>
        </p:nvSpPr>
        <p:spPr>
          <a:xfrm rot="5400000">
            <a:off x="1946128" y="2599018"/>
            <a:ext cx="1948698" cy="839031"/>
          </a:xfrm>
          <a:prstGeom prst="homePlate">
            <a:avLst/>
          </a:prstGeom>
          <a:solidFill>
            <a:srgbClr val="007382"/>
          </a:solidFill>
          <a:ln w="28575">
            <a:solidFill>
              <a:srgbClr val="FEBB0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Graphique 27" descr="Trophée">
            <a:extLst>
              <a:ext uri="{FF2B5EF4-FFF2-40B4-BE49-F238E27FC236}">
                <a16:creationId xmlns:a16="http://schemas.microsoft.com/office/drawing/2014/main" id="{0CFBEE49-A74E-98C6-1063-3DAD5532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5689" y="1315170"/>
            <a:ext cx="376753" cy="376753"/>
          </a:xfrm>
          <a:prstGeom prst="rect">
            <a:avLst/>
          </a:prstGeom>
        </p:spPr>
      </p:pic>
      <p:pic>
        <p:nvPicPr>
          <p:cNvPr id="29" name="Graphique 28" descr="Trophée">
            <a:extLst>
              <a:ext uri="{FF2B5EF4-FFF2-40B4-BE49-F238E27FC236}">
                <a16:creationId xmlns:a16="http://schemas.microsoft.com/office/drawing/2014/main" id="{76F6C4FC-7D65-272E-EC12-283854DED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477" y="1334611"/>
            <a:ext cx="376753" cy="376753"/>
          </a:xfrm>
          <a:prstGeom prst="rect">
            <a:avLst/>
          </a:prstGeom>
        </p:spPr>
      </p:pic>
      <p:sp>
        <p:nvSpPr>
          <p:cNvPr id="30" name="Triangle rectangle 29">
            <a:extLst>
              <a:ext uri="{FF2B5EF4-FFF2-40B4-BE49-F238E27FC236}">
                <a16:creationId xmlns:a16="http://schemas.microsoft.com/office/drawing/2014/main" id="{75E824CB-6364-11D3-FEA3-3C30401F7935}"/>
              </a:ext>
            </a:extLst>
          </p:cNvPr>
          <p:cNvSpPr/>
          <p:nvPr/>
        </p:nvSpPr>
        <p:spPr>
          <a:xfrm rot="16200000">
            <a:off x="1024964" y="2045404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riangle rectangle 32">
            <a:extLst>
              <a:ext uri="{FF2B5EF4-FFF2-40B4-BE49-F238E27FC236}">
                <a16:creationId xmlns:a16="http://schemas.microsoft.com/office/drawing/2014/main" id="{CF41632B-2D0E-91E1-1735-C831FB0117B2}"/>
              </a:ext>
            </a:extLst>
          </p:cNvPr>
          <p:cNvSpPr/>
          <p:nvPr/>
        </p:nvSpPr>
        <p:spPr>
          <a:xfrm rot="16200000">
            <a:off x="2225359" y="2035013"/>
            <a:ext cx="279914" cy="137134"/>
          </a:xfrm>
          <a:prstGeom prst="rtTriangle">
            <a:avLst/>
          </a:prstGeom>
          <a:solidFill>
            <a:srgbClr val="007382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020833-A292-C8DF-58F2-807043D8C716}"/>
              </a:ext>
            </a:extLst>
          </p:cNvPr>
          <p:cNvSpPr txBox="1"/>
          <p:nvPr/>
        </p:nvSpPr>
        <p:spPr>
          <a:xfrm>
            <a:off x="1267812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</a:t>
            </a: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PROFIT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505CE634-6CB4-CA10-9FC1-D20A8E80C7D5}"/>
              </a:ext>
            </a:extLst>
          </p:cNvPr>
          <p:cNvSpPr txBox="1"/>
          <p:nvPr/>
        </p:nvSpPr>
        <p:spPr>
          <a:xfrm>
            <a:off x="2457818" y="2044184"/>
            <a:ext cx="9253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TOP</a:t>
            </a:r>
          </a:p>
          <a:p>
            <a:pPr algn="ctr"/>
            <a:endParaRPr lang="fr-FR" sz="1300" b="1">
              <a:solidFill>
                <a:srgbClr val="FEBB05"/>
              </a:solidFill>
            </a:endParaRPr>
          </a:p>
          <a:p>
            <a:pPr algn="ctr"/>
            <a:endParaRPr lang="fr-FR" sz="1300" b="1" dirty="0">
              <a:solidFill>
                <a:srgbClr val="FEBB05"/>
              </a:solidFill>
            </a:endParaRPr>
          </a:p>
          <a:p>
            <a:pPr algn="ctr"/>
            <a:r>
              <a:rPr lang="fr-FR" sz="1300" b="1" dirty="0">
                <a:solidFill>
                  <a:srgbClr val="FEBB05"/>
                </a:solidFill>
              </a:rPr>
              <a:t> ORDERS</a:t>
            </a:r>
          </a:p>
        </p:txBody>
      </p:sp>
      <p:pic>
        <p:nvPicPr>
          <p:cNvPr id="37" name="Graphique 36" descr="Médaille">
            <a:extLst>
              <a:ext uri="{FF2B5EF4-FFF2-40B4-BE49-F238E27FC236}">
                <a16:creationId xmlns:a16="http://schemas.microsoft.com/office/drawing/2014/main" id="{FA6CC1CD-997F-90B2-670F-F66B3FA3B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9599" y="3481855"/>
            <a:ext cx="397178" cy="397178"/>
          </a:xfrm>
          <a:prstGeom prst="rect">
            <a:avLst/>
          </a:prstGeom>
        </p:spPr>
      </p:pic>
      <p:pic>
        <p:nvPicPr>
          <p:cNvPr id="38" name="Graphique 37" descr="Médaille">
            <a:extLst>
              <a:ext uri="{FF2B5EF4-FFF2-40B4-BE49-F238E27FC236}">
                <a16:creationId xmlns:a16="http://schemas.microsoft.com/office/drawing/2014/main" id="{2CCF3241-BFF8-D70F-9793-C78417F37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0498" y="3481855"/>
            <a:ext cx="397178" cy="397178"/>
          </a:xfrm>
          <a:prstGeom prst="rect">
            <a:avLst/>
          </a:prstGeom>
        </p:spPr>
      </p:pic>
      <p:sp>
        <p:nvSpPr>
          <p:cNvPr id="41" name="Ellipse 40">
            <a:extLst>
              <a:ext uri="{FF2B5EF4-FFF2-40B4-BE49-F238E27FC236}">
                <a16:creationId xmlns:a16="http://schemas.microsoft.com/office/drawing/2014/main" id="{B6EF0D8A-B134-D398-F670-30F9F357445C}"/>
              </a:ext>
            </a:extLst>
          </p:cNvPr>
          <p:cNvSpPr/>
          <p:nvPr/>
        </p:nvSpPr>
        <p:spPr>
          <a:xfrm>
            <a:off x="969258" y="4135123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C2063E80-9EC8-C1CF-A7C1-3C63B0413E60}"/>
              </a:ext>
            </a:extLst>
          </p:cNvPr>
          <p:cNvSpPr/>
          <p:nvPr/>
        </p:nvSpPr>
        <p:spPr>
          <a:xfrm>
            <a:off x="4759446" y="411480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Graphique 43" descr="Tendance à la baisse">
            <a:extLst>
              <a:ext uri="{FF2B5EF4-FFF2-40B4-BE49-F238E27FC236}">
                <a16:creationId xmlns:a16="http://schemas.microsoft.com/office/drawing/2014/main" id="{CEB99785-18A7-94E4-0040-F926805FA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8041" y="4114802"/>
            <a:ext cx="259080" cy="259080"/>
          </a:xfrm>
          <a:prstGeom prst="rect">
            <a:avLst/>
          </a:prstGeom>
        </p:spPr>
      </p:pic>
      <p:sp>
        <p:nvSpPr>
          <p:cNvPr id="45" name="Ellipse 44">
            <a:extLst>
              <a:ext uri="{FF2B5EF4-FFF2-40B4-BE49-F238E27FC236}">
                <a16:creationId xmlns:a16="http://schemas.microsoft.com/office/drawing/2014/main" id="{AF8872D5-FA3A-15CE-DF95-C97BB4CB3FE0}"/>
              </a:ext>
            </a:extLst>
          </p:cNvPr>
          <p:cNvSpPr/>
          <p:nvPr/>
        </p:nvSpPr>
        <p:spPr>
          <a:xfrm>
            <a:off x="9018756" y="412473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Graphique 46" descr="Marqueur">
            <a:extLst>
              <a:ext uri="{FF2B5EF4-FFF2-40B4-BE49-F238E27FC236}">
                <a16:creationId xmlns:a16="http://schemas.microsoft.com/office/drawing/2014/main" id="{150742B0-F0BA-1492-4EB4-E7DD161540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4099" y="4130298"/>
            <a:ext cx="289560" cy="289560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B053ED89-EB12-5EC8-2C0F-A91DD58F6828}"/>
              </a:ext>
            </a:extLst>
          </p:cNvPr>
          <p:cNvSpPr txBox="1"/>
          <p:nvPr/>
        </p:nvSpPr>
        <p:spPr>
          <a:xfrm>
            <a:off x="1079825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SELECT STATE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40FD7FFF-EF9F-7D3C-E178-2767F3493F48}"/>
              </a:ext>
            </a:extLst>
          </p:cNvPr>
          <p:cNvSpPr txBox="1"/>
          <p:nvPr/>
        </p:nvSpPr>
        <p:spPr>
          <a:xfrm>
            <a:off x="3708192" y="174586"/>
            <a:ext cx="122363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TOTAL PROFIT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9BEE671A-0A67-92AA-A14F-99C68DBAB8D3}"/>
              </a:ext>
            </a:extLst>
          </p:cNvPr>
          <p:cNvSpPr txBox="1"/>
          <p:nvPr/>
        </p:nvSpPr>
        <p:spPr>
          <a:xfrm>
            <a:off x="6524716" y="174586"/>
            <a:ext cx="14613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NUMBER ORDERS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6831E863-27D7-B22B-F558-D7B93E2F50B3}"/>
              </a:ext>
            </a:extLst>
          </p:cNvPr>
          <p:cNvSpPr txBox="1"/>
          <p:nvPr/>
        </p:nvSpPr>
        <p:spPr>
          <a:xfrm>
            <a:off x="9312777" y="158877"/>
            <a:ext cx="75578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rgbClr val="FEBB05"/>
                </a:solidFill>
              </a:rPr>
              <a:t>MARGE</a:t>
            </a:r>
          </a:p>
        </p:txBody>
      </p:sp>
      <p:pic>
        <p:nvPicPr>
          <p:cNvPr id="53" name="Graphique 52" descr="Argent">
            <a:extLst>
              <a:ext uri="{FF2B5EF4-FFF2-40B4-BE49-F238E27FC236}">
                <a16:creationId xmlns:a16="http://schemas.microsoft.com/office/drawing/2014/main" id="{6697FBF6-AB43-3E1E-3A49-61957D594C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8745" y="312540"/>
            <a:ext cx="604194" cy="481345"/>
          </a:xfrm>
          <a:prstGeom prst="rect">
            <a:avLst/>
          </a:prstGeom>
        </p:spPr>
      </p:pic>
      <p:pic>
        <p:nvPicPr>
          <p:cNvPr id="55" name="Graphique 54" descr="Panier">
            <a:extLst>
              <a:ext uri="{FF2B5EF4-FFF2-40B4-BE49-F238E27FC236}">
                <a16:creationId xmlns:a16="http://schemas.microsoft.com/office/drawing/2014/main" id="{B3AD0395-39BC-4FEB-E4FC-644CB9A5E8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95505" y="343713"/>
            <a:ext cx="481345" cy="481345"/>
          </a:xfrm>
          <a:prstGeom prst="rect">
            <a:avLst/>
          </a:prstGeom>
        </p:spPr>
      </p:pic>
      <p:pic>
        <p:nvPicPr>
          <p:cNvPr id="57" name="Graphique 56" descr="Tirelire">
            <a:extLst>
              <a:ext uri="{FF2B5EF4-FFF2-40B4-BE49-F238E27FC236}">
                <a16:creationId xmlns:a16="http://schemas.microsoft.com/office/drawing/2014/main" id="{91D0A83C-E9F5-369C-5017-2A60A9B9B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9814" y="321004"/>
            <a:ext cx="495625" cy="495625"/>
          </a:xfrm>
          <a:prstGeom prst="rect">
            <a:avLst/>
          </a:prstGeom>
        </p:spPr>
      </p:pic>
      <p:sp>
        <p:nvSpPr>
          <p:cNvPr id="58" name="Ellipse 57">
            <a:extLst>
              <a:ext uri="{FF2B5EF4-FFF2-40B4-BE49-F238E27FC236}">
                <a16:creationId xmlns:a16="http://schemas.microsoft.com/office/drawing/2014/main" id="{F826854C-B787-FB33-DFB0-3E1783545D71}"/>
              </a:ext>
            </a:extLst>
          </p:cNvPr>
          <p:cNvSpPr/>
          <p:nvPr/>
        </p:nvSpPr>
        <p:spPr>
          <a:xfrm>
            <a:off x="3403623" y="1091682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2D20545-202C-CA2E-18C1-C59AEED39020}"/>
              </a:ext>
            </a:extLst>
          </p:cNvPr>
          <p:cNvSpPr/>
          <p:nvPr/>
        </p:nvSpPr>
        <p:spPr>
          <a:xfrm>
            <a:off x="6170646" y="1091681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13816B1-4CD6-8AF1-BC43-C310116F0DA5}"/>
              </a:ext>
            </a:extLst>
          </p:cNvPr>
          <p:cNvSpPr/>
          <p:nvPr/>
        </p:nvSpPr>
        <p:spPr>
          <a:xfrm>
            <a:off x="9025244" y="1107934"/>
            <a:ext cx="279913" cy="27991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Graphique 60" descr="Médaille">
            <a:extLst>
              <a:ext uri="{FF2B5EF4-FFF2-40B4-BE49-F238E27FC236}">
                <a16:creationId xmlns:a16="http://schemas.microsoft.com/office/drawing/2014/main" id="{87479F3F-518C-CE10-8D01-04171E65965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93296" y="1101841"/>
            <a:ext cx="292388" cy="292388"/>
          </a:xfrm>
          <a:prstGeom prst="rect">
            <a:avLst/>
          </a:prstGeom>
        </p:spPr>
      </p:pic>
      <p:pic>
        <p:nvPicPr>
          <p:cNvPr id="62" name="Graphique 61" descr="Médaille">
            <a:extLst>
              <a:ext uri="{FF2B5EF4-FFF2-40B4-BE49-F238E27FC236}">
                <a16:creationId xmlns:a16="http://schemas.microsoft.com/office/drawing/2014/main" id="{127415C2-C5D6-D953-F761-2E1ECBEA27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63330" y="1101841"/>
            <a:ext cx="292388" cy="292388"/>
          </a:xfrm>
          <a:prstGeom prst="rect">
            <a:avLst/>
          </a:prstGeom>
        </p:spPr>
      </p:pic>
      <p:pic>
        <p:nvPicPr>
          <p:cNvPr id="64" name="Graphique 63" descr="Cible">
            <a:extLst>
              <a:ext uri="{FF2B5EF4-FFF2-40B4-BE49-F238E27FC236}">
                <a16:creationId xmlns:a16="http://schemas.microsoft.com/office/drawing/2014/main" id="{C756FE8F-CA6B-6823-FF52-9BBBC9BB3D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21248" y="1112001"/>
            <a:ext cx="289560" cy="289560"/>
          </a:xfrm>
          <a:prstGeom prst="rect">
            <a:avLst/>
          </a:prstGeom>
        </p:spPr>
      </p:pic>
      <p:sp>
        <p:nvSpPr>
          <p:cNvPr id="65" name="ZoneTexte 64">
            <a:extLst>
              <a:ext uri="{FF2B5EF4-FFF2-40B4-BE49-F238E27FC236}">
                <a16:creationId xmlns:a16="http://schemas.microsoft.com/office/drawing/2014/main" id="{C2315C00-9F60-6808-7ECA-0B40AD78423E}"/>
              </a:ext>
            </a:extLst>
          </p:cNvPr>
          <p:cNvSpPr txBox="1"/>
          <p:nvPr/>
        </p:nvSpPr>
        <p:spPr>
          <a:xfrm>
            <a:off x="3627062" y="125006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PROFIT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6C572419-6A37-DCC6-AA88-2A09AB4D90D7}"/>
              </a:ext>
            </a:extLst>
          </p:cNvPr>
          <p:cNvSpPr txBox="1"/>
          <p:nvPr/>
        </p:nvSpPr>
        <p:spPr>
          <a:xfrm>
            <a:off x="6365756" y="1239676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TOP CUSTOMER BY MARGE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4E707C21-B388-387C-E68D-A8C184F4AB12}"/>
              </a:ext>
            </a:extLst>
          </p:cNvPr>
          <p:cNvSpPr txBox="1"/>
          <p:nvPr/>
        </p:nvSpPr>
        <p:spPr>
          <a:xfrm>
            <a:off x="9140888" y="1239676"/>
            <a:ext cx="2923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STATE PERFORMANCE MATRIX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BB22BF5C-FFFA-F22C-129A-C109E63392A3}"/>
              </a:ext>
            </a:extLst>
          </p:cNvPr>
          <p:cNvSpPr txBox="1"/>
          <p:nvPr/>
        </p:nvSpPr>
        <p:spPr>
          <a:xfrm>
            <a:off x="1636599" y="4255688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 DISTRIBUTION BY STATE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28E49021-C156-56A8-4425-63CDAE119B4A}"/>
              </a:ext>
            </a:extLst>
          </p:cNvPr>
          <p:cNvSpPr txBox="1"/>
          <p:nvPr/>
        </p:nvSpPr>
        <p:spPr>
          <a:xfrm>
            <a:off x="5706300" y="4248072"/>
            <a:ext cx="25440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PROFITABILITY PER PURCHASE VOLUME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CF4243D5-1D48-A317-0754-1717AC7285D3}"/>
              </a:ext>
            </a:extLst>
          </p:cNvPr>
          <p:cNvSpPr txBox="1"/>
          <p:nvPr/>
        </p:nvSpPr>
        <p:spPr>
          <a:xfrm>
            <a:off x="9495103" y="4258207"/>
            <a:ext cx="236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SALES REVENUE PER LOCATION</a:t>
            </a:r>
          </a:p>
        </p:txBody>
      </p:sp>
      <p:sp>
        <p:nvSpPr>
          <p:cNvPr id="71" name="Rectangle : avec coins arrondis en diagonale 70">
            <a:extLst>
              <a:ext uri="{FF2B5EF4-FFF2-40B4-BE49-F238E27FC236}">
                <a16:creationId xmlns:a16="http://schemas.microsoft.com/office/drawing/2014/main" id="{572902BB-121C-4323-0BA6-E3D49217B495}"/>
              </a:ext>
            </a:extLst>
          </p:cNvPr>
          <p:cNvSpPr/>
          <p:nvPr/>
        </p:nvSpPr>
        <p:spPr>
          <a:xfrm>
            <a:off x="79458" y="1401561"/>
            <a:ext cx="834024" cy="486415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FCCFF">
              <a:alpha val="45000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5" name="Graphique 74" descr="Ruban">
            <a:extLst>
              <a:ext uri="{FF2B5EF4-FFF2-40B4-BE49-F238E27FC236}">
                <a16:creationId xmlns:a16="http://schemas.microsoft.com/office/drawing/2014/main" id="{3E36DFAE-207A-B5D4-671A-0F9C3EB75FA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3705" y="4138448"/>
            <a:ext cx="286979" cy="286979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F19E069-0C86-3DC3-B503-1C47D77AA9B3}"/>
              </a:ext>
            </a:extLst>
          </p:cNvPr>
          <p:cNvSpPr txBox="1"/>
          <p:nvPr/>
        </p:nvSpPr>
        <p:spPr>
          <a:xfrm rot="16200000">
            <a:off x="-1912666" y="3456285"/>
            <a:ext cx="473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Customer &amp; Regional Performance Analysis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2018 - 2019</a:t>
            </a:r>
            <a:endParaRPr lang="fr-F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0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3000">
              <a:srgbClr val="0070C0"/>
            </a:gs>
            <a:gs pos="72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0ACCB2C-D838-E6F7-AB35-61E80D082538}"/>
              </a:ext>
            </a:extLst>
          </p:cNvPr>
          <p:cNvSpPr/>
          <p:nvPr/>
        </p:nvSpPr>
        <p:spPr>
          <a:xfrm>
            <a:off x="3359852" y="98385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FAAEA-684E-5A46-C0BE-2C759F87F19A}"/>
              </a:ext>
            </a:extLst>
          </p:cNvPr>
          <p:cNvSpPr/>
          <p:nvPr/>
        </p:nvSpPr>
        <p:spPr>
          <a:xfrm>
            <a:off x="6276760" y="98384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7958CF-2E13-4BD0-568C-C8C8AB0AF47E}"/>
              </a:ext>
            </a:extLst>
          </p:cNvPr>
          <p:cNvSpPr/>
          <p:nvPr/>
        </p:nvSpPr>
        <p:spPr>
          <a:xfrm>
            <a:off x="9193668" y="98384"/>
            <a:ext cx="2550368" cy="7806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2139C-AF4C-C771-EEEF-8D69D451FD2C}"/>
              </a:ext>
            </a:extLst>
          </p:cNvPr>
          <p:cNvSpPr/>
          <p:nvPr/>
        </p:nvSpPr>
        <p:spPr>
          <a:xfrm>
            <a:off x="3218289" y="1045695"/>
            <a:ext cx="2833493" cy="2798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7FF7E4-4075-3394-03D6-FB1413775564}"/>
              </a:ext>
            </a:extLst>
          </p:cNvPr>
          <p:cNvSpPr/>
          <p:nvPr/>
        </p:nvSpPr>
        <p:spPr>
          <a:xfrm>
            <a:off x="6346122" y="1045695"/>
            <a:ext cx="5675100" cy="27985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8302D-A64A-B3B8-21AD-4C69ED6B622C}"/>
              </a:ext>
            </a:extLst>
          </p:cNvPr>
          <p:cNvSpPr/>
          <p:nvPr/>
        </p:nvSpPr>
        <p:spPr>
          <a:xfrm>
            <a:off x="7495115" y="4010860"/>
            <a:ext cx="4526107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33DD72-00D6-605F-7122-591C9C6B37E0}"/>
              </a:ext>
            </a:extLst>
          </p:cNvPr>
          <p:cNvSpPr/>
          <p:nvPr/>
        </p:nvSpPr>
        <p:spPr>
          <a:xfrm>
            <a:off x="4161042" y="4010860"/>
            <a:ext cx="2968785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7566AB-9EEB-2FC1-BA18-2331C9ACDA61}"/>
              </a:ext>
            </a:extLst>
          </p:cNvPr>
          <p:cNvSpPr/>
          <p:nvPr/>
        </p:nvSpPr>
        <p:spPr>
          <a:xfrm>
            <a:off x="833059" y="4010860"/>
            <a:ext cx="2962696" cy="26232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3CE6E2D-49FA-FE9B-05F6-AAAE504A22B5}"/>
              </a:ext>
            </a:extLst>
          </p:cNvPr>
          <p:cNvSpPr txBox="1"/>
          <p:nvPr/>
        </p:nvSpPr>
        <p:spPr>
          <a:xfrm rot="16200000">
            <a:off x="-1959321" y="3502940"/>
            <a:ext cx="4737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Product and category performance analysis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2018-2019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0" name="Rectangle : avec coins arrondis en diagonale 19">
            <a:extLst>
              <a:ext uri="{FF2B5EF4-FFF2-40B4-BE49-F238E27FC236}">
                <a16:creationId xmlns:a16="http://schemas.microsoft.com/office/drawing/2014/main" id="{6B7821F9-FA56-B408-6B29-C279C205C7D0}"/>
              </a:ext>
            </a:extLst>
          </p:cNvPr>
          <p:cNvSpPr/>
          <p:nvPr/>
        </p:nvSpPr>
        <p:spPr>
          <a:xfrm>
            <a:off x="121391" y="1402774"/>
            <a:ext cx="585191" cy="48861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0CEA66-30EC-30A3-2BF4-64A4229A61FA}"/>
              </a:ext>
            </a:extLst>
          </p:cNvPr>
          <p:cNvSpPr/>
          <p:nvPr/>
        </p:nvSpPr>
        <p:spPr>
          <a:xfrm>
            <a:off x="981850" y="1256580"/>
            <a:ext cx="2055035" cy="2265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gradFill>
              <a:gsLst>
                <a:gs pos="0">
                  <a:schemeClr val="bg1"/>
                </a:gs>
                <a:gs pos="42000">
                  <a:schemeClr val="tx1">
                    <a:lumMod val="75000"/>
                    <a:lumOff val="2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3972203-C2D7-AE0B-2A4D-51C62A8F3488}"/>
              </a:ext>
            </a:extLst>
          </p:cNvPr>
          <p:cNvSpPr txBox="1"/>
          <p:nvPr/>
        </p:nvSpPr>
        <p:spPr>
          <a:xfrm>
            <a:off x="944556" y="1256580"/>
            <a:ext cx="2092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i="1" dirty="0">
                <a:solidFill>
                  <a:srgbClr val="FEBB05"/>
                </a:solidFill>
              </a:rPr>
              <a:t>TOP PROFIT SUB-CATEGORY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8C97D92B-9AFD-DE2D-DEDD-E4B96BB34C24}"/>
              </a:ext>
            </a:extLst>
          </p:cNvPr>
          <p:cNvSpPr txBox="1"/>
          <p:nvPr/>
        </p:nvSpPr>
        <p:spPr>
          <a:xfrm>
            <a:off x="6266764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QUANTITY SUB-CATEGORY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885FE9F-A792-0D4C-4446-55FB20CBECAB}"/>
              </a:ext>
            </a:extLst>
          </p:cNvPr>
          <p:cNvSpPr txBox="1"/>
          <p:nvPr/>
        </p:nvSpPr>
        <p:spPr>
          <a:xfrm>
            <a:off x="9081035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MARGE SUB-CATEGORY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9D3E17C-0A25-C944-7CE3-F275163F1114}"/>
              </a:ext>
            </a:extLst>
          </p:cNvPr>
          <p:cNvSpPr txBox="1"/>
          <p:nvPr/>
        </p:nvSpPr>
        <p:spPr>
          <a:xfrm>
            <a:off x="3359851" y="73914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TOP QUANTITY SUB-CATEGORY</a:t>
            </a:r>
          </a:p>
        </p:txBody>
      </p:sp>
      <p:pic>
        <p:nvPicPr>
          <p:cNvPr id="32" name="Graphique 31" descr="Trophée">
            <a:extLst>
              <a:ext uri="{FF2B5EF4-FFF2-40B4-BE49-F238E27FC236}">
                <a16:creationId xmlns:a16="http://schemas.microsoft.com/office/drawing/2014/main" id="{D65424CB-AB80-6A46-0103-A8B1B9478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086" y="207633"/>
            <a:ext cx="707887" cy="70788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D885086-4D23-0585-521B-47FAC46E00E6}"/>
              </a:ext>
            </a:extLst>
          </p:cNvPr>
          <p:cNvSpPr txBox="1"/>
          <p:nvPr/>
        </p:nvSpPr>
        <p:spPr>
          <a:xfrm>
            <a:off x="1206847" y="241315"/>
            <a:ext cx="25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B99794-6756-2505-919A-22E4875C8BB4}"/>
              </a:ext>
            </a:extLst>
          </p:cNvPr>
          <p:cNvSpPr/>
          <p:nvPr/>
        </p:nvSpPr>
        <p:spPr>
          <a:xfrm>
            <a:off x="1057492" y="1529916"/>
            <a:ext cx="1897630" cy="1940648"/>
          </a:xfrm>
          <a:prstGeom prst="rect">
            <a:avLst/>
          </a:prstGeom>
          <a:noFill/>
          <a:ln w="2540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5D4076E-6669-5427-880D-24C00976443D}"/>
              </a:ext>
            </a:extLst>
          </p:cNvPr>
          <p:cNvSpPr txBox="1"/>
          <p:nvPr/>
        </p:nvSpPr>
        <p:spPr>
          <a:xfrm>
            <a:off x="782851" y="2046848"/>
            <a:ext cx="237886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solidFill>
                  <a:schemeClr val="bg1"/>
                </a:solidFill>
              </a:rPr>
              <a:t>Profit trend for 2018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7545420-0431-E706-987C-0659538B7B5F}"/>
              </a:ext>
            </a:extLst>
          </p:cNvPr>
          <p:cNvCxnSpPr>
            <a:cxnSpLocks/>
          </p:cNvCxnSpPr>
          <p:nvPr/>
        </p:nvCxnSpPr>
        <p:spPr>
          <a:xfrm>
            <a:off x="4635035" y="397475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487419AE-7E2C-106E-DC7C-CA994FCB9906}"/>
              </a:ext>
            </a:extLst>
          </p:cNvPr>
          <p:cNvCxnSpPr>
            <a:cxnSpLocks/>
          </p:cNvCxnSpPr>
          <p:nvPr/>
        </p:nvCxnSpPr>
        <p:spPr>
          <a:xfrm>
            <a:off x="7551944" y="381572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72F1200-EED6-2031-AA15-3383FDD48EE4}"/>
              </a:ext>
            </a:extLst>
          </p:cNvPr>
          <p:cNvCxnSpPr>
            <a:cxnSpLocks/>
          </p:cNvCxnSpPr>
          <p:nvPr/>
        </p:nvCxnSpPr>
        <p:spPr>
          <a:xfrm>
            <a:off x="10466078" y="384614"/>
            <a:ext cx="0" cy="31949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B25C300C-8EB6-6D94-6064-AC9B9C39BE04}"/>
              </a:ext>
            </a:extLst>
          </p:cNvPr>
          <p:cNvSpPr txBox="1"/>
          <p:nvPr/>
        </p:nvSpPr>
        <p:spPr>
          <a:xfrm>
            <a:off x="3205243" y="1045695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Sales, Profit &amp; Quantity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D371479-6145-9125-CBFC-A8C4252C0007}"/>
              </a:ext>
            </a:extLst>
          </p:cNvPr>
          <p:cNvSpPr txBox="1"/>
          <p:nvPr/>
        </p:nvSpPr>
        <p:spPr>
          <a:xfrm>
            <a:off x="6346122" y="1045694"/>
            <a:ext cx="5397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Profit Distribution &amp; Cumulative % by Sub-Category – PARETO ANALYSIS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BE8C0F4-FFB3-67EC-1849-A07343993010}"/>
              </a:ext>
            </a:extLst>
          </p:cNvPr>
          <p:cNvSpPr txBox="1"/>
          <p:nvPr/>
        </p:nvSpPr>
        <p:spPr>
          <a:xfrm>
            <a:off x="869028" y="4002918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Monthly Profit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A81AB01-B811-1669-A25C-86D1E1A3950D}"/>
              </a:ext>
            </a:extLst>
          </p:cNvPr>
          <p:cNvSpPr txBox="1"/>
          <p:nvPr/>
        </p:nvSpPr>
        <p:spPr>
          <a:xfrm>
            <a:off x="4125072" y="4010857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Profit vs Quantity by Sub-Category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11E12D3-8DCF-CCF7-676B-68B46DA9B757}"/>
              </a:ext>
            </a:extLst>
          </p:cNvPr>
          <p:cNvSpPr txBox="1"/>
          <p:nvPr/>
        </p:nvSpPr>
        <p:spPr>
          <a:xfrm>
            <a:off x="7738293" y="4010857"/>
            <a:ext cx="3721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Quantity Breakdown by Category and Sub-Category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65" name="Rectangle : avec coins arrondis en diagonale 64">
            <a:extLst>
              <a:ext uri="{FF2B5EF4-FFF2-40B4-BE49-F238E27FC236}">
                <a16:creationId xmlns:a16="http://schemas.microsoft.com/office/drawing/2014/main" id="{F998BC33-05A5-F24B-CF21-E517F206B91C}"/>
              </a:ext>
            </a:extLst>
          </p:cNvPr>
          <p:cNvSpPr/>
          <p:nvPr/>
        </p:nvSpPr>
        <p:spPr>
          <a:xfrm>
            <a:off x="1718570" y="411378"/>
            <a:ext cx="1218173" cy="364802"/>
          </a:xfrm>
          <a:prstGeom prst="round2DiagRect">
            <a:avLst>
              <a:gd name="adj1" fmla="val 41985"/>
              <a:gd name="adj2" fmla="val 0"/>
            </a:avLst>
          </a:prstGeom>
          <a:solidFill>
            <a:srgbClr val="FEBB0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WINNERS</a:t>
            </a:r>
          </a:p>
        </p:txBody>
      </p:sp>
    </p:spTree>
    <p:extLst>
      <p:ext uri="{BB962C8B-B14F-4D97-AF65-F5344CB8AC3E}">
        <p14:creationId xmlns:p14="http://schemas.microsoft.com/office/powerpoint/2010/main" val="295443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8000">
              <a:schemeClr val="tx1"/>
            </a:gs>
            <a:gs pos="98000">
              <a:schemeClr val="tx1">
                <a:lumMod val="75000"/>
                <a:lumOff val="2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0ED6F5C-8F8F-53F9-7926-51FAE488F20C}"/>
              </a:ext>
            </a:extLst>
          </p:cNvPr>
          <p:cNvSpPr/>
          <p:nvPr/>
        </p:nvSpPr>
        <p:spPr>
          <a:xfrm>
            <a:off x="3198142" y="29408"/>
            <a:ext cx="2559305" cy="125906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gradFill>
              <a:gsLst>
                <a:gs pos="0">
                  <a:schemeClr val="bg1"/>
                </a:gs>
                <a:gs pos="38000">
                  <a:schemeClr val="tx1">
                    <a:lumMod val="95000"/>
                    <a:lumOff val="5000"/>
                  </a:schemeClr>
                </a:gs>
              </a:gsLst>
              <a:lin ang="3000000" scaled="0"/>
            </a:gradFill>
          </a:ln>
          <a:effectLst>
            <a:outerShdw blurRad="304800" dist="50800" dir="2700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D1B989-CC37-1B17-DCC6-6B840ABE636A}"/>
              </a:ext>
            </a:extLst>
          </p:cNvPr>
          <p:cNvSpPr/>
          <p:nvPr/>
        </p:nvSpPr>
        <p:spPr>
          <a:xfrm>
            <a:off x="5838516" y="197477"/>
            <a:ext cx="2040834" cy="936031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51329-6621-9FA8-CCE4-3F3A6A6FCBEA}"/>
              </a:ext>
            </a:extLst>
          </p:cNvPr>
          <p:cNvSpPr/>
          <p:nvPr/>
        </p:nvSpPr>
        <p:spPr>
          <a:xfrm>
            <a:off x="7995382" y="197477"/>
            <a:ext cx="1985088" cy="936031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7AF61-4B39-54D8-B62C-45A7F10DACDC}"/>
              </a:ext>
            </a:extLst>
          </p:cNvPr>
          <p:cNvSpPr/>
          <p:nvPr/>
        </p:nvSpPr>
        <p:spPr>
          <a:xfrm>
            <a:off x="10117284" y="197477"/>
            <a:ext cx="1985088" cy="936031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C2E43F-09B3-4D4A-8A50-255EC097C587}"/>
              </a:ext>
            </a:extLst>
          </p:cNvPr>
          <p:cNvSpPr/>
          <p:nvPr/>
        </p:nvSpPr>
        <p:spPr>
          <a:xfrm>
            <a:off x="806602" y="1374179"/>
            <a:ext cx="3651098" cy="2813357"/>
          </a:xfrm>
          <a:prstGeom prst="rect">
            <a:avLst/>
          </a:prstGeom>
          <a:solidFill>
            <a:schemeClr val="dk1"/>
          </a:solidFill>
          <a:ln w="1905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BB05EA-F81E-10F8-1EBE-CFC9DDA599CE}"/>
              </a:ext>
            </a:extLst>
          </p:cNvPr>
          <p:cNvSpPr/>
          <p:nvPr/>
        </p:nvSpPr>
        <p:spPr>
          <a:xfrm>
            <a:off x="4628938" y="1374178"/>
            <a:ext cx="3651098" cy="2813357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2AE75-D4AD-1EA2-3BD5-DFAEDC28BCE7}"/>
              </a:ext>
            </a:extLst>
          </p:cNvPr>
          <p:cNvSpPr/>
          <p:nvPr/>
        </p:nvSpPr>
        <p:spPr>
          <a:xfrm>
            <a:off x="8451274" y="1370270"/>
            <a:ext cx="3651098" cy="2813357"/>
          </a:xfrm>
          <a:prstGeom prst="rect">
            <a:avLst/>
          </a:prstGeom>
          <a:solidFill>
            <a:schemeClr val="dk1"/>
          </a:solidFill>
          <a:ln w="1905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FC918-A856-D914-D2FD-9BD149CCCE1F}"/>
              </a:ext>
            </a:extLst>
          </p:cNvPr>
          <p:cNvSpPr/>
          <p:nvPr/>
        </p:nvSpPr>
        <p:spPr>
          <a:xfrm>
            <a:off x="806602" y="4420035"/>
            <a:ext cx="3561470" cy="2332360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B87836-91DD-B9AD-5689-0549F2618F45}"/>
              </a:ext>
            </a:extLst>
          </p:cNvPr>
          <p:cNvSpPr/>
          <p:nvPr/>
        </p:nvSpPr>
        <p:spPr>
          <a:xfrm>
            <a:off x="4628938" y="4420035"/>
            <a:ext cx="3561470" cy="2332360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92B33D-6BCB-B013-0621-1E326EF276C8}"/>
              </a:ext>
            </a:extLst>
          </p:cNvPr>
          <p:cNvSpPr/>
          <p:nvPr/>
        </p:nvSpPr>
        <p:spPr>
          <a:xfrm>
            <a:off x="8496088" y="4383511"/>
            <a:ext cx="3561470" cy="2332360"/>
          </a:xfrm>
          <a:prstGeom prst="rect">
            <a:avLst/>
          </a:prstGeom>
          <a:solidFill>
            <a:schemeClr val="dk1"/>
          </a:solidFill>
          <a:ln w="1905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avec coins arrondis en diagonale 20">
            <a:extLst>
              <a:ext uri="{FF2B5EF4-FFF2-40B4-BE49-F238E27FC236}">
                <a16:creationId xmlns:a16="http://schemas.microsoft.com/office/drawing/2014/main" id="{98F6059B-6917-8056-0090-C5AB5ABEF61B}"/>
              </a:ext>
            </a:extLst>
          </p:cNvPr>
          <p:cNvSpPr/>
          <p:nvPr/>
        </p:nvSpPr>
        <p:spPr>
          <a:xfrm>
            <a:off x="68571" y="1548247"/>
            <a:ext cx="585191" cy="488618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E6B3FC-4556-B9B5-797F-B70421DA2A25}"/>
              </a:ext>
            </a:extLst>
          </p:cNvPr>
          <p:cNvSpPr/>
          <p:nvPr/>
        </p:nvSpPr>
        <p:spPr>
          <a:xfrm>
            <a:off x="106865" y="197477"/>
            <a:ext cx="2890756" cy="590585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C78C62-FA4F-4B2C-2710-7B86B9CE5D70}"/>
              </a:ext>
            </a:extLst>
          </p:cNvPr>
          <p:cNvSpPr/>
          <p:nvPr/>
        </p:nvSpPr>
        <p:spPr>
          <a:xfrm>
            <a:off x="836108" y="1370270"/>
            <a:ext cx="3651098" cy="2813357"/>
          </a:xfrm>
          <a:prstGeom prst="rect">
            <a:avLst/>
          </a:prstGeom>
          <a:solidFill>
            <a:schemeClr val="dk1"/>
          </a:solidFill>
          <a:ln w="12700"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100000">
                  <a:schemeClr val="tx1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softEdge rad="0"/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441AEDA-DEEB-FE22-DB4C-9BFFE24541E1}"/>
              </a:ext>
            </a:extLst>
          </p:cNvPr>
          <p:cNvSpPr txBox="1"/>
          <p:nvPr/>
        </p:nvSpPr>
        <p:spPr>
          <a:xfrm rot="16200000">
            <a:off x="-2011276" y="3729565"/>
            <a:ext cx="4737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Performance VS Target Analysis 2018 - 2019</a:t>
            </a:r>
            <a:endParaRPr lang="fr-FR" sz="2000" dirty="0">
              <a:solidFill>
                <a:schemeClr val="bg1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77058EE-BCA2-259D-208C-E1CD0FF98648}"/>
              </a:ext>
            </a:extLst>
          </p:cNvPr>
          <p:cNvSpPr txBox="1"/>
          <p:nvPr/>
        </p:nvSpPr>
        <p:spPr>
          <a:xfrm>
            <a:off x="1186772" y="1366436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Monthly Performance vs Target Difference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DF855B-84BF-93C5-336A-D61CEAD9F50E}"/>
              </a:ext>
            </a:extLst>
          </p:cNvPr>
          <p:cNvSpPr txBox="1"/>
          <p:nvPr/>
        </p:nvSpPr>
        <p:spPr>
          <a:xfrm>
            <a:off x="4964294" y="1366008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Achievement Rate by Category Over Time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25A2A26-86E0-B478-2DE9-D645D1F48FB0}"/>
              </a:ext>
            </a:extLst>
          </p:cNvPr>
          <p:cNvSpPr txBox="1"/>
          <p:nvPr/>
        </p:nvSpPr>
        <p:spPr>
          <a:xfrm>
            <a:off x="8831444" y="1366007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Actual vs Target Revenue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C86A2A8-61D8-DACE-1530-A29D31C7AA78}"/>
              </a:ext>
            </a:extLst>
          </p:cNvPr>
          <p:cNvSpPr txBox="1"/>
          <p:nvPr/>
        </p:nvSpPr>
        <p:spPr>
          <a:xfrm>
            <a:off x="1216278" y="4416126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Performance by Category – Achievement %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8B9E0F7-DACA-6082-9C50-505F46863B56}"/>
              </a:ext>
            </a:extLst>
          </p:cNvPr>
          <p:cNvSpPr txBox="1"/>
          <p:nvPr/>
        </p:nvSpPr>
        <p:spPr>
          <a:xfrm>
            <a:off x="5009108" y="4428205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Revenue vs Target Gap by Category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6F34A0-A1E0-19AB-A5C0-6B90DA71F97A}"/>
              </a:ext>
            </a:extLst>
          </p:cNvPr>
          <p:cNvSpPr txBox="1"/>
          <p:nvPr/>
        </p:nvSpPr>
        <p:spPr>
          <a:xfrm>
            <a:off x="8831444" y="4383511"/>
            <a:ext cx="2890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Revenue Distribution by Category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325BF57-5BFB-E6C6-0B1F-F7F634B23EF1}"/>
              </a:ext>
            </a:extLst>
          </p:cNvPr>
          <p:cNvSpPr txBox="1"/>
          <p:nvPr/>
        </p:nvSpPr>
        <p:spPr>
          <a:xfrm>
            <a:off x="3279211" y="102843"/>
            <a:ext cx="2378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</a:rPr>
              <a:t>DIFF REVENUE - TARGET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044048E-8DC2-FB86-3543-5E4D8A512EA9}"/>
              </a:ext>
            </a:extLst>
          </p:cNvPr>
          <p:cNvSpPr txBox="1"/>
          <p:nvPr/>
        </p:nvSpPr>
        <p:spPr>
          <a:xfrm>
            <a:off x="5639893" y="197477"/>
            <a:ext cx="2378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</a:rPr>
              <a:t>REVENUE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6FBE0C6-A85C-F08A-2747-46CE7530E9EA}"/>
              </a:ext>
            </a:extLst>
          </p:cNvPr>
          <p:cNvSpPr txBox="1"/>
          <p:nvPr/>
        </p:nvSpPr>
        <p:spPr>
          <a:xfrm>
            <a:off x="7738414" y="202298"/>
            <a:ext cx="2378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C8F71F1-D371-DEFE-A049-5083154BF464}"/>
              </a:ext>
            </a:extLst>
          </p:cNvPr>
          <p:cNvSpPr txBox="1"/>
          <p:nvPr/>
        </p:nvSpPr>
        <p:spPr>
          <a:xfrm>
            <a:off x="9920394" y="186824"/>
            <a:ext cx="2378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dirty="0">
                <a:solidFill>
                  <a:schemeClr val="bg1"/>
                </a:solidFill>
              </a:rPr>
              <a:t>ACHIEVEMENT %</a:t>
            </a:r>
          </a:p>
        </p:txBody>
      </p:sp>
    </p:spTree>
    <p:extLst>
      <p:ext uri="{BB962C8B-B14F-4D97-AF65-F5344CB8AC3E}">
        <p14:creationId xmlns:p14="http://schemas.microsoft.com/office/powerpoint/2010/main" val="4019336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157</Words>
  <Application>Microsoft Office PowerPoint</Application>
  <PresentationFormat>Grand écran</PresentationFormat>
  <Paragraphs>45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</dc:creator>
  <cp:lastModifiedBy>Maxime</cp:lastModifiedBy>
  <cp:revision>55</cp:revision>
  <dcterms:created xsi:type="dcterms:W3CDTF">2025-09-29T08:17:29Z</dcterms:created>
  <dcterms:modified xsi:type="dcterms:W3CDTF">2025-10-20T14:45:18Z</dcterms:modified>
</cp:coreProperties>
</file>