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B05"/>
    <a:srgbClr val="FFCCFF"/>
    <a:srgbClr val="FF6699"/>
    <a:srgbClr val="C3B9BE"/>
    <a:srgbClr val="FFD700"/>
    <a:srgbClr val="007382"/>
    <a:srgbClr val="41B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83B8B-10AA-E1E3-B99D-59BDB9B4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7097F-03FF-E837-EABC-706CB09B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EC78F-51D6-3C39-23E6-7CDC54A2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70BAD-49F3-0CC5-E0F9-6C241628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1B800-312E-A314-3AEA-84A5572E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23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9B6C3-8F69-0ED9-501F-D7DE1A8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E0C1AD-3D26-8B2D-BEFF-190B269D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9F1B0-C70E-58C9-BB9B-AE0C8EC8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32DE4-4DB6-05E7-8D12-41270FD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7D0AE-FDA1-2FE2-089B-1E9291C1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6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423512-31D5-E808-1798-14A13843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3C9420-0F38-1CD7-DE24-7623DA25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B7C4F-AF05-B433-49D9-507CDA7F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99B71-457C-45C1-9EEE-A1F3B315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CC90A-7838-2D2B-5527-DD71AF85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E6A3-F281-A42D-AA9E-EB135038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2C4ED-C72E-78A0-08A3-40177EF5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91FAE-0D74-D051-E61E-52ED82E7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9B2690-22ED-6E78-4D40-D3BD72C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5E6D2-235B-33FD-7F6E-BB16CDFD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4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F320F-C21C-05E6-F211-9E56CEE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C30B37-AB9B-DDDD-702C-57627090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664A2-F5CD-8417-4A1C-4FC00315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D49BF-93BF-8252-0187-16454BF3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04EAC-AAB8-CA99-52AA-FD6A8A52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0D9C7-AA7A-6138-9D53-DD87AAEA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61F35-4795-2BDD-74C3-547B0A001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97360A-20AC-9245-824E-9921304B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F3750D-A345-20EC-C1BD-0139F853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08556-BF55-68BB-6C27-55BA907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CA6484-163B-B1C0-6D35-5AC940C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97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285A3-2A53-E0A4-0811-A3223D58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6B6EC-5A38-D5AE-9541-BBC5692D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BEC442-5C73-0249-5959-64FF3DEC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F247F1-EAFE-26DE-3F6B-247528BF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083DF6-AB63-E014-2B08-51D14F421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9FB07A-40B2-ABD4-69D1-66CE50B2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61370E-C397-1DD9-2D4C-D5F5B8F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42A9F2-339B-D137-21DF-527C78B6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68537-5C32-3909-DCC3-80D4A57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3C1ED0-386F-AB4E-97BD-B810F8D2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D9336-93F9-D101-201D-91E19CAB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ACCBF-A117-103E-3038-42F8A848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07DC5-07EF-9371-4DE2-D9C125FB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ECD7E7-9939-51A8-18C6-6B19FCE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A929F8-403E-B137-DAC9-66746773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934E-0D18-A1D3-FCAF-A27A373D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1A123-4A96-0390-68FD-5FAF930A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4A70C-B968-A43C-56B9-9ECAC655F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9246A4-8C0C-4709-AB0B-EDE73AC8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5BCFB-1B2D-1351-EE06-0A6D21F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F5C381-8161-EE02-B359-54567B7C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6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65550-4DEF-B930-1A47-D6889A8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0DE40B-8B96-445E-2C8C-FBB8BC926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CECFA-59F0-2CEA-FBBD-829E09DA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6AF3A-3771-F0F7-C293-78FC4420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B2B10E-4BC5-3F57-1EF7-2601027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58D032-3B4B-A494-5D7B-EB3F6C48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C3ABAF-1353-A209-BBFA-E7B45665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1F8A8-A20A-43C3-C62F-0D3A01AF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9AC68-E8DE-570E-6BCD-E4C8A2195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9CF7-1097-4C3B-8127-169A3EEBE66B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081AD-B42C-D4FE-3395-EB574C106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5D21B-D969-7FEC-EE94-3976D19D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41BD95"/>
            </a:gs>
            <a:gs pos="79000">
              <a:schemeClr val="tx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2FDC61-6046-D623-0380-8B606B4610D6}"/>
              </a:ext>
            </a:extLst>
          </p:cNvPr>
          <p:cNvSpPr/>
          <p:nvPr/>
        </p:nvSpPr>
        <p:spPr>
          <a:xfrm>
            <a:off x="1222310" y="179147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B886-3D61-5AB2-1C02-57DBFEBD5DB7}"/>
              </a:ext>
            </a:extLst>
          </p:cNvPr>
          <p:cNvSpPr/>
          <p:nvPr/>
        </p:nvSpPr>
        <p:spPr>
          <a:xfrm>
            <a:off x="122231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/>
                </a:gs>
              </a:gsLst>
              <a:lin ang="3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2AF96-2B87-4C08-C69E-4DED3D6864D5}"/>
              </a:ext>
            </a:extLst>
          </p:cNvPr>
          <p:cNvSpPr/>
          <p:nvPr/>
        </p:nvSpPr>
        <p:spPr>
          <a:xfrm>
            <a:off x="6535990" y="179147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A19753-AED0-30CC-DF14-BFBEB811E599}"/>
              </a:ext>
            </a:extLst>
          </p:cNvPr>
          <p:cNvSpPr/>
          <p:nvPr/>
        </p:nvSpPr>
        <p:spPr>
          <a:xfrm>
            <a:off x="122231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25469-9E86-1A67-4129-4A8E40FAB8BB}"/>
              </a:ext>
            </a:extLst>
          </p:cNvPr>
          <p:cNvSpPr/>
          <p:nvPr/>
        </p:nvSpPr>
        <p:spPr>
          <a:xfrm>
            <a:off x="653599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DEEF-46F0-8F19-63CF-3BEEDD3E39A9}"/>
              </a:ext>
            </a:extLst>
          </p:cNvPr>
          <p:cNvSpPr/>
          <p:nvPr/>
        </p:nvSpPr>
        <p:spPr>
          <a:xfrm>
            <a:off x="2245360" y="111760"/>
            <a:ext cx="9580880" cy="1468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6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51B84B-66CC-1D57-EEAD-1C169AE795D6}"/>
              </a:ext>
            </a:extLst>
          </p:cNvPr>
          <p:cNvSpPr/>
          <p:nvPr/>
        </p:nvSpPr>
        <p:spPr>
          <a:xfrm>
            <a:off x="979208" y="1530339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7" name="Graphique 16" descr="Statistiques">
            <a:extLst>
              <a:ext uri="{FF2B5EF4-FFF2-40B4-BE49-F238E27FC236}">
                <a16:creationId xmlns:a16="http://schemas.microsoft.com/office/drawing/2014/main" id="{B1D1B44C-00A1-26A8-67F1-8E5034727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20" y="1591878"/>
            <a:ext cx="245163" cy="245163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43CA7AD-DDB9-BA32-34E4-4642018D58A4}"/>
              </a:ext>
            </a:extLst>
          </p:cNvPr>
          <p:cNvSpPr/>
          <p:nvPr/>
        </p:nvSpPr>
        <p:spPr>
          <a:xfrm>
            <a:off x="6273153" y="1530339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76FF5A7-66F4-68AE-5B78-724B79ECDFA1}"/>
              </a:ext>
            </a:extLst>
          </p:cNvPr>
          <p:cNvSpPr/>
          <p:nvPr/>
        </p:nvSpPr>
        <p:spPr>
          <a:xfrm>
            <a:off x="6329332" y="4116216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F5084A1-A097-8570-CA8B-A02F48079E9E}"/>
              </a:ext>
            </a:extLst>
          </p:cNvPr>
          <p:cNvSpPr/>
          <p:nvPr/>
        </p:nvSpPr>
        <p:spPr>
          <a:xfrm>
            <a:off x="992456" y="4116216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26" name="Graphique 25" descr="Présentation avec graphique à barres (droite à gauche)">
            <a:extLst>
              <a:ext uri="{FF2B5EF4-FFF2-40B4-BE49-F238E27FC236}">
                <a16:creationId xmlns:a16="http://schemas.microsoft.com/office/drawing/2014/main" id="{ED5C777D-B14B-04C2-F8F3-BC4C969F9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7940" y="1572467"/>
            <a:ext cx="309880" cy="309880"/>
          </a:xfrm>
          <a:prstGeom prst="rect">
            <a:avLst/>
          </a:prstGeom>
        </p:spPr>
      </p:pic>
      <p:pic>
        <p:nvPicPr>
          <p:cNvPr id="28" name="Graphique 27" descr="Graphique à barres avec tendance à la baisse">
            <a:extLst>
              <a:ext uri="{FF2B5EF4-FFF2-40B4-BE49-F238E27FC236}">
                <a16:creationId xmlns:a16="http://schemas.microsoft.com/office/drawing/2014/main" id="{0A900F72-8624-F871-6A45-E8FABCE09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408" y="4153858"/>
            <a:ext cx="257549" cy="257549"/>
          </a:xfrm>
          <a:prstGeom prst="rect">
            <a:avLst/>
          </a:prstGeom>
        </p:spPr>
      </p:pic>
      <p:pic>
        <p:nvPicPr>
          <p:cNvPr id="30" name="Graphique 29" descr="Carte avec repère">
            <a:extLst>
              <a:ext uri="{FF2B5EF4-FFF2-40B4-BE49-F238E27FC236}">
                <a16:creationId xmlns:a16="http://schemas.microsoft.com/office/drawing/2014/main" id="{30E29BF5-6C4C-A849-4882-9916EC45C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3138" y="4106056"/>
            <a:ext cx="330200" cy="330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DD221B5-0FD1-E906-4B35-22E43B0176FB}"/>
              </a:ext>
            </a:extLst>
          </p:cNvPr>
          <p:cNvSpPr txBox="1"/>
          <p:nvPr/>
        </p:nvSpPr>
        <p:spPr>
          <a:xfrm rot="16200000">
            <a:off x="-1502134" y="3483062"/>
            <a:ext cx="391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Performance tracking E-commerce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5702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C00000"/>
            </a:gs>
            <a:gs pos="79000">
              <a:schemeClr val="tx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D994DE-B884-0CDA-5E25-50BC911EFE57}"/>
              </a:ext>
            </a:extLst>
          </p:cNvPr>
          <p:cNvSpPr/>
          <p:nvPr/>
        </p:nvSpPr>
        <p:spPr>
          <a:xfrm>
            <a:off x="3545632" y="1250302"/>
            <a:ext cx="2550368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A1DCB-CF45-0071-E9D7-95095B508AC1}"/>
              </a:ext>
            </a:extLst>
          </p:cNvPr>
          <p:cNvSpPr/>
          <p:nvPr/>
        </p:nvSpPr>
        <p:spPr>
          <a:xfrm>
            <a:off x="6310603" y="1250302"/>
            <a:ext cx="2550368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781A4-47C4-93DC-6CDA-F5F1281F8CA5}"/>
              </a:ext>
            </a:extLst>
          </p:cNvPr>
          <p:cNvSpPr/>
          <p:nvPr/>
        </p:nvSpPr>
        <p:spPr>
          <a:xfrm>
            <a:off x="9140888" y="1250302"/>
            <a:ext cx="2923593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6DE2F-52C2-482A-2F79-B6130BB0472D}"/>
              </a:ext>
            </a:extLst>
          </p:cNvPr>
          <p:cNvSpPr/>
          <p:nvPr/>
        </p:nvSpPr>
        <p:spPr>
          <a:xfrm>
            <a:off x="9140888" y="4254759"/>
            <a:ext cx="2923593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56F34-3EDC-15B6-CFE9-369D1C897C66}"/>
              </a:ext>
            </a:extLst>
          </p:cNvPr>
          <p:cNvSpPr/>
          <p:nvPr/>
        </p:nvSpPr>
        <p:spPr>
          <a:xfrm>
            <a:off x="4917231" y="4254759"/>
            <a:ext cx="3943740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31B84-AF7C-B77B-8DBC-75B8B7DAA56B}"/>
              </a:ext>
            </a:extLst>
          </p:cNvPr>
          <p:cNvSpPr/>
          <p:nvPr/>
        </p:nvSpPr>
        <p:spPr>
          <a:xfrm>
            <a:off x="1076129" y="4254759"/>
            <a:ext cx="3486540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CFAAD7-0148-A09D-8F0C-678FAB515A18}"/>
              </a:ext>
            </a:extLst>
          </p:cNvPr>
          <p:cNvSpPr/>
          <p:nvPr/>
        </p:nvSpPr>
        <p:spPr>
          <a:xfrm>
            <a:off x="3708193" y="174586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08CB2-D119-09FE-0320-B2457E6828D9}"/>
              </a:ext>
            </a:extLst>
          </p:cNvPr>
          <p:cNvSpPr/>
          <p:nvPr/>
        </p:nvSpPr>
        <p:spPr>
          <a:xfrm>
            <a:off x="6510485" y="189318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E0FA2-FE83-1CBE-D959-C3C1DED70CA3}"/>
              </a:ext>
            </a:extLst>
          </p:cNvPr>
          <p:cNvSpPr/>
          <p:nvPr/>
        </p:nvSpPr>
        <p:spPr>
          <a:xfrm>
            <a:off x="9312777" y="163700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B50F2-5959-7AAA-6773-45594DA64FE0}"/>
              </a:ext>
            </a:extLst>
          </p:cNvPr>
          <p:cNvSpPr/>
          <p:nvPr/>
        </p:nvSpPr>
        <p:spPr>
          <a:xfrm>
            <a:off x="905901" y="163699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1AE030F5-3CA5-A8A1-9F6F-69FC9319025C}"/>
              </a:ext>
            </a:extLst>
          </p:cNvPr>
          <p:cNvSpPr/>
          <p:nvPr/>
        </p:nvSpPr>
        <p:spPr>
          <a:xfrm rot="5400000">
            <a:off x="669862" y="2532872"/>
            <a:ext cx="2128163" cy="998376"/>
          </a:xfrm>
          <a:prstGeom prst="homePlate">
            <a:avLst/>
          </a:prstGeom>
          <a:solidFill>
            <a:srgbClr val="0073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9885B719-2E30-2C5F-88AD-BDEF4F9DE42D}"/>
              </a:ext>
            </a:extLst>
          </p:cNvPr>
          <p:cNvSpPr/>
          <p:nvPr/>
        </p:nvSpPr>
        <p:spPr>
          <a:xfrm rot="5400000">
            <a:off x="1865006" y="2532873"/>
            <a:ext cx="2128162" cy="998376"/>
          </a:xfrm>
          <a:prstGeom prst="homePlate">
            <a:avLst/>
          </a:prstGeom>
          <a:solidFill>
            <a:srgbClr val="0073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uble vague 22">
            <a:extLst>
              <a:ext uri="{FF2B5EF4-FFF2-40B4-BE49-F238E27FC236}">
                <a16:creationId xmlns:a16="http://schemas.microsoft.com/office/drawing/2014/main" id="{F36A657D-ABF4-3DEA-D8D9-319A8546ADF5}"/>
              </a:ext>
            </a:extLst>
          </p:cNvPr>
          <p:cNvSpPr/>
          <p:nvPr/>
        </p:nvSpPr>
        <p:spPr>
          <a:xfrm>
            <a:off x="1191206" y="1243457"/>
            <a:ext cx="2140656" cy="559062"/>
          </a:xfrm>
          <a:prstGeom prst="doubleWave">
            <a:avLst/>
          </a:prstGeom>
          <a:solidFill>
            <a:srgbClr val="C3B9B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ighlight>
                  <a:srgbClr val="007382"/>
                </a:highlight>
              </a:rPr>
              <a:t>TOP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007382"/>
                </a:solidFill>
              </a:rPr>
              <a:t>CITIES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CC8D094F-AEF6-0EF8-A6C7-E70BE86342FB}"/>
              </a:ext>
            </a:extLst>
          </p:cNvPr>
          <p:cNvSpPr/>
          <p:nvPr/>
        </p:nvSpPr>
        <p:spPr>
          <a:xfrm rot="5400000">
            <a:off x="756122" y="2599018"/>
            <a:ext cx="1948698" cy="839031"/>
          </a:xfrm>
          <a:prstGeom prst="homePlate">
            <a:avLst/>
          </a:prstGeom>
          <a:solidFill>
            <a:srgbClr val="007382"/>
          </a:solidFill>
          <a:ln w="28575">
            <a:solidFill>
              <a:srgbClr val="FEBB0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FDD975F3-1BF9-1070-134E-E6469170C115}"/>
              </a:ext>
            </a:extLst>
          </p:cNvPr>
          <p:cNvSpPr/>
          <p:nvPr/>
        </p:nvSpPr>
        <p:spPr>
          <a:xfrm rot="5400000">
            <a:off x="1946128" y="2599018"/>
            <a:ext cx="1948698" cy="839031"/>
          </a:xfrm>
          <a:prstGeom prst="homePlate">
            <a:avLst/>
          </a:prstGeom>
          <a:solidFill>
            <a:srgbClr val="007382"/>
          </a:solidFill>
          <a:ln w="28575">
            <a:solidFill>
              <a:srgbClr val="FEBB0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Trophée">
            <a:extLst>
              <a:ext uri="{FF2B5EF4-FFF2-40B4-BE49-F238E27FC236}">
                <a16:creationId xmlns:a16="http://schemas.microsoft.com/office/drawing/2014/main" id="{0CFBEE49-A74E-98C6-1063-3DAD5532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689" y="1315170"/>
            <a:ext cx="376753" cy="376753"/>
          </a:xfrm>
          <a:prstGeom prst="rect">
            <a:avLst/>
          </a:prstGeom>
        </p:spPr>
      </p:pic>
      <p:pic>
        <p:nvPicPr>
          <p:cNvPr id="29" name="Graphique 28" descr="Trophée">
            <a:extLst>
              <a:ext uri="{FF2B5EF4-FFF2-40B4-BE49-F238E27FC236}">
                <a16:creationId xmlns:a16="http://schemas.microsoft.com/office/drawing/2014/main" id="{76F6C4FC-7D65-272E-EC12-283854DED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477" y="1334611"/>
            <a:ext cx="376753" cy="376753"/>
          </a:xfrm>
          <a:prstGeom prst="rect">
            <a:avLst/>
          </a:prstGeom>
        </p:spPr>
      </p:pic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75E824CB-6364-11D3-FEA3-3C30401F7935}"/>
              </a:ext>
            </a:extLst>
          </p:cNvPr>
          <p:cNvSpPr/>
          <p:nvPr/>
        </p:nvSpPr>
        <p:spPr>
          <a:xfrm rot="16200000">
            <a:off x="1024964" y="2045404"/>
            <a:ext cx="279914" cy="137134"/>
          </a:xfrm>
          <a:prstGeom prst="rtTriangle">
            <a:avLst/>
          </a:prstGeom>
          <a:solidFill>
            <a:srgbClr val="00738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rectangle 32">
            <a:extLst>
              <a:ext uri="{FF2B5EF4-FFF2-40B4-BE49-F238E27FC236}">
                <a16:creationId xmlns:a16="http://schemas.microsoft.com/office/drawing/2014/main" id="{CF41632B-2D0E-91E1-1735-C831FB0117B2}"/>
              </a:ext>
            </a:extLst>
          </p:cNvPr>
          <p:cNvSpPr/>
          <p:nvPr/>
        </p:nvSpPr>
        <p:spPr>
          <a:xfrm rot="16200000">
            <a:off x="2225359" y="2035013"/>
            <a:ext cx="279914" cy="137134"/>
          </a:xfrm>
          <a:prstGeom prst="rtTriangle">
            <a:avLst/>
          </a:prstGeom>
          <a:solidFill>
            <a:srgbClr val="00738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020833-A292-C8DF-58F2-807043D8C716}"/>
              </a:ext>
            </a:extLst>
          </p:cNvPr>
          <p:cNvSpPr txBox="1"/>
          <p:nvPr/>
        </p:nvSpPr>
        <p:spPr>
          <a:xfrm>
            <a:off x="1267812" y="2044184"/>
            <a:ext cx="925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TOP</a:t>
            </a:r>
          </a:p>
          <a:p>
            <a:pPr algn="ctr"/>
            <a:endParaRPr lang="fr-FR" sz="1300" b="1" dirty="0">
              <a:solidFill>
                <a:srgbClr val="FEBB05"/>
              </a:solidFill>
            </a:endParaRP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 </a:t>
            </a: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PROFIT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05CE634-6CB4-CA10-9FC1-D20A8E80C7D5}"/>
              </a:ext>
            </a:extLst>
          </p:cNvPr>
          <p:cNvSpPr txBox="1"/>
          <p:nvPr/>
        </p:nvSpPr>
        <p:spPr>
          <a:xfrm>
            <a:off x="2457818" y="2044184"/>
            <a:ext cx="925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TOP</a:t>
            </a:r>
          </a:p>
          <a:p>
            <a:pPr algn="ctr"/>
            <a:endParaRPr lang="fr-FR" sz="1300" b="1">
              <a:solidFill>
                <a:srgbClr val="FEBB05"/>
              </a:solidFill>
            </a:endParaRPr>
          </a:p>
          <a:p>
            <a:pPr algn="ctr"/>
            <a:endParaRPr lang="fr-FR" sz="1300" b="1" dirty="0">
              <a:solidFill>
                <a:srgbClr val="FEBB05"/>
              </a:solidFill>
            </a:endParaRP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 ORDERS</a:t>
            </a:r>
          </a:p>
        </p:txBody>
      </p:sp>
      <p:pic>
        <p:nvPicPr>
          <p:cNvPr id="37" name="Graphique 36" descr="Médaille">
            <a:extLst>
              <a:ext uri="{FF2B5EF4-FFF2-40B4-BE49-F238E27FC236}">
                <a16:creationId xmlns:a16="http://schemas.microsoft.com/office/drawing/2014/main" id="{FA6CC1CD-997F-90B2-670F-F66B3FA3B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9599" y="3481855"/>
            <a:ext cx="397178" cy="397178"/>
          </a:xfrm>
          <a:prstGeom prst="rect">
            <a:avLst/>
          </a:prstGeom>
        </p:spPr>
      </p:pic>
      <p:pic>
        <p:nvPicPr>
          <p:cNvPr id="38" name="Graphique 37" descr="Médaille">
            <a:extLst>
              <a:ext uri="{FF2B5EF4-FFF2-40B4-BE49-F238E27FC236}">
                <a16:creationId xmlns:a16="http://schemas.microsoft.com/office/drawing/2014/main" id="{2CCF3241-BFF8-D70F-9793-C78417F37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0498" y="3481855"/>
            <a:ext cx="397178" cy="397178"/>
          </a:xfrm>
          <a:prstGeom prst="rect">
            <a:avLst/>
          </a:prstGeom>
        </p:spPr>
      </p:pic>
      <p:sp>
        <p:nvSpPr>
          <p:cNvPr id="41" name="Ellipse 40">
            <a:extLst>
              <a:ext uri="{FF2B5EF4-FFF2-40B4-BE49-F238E27FC236}">
                <a16:creationId xmlns:a16="http://schemas.microsoft.com/office/drawing/2014/main" id="{B6EF0D8A-B134-D398-F670-30F9F357445C}"/>
              </a:ext>
            </a:extLst>
          </p:cNvPr>
          <p:cNvSpPr/>
          <p:nvPr/>
        </p:nvSpPr>
        <p:spPr>
          <a:xfrm>
            <a:off x="969258" y="4135123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2063E80-9EC8-C1CF-A7C1-3C63B0413E60}"/>
              </a:ext>
            </a:extLst>
          </p:cNvPr>
          <p:cNvSpPr/>
          <p:nvPr/>
        </p:nvSpPr>
        <p:spPr>
          <a:xfrm>
            <a:off x="4759446" y="4114802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Graphique 43" descr="Tendance à la baisse">
            <a:extLst>
              <a:ext uri="{FF2B5EF4-FFF2-40B4-BE49-F238E27FC236}">
                <a16:creationId xmlns:a16="http://schemas.microsoft.com/office/drawing/2014/main" id="{CEB99785-18A7-94E4-0040-F926805FA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8041" y="4114802"/>
            <a:ext cx="259080" cy="259080"/>
          </a:xfrm>
          <a:prstGeom prst="rect">
            <a:avLst/>
          </a:prstGeom>
        </p:spPr>
      </p:pic>
      <p:sp>
        <p:nvSpPr>
          <p:cNvPr id="45" name="Ellipse 44">
            <a:extLst>
              <a:ext uri="{FF2B5EF4-FFF2-40B4-BE49-F238E27FC236}">
                <a16:creationId xmlns:a16="http://schemas.microsoft.com/office/drawing/2014/main" id="{AF8872D5-FA3A-15CE-DF95-C97BB4CB3FE0}"/>
              </a:ext>
            </a:extLst>
          </p:cNvPr>
          <p:cNvSpPr/>
          <p:nvPr/>
        </p:nvSpPr>
        <p:spPr>
          <a:xfrm>
            <a:off x="9018756" y="4124731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Graphique 46" descr="Marqueur">
            <a:extLst>
              <a:ext uri="{FF2B5EF4-FFF2-40B4-BE49-F238E27FC236}">
                <a16:creationId xmlns:a16="http://schemas.microsoft.com/office/drawing/2014/main" id="{150742B0-F0BA-1492-4EB4-E7DD16154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4099" y="4130298"/>
            <a:ext cx="289560" cy="28956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053ED89-EB12-5EC8-2C0F-A91DD58F6828}"/>
              </a:ext>
            </a:extLst>
          </p:cNvPr>
          <p:cNvSpPr txBox="1"/>
          <p:nvPr/>
        </p:nvSpPr>
        <p:spPr>
          <a:xfrm>
            <a:off x="1079825" y="174586"/>
            <a:ext cx="12236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SELECT STATE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0FD7FFF-EF9F-7D3C-E178-2767F3493F48}"/>
              </a:ext>
            </a:extLst>
          </p:cNvPr>
          <p:cNvSpPr txBox="1"/>
          <p:nvPr/>
        </p:nvSpPr>
        <p:spPr>
          <a:xfrm>
            <a:off x="3708192" y="174586"/>
            <a:ext cx="12236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TOTAL PROFIT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BEE671A-0A67-92AA-A14F-99C68DBAB8D3}"/>
              </a:ext>
            </a:extLst>
          </p:cNvPr>
          <p:cNvSpPr txBox="1"/>
          <p:nvPr/>
        </p:nvSpPr>
        <p:spPr>
          <a:xfrm>
            <a:off x="6524716" y="174586"/>
            <a:ext cx="14613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NUMBER ORDERS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831E863-27D7-B22B-F558-D7B93E2F50B3}"/>
              </a:ext>
            </a:extLst>
          </p:cNvPr>
          <p:cNvSpPr txBox="1"/>
          <p:nvPr/>
        </p:nvSpPr>
        <p:spPr>
          <a:xfrm>
            <a:off x="9312777" y="158877"/>
            <a:ext cx="75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MARGE</a:t>
            </a:r>
          </a:p>
        </p:txBody>
      </p:sp>
      <p:pic>
        <p:nvPicPr>
          <p:cNvPr id="53" name="Graphique 52" descr="Argent">
            <a:extLst>
              <a:ext uri="{FF2B5EF4-FFF2-40B4-BE49-F238E27FC236}">
                <a16:creationId xmlns:a16="http://schemas.microsoft.com/office/drawing/2014/main" id="{6697FBF6-AB43-3E1E-3A49-61957D594C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8745" y="312540"/>
            <a:ext cx="604194" cy="481345"/>
          </a:xfrm>
          <a:prstGeom prst="rect">
            <a:avLst/>
          </a:prstGeom>
        </p:spPr>
      </p:pic>
      <p:pic>
        <p:nvPicPr>
          <p:cNvPr id="55" name="Graphique 54" descr="Panier">
            <a:extLst>
              <a:ext uri="{FF2B5EF4-FFF2-40B4-BE49-F238E27FC236}">
                <a16:creationId xmlns:a16="http://schemas.microsoft.com/office/drawing/2014/main" id="{B3AD0395-39BC-4FEB-E4FC-644CB9A5E8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5505" y="343713"/>
            <a:ext cx="481345" cy="481345"/>
          </a:xfrm>
          <a:prstGeom prst="rect">
            <a:avLst/>
          </a:prstGeom>
        </p:spPr>
      </p:pic>
      <p:pic>
        <p:nvPicPr>
          <p:cNvPr id="57" name="Graphique 56" descr="Tirelire">
            <a:extLst>
              <a:ext uri="{FF2B5EF4-FFF2-40B4-BE49-F238E27FC236}">
                <a16:creationId xmlns:a16="http://schemas.microsoft.com/office/drawing/2014/main" id="{91D0A83C-E9F5-369C-5017-2A60A9B9B6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9814" y="321004"/>
            <a:ext cx="495625" cy="495625"/>
          </a:xfrm>
          <a:prstGeom prst="rect">
            <a:avLst/>
          </a:prstGeom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F826854C-B787-FB33-DFB0-3E1783545D71}"/>
              </a:ext>
            </a:extLst>
          </p:cNvPr>
          <p:cNvSpPr/>
          <p:nvPr/>
        </p:nvSpPr>
        <p:spPr>
          <a:xfrm>
            <a:off x="3403623" y="1091682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2D20545-202C-CA2E-18C1-C59AEED39020}"/>
              </a:ext>
            </a:extLst>
          </p:cNvPr>
          <p:cNvSpPr/>
          <p:nvPr/>
        </p:nvSpPr>
        <p:spPr>
          <a:xfrm>
            <a:off x="6170646" y="1091681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13816B1-4CD6-8AF1-BC43-C310116F0DA5}"/>
              </a:ext>
            </a:extLst>
          </p:cNvPr>
          <p:cNvSpPr/>
          <p:nvPr/>
        </p:nvSpPr>
        <p:spPr>
          <a:xfrm>
            <a:off x="9025244" y="1107934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Graphique 60" descr="Médaille">
            <a:extLst>
              <a:ext uri="{FF2B5EF4-FFF2-40B4-BE49-F238E27FC236}">
                <a16:creationId xmlns:a16="http://schemas.microsoft.com/office/drawing/2014/main" id="{87479F3F-518C-CE10-8D01-04171E6596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93296" y="1101841"/>
            <a:ext cx="292388" cy="292388"/>
          </a:xfrm>
          <a:prstGeom prst="rect">
            <a:avLst/>
          </a:prstGeom>
        </p:spPr>
      </p:pic>
      <p:pic>
        <p:nvPicPr>
          <p:cNvPr id="62" name="Graphique 61" descr="Médaille">
            <a:extLst>
              <a:ext uri="{FF2B5EF4-FFF2-40B4-BE49-F238E27FC236}">
                <a16:creationId xmlns:a16="http://schemas.microsoft.com/office/drawing/2014/main" id="{127415C2-C5D6-D953-F761-2E1ECBEA27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63330" y="1101841"/>
            <a:ext cx="292388" cy="292388"/>
          </a:xfrm>
          <a:prstGeom prst="rect">
            <a:avLst/>
          </a:prstGeom>
        </p:spPr>
      </p:pic>
      <p:pic>
        <p:nvPicPr>
          <p:cNvPr id="64" name="Graphique 63" descr="Cible">
            <a:extLst>
              <a:ext uri="{FF2B5EF4-FFF2-40B4-BE49-F238E27FC236}">
                <a16:creationId xmlns:a16="http://schemas.microsoft.com/office/drawing/2014/main" id="{C756FE8F-CA6B-6823-FF52-9BBBC9BB3D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21248" y="1112001"/>
            <a:ext cx="289560" cy="289560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C2315C00-9F60-6808-7ECA-0B40AD78423E}"/>
              </a:ext>
            </a:extLst>
          </p:cNvPr>
          <p:cNvSpPr txBox="1"/>
          <p:nvPr/>
        </p:nvSpPr>
        <p:spPr>
          <a:xfrm>
            <a:off x="3627062" y="1250067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TOP CUSTOMER BY PROFIT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C572419-6A37-DCC6-AA88-2A09AB4D90D7}"/>
              </a:ext>
            </a:extLst>
          </p:cNvPr>
          <p:cNvSpPr txBox="1"/>
          <p:nvPr/>
        </p:nvSpPr>
        <p:spPr>
          <a:xfrm>
            <a:off x="6365756" y="1239676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TOP CUSTOMER BY MARGE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E707C21-B388-387C-E68D-A8C184F4AB12}"/>
              </a:ext>
            </a:extLst>
          </p:cNvPr>
          <p:cNvSpPr txBox="1"/>
          <p:nvPr/>
        </p:nvSpPr>
        <p:spPr>
          <a:xfrm>
            <a:off x="9140888" y="1239676"/>
            <a:ext cx="292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STATE PERFORMANCE MATRIX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B22BF5C-FFFA-F22C-129A-C109E63392A3}"/>
              </a:ext>
            </a:extLst>
          </p:cNvPr>
          <p:cNvSpPr txBox="1"/>
          <p:nvPr/>
        </p:nvSpPr>
        <p:spPr>
          <a:xfrm>
            <a:off x="1636599" y="4255688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PROFIT DISTRIBUTION BY STATE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8E49021-C156-56A8-4425-63CDAE119B4A}"/>
              </a:ext>
            </a:extLst>
          </p:cNvPr>
          <p:cNvSpPr txBox="1"/>
          <p:nvPr/>
        </p:nvSpPr>
        <p:spPr>
          <a:xfrm>
            <a:off x="5706300" y="4248072"/>
            <a:ext cx="2544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PROFITABILITY PER PURCHASE VOLUME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F4243D5-1D48-A317-0754-1717AC7285D3}"/>
              </a:ext>
            </a:extLst>
          </p:cNvPr>
          <p:cNvSpPr txBox="1"/>
          <p:nvPr/>
        </p:nvSpPr>
        <p:spPr>
          <a:xfrm>
            <a:off x="9495103" y="4258207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SALES REVENUE PER LOCATION</a:t>
            </a:r>
          </a:p>
        </p:txBody>
      </p:sp>
      <p:sp>
        <p:nvSpPr>
          <p:cNvPr id="71" name="Rectangle : avec coins arrondis en diagonale 70">
            <a:extLst>
              <a:ext uri="{FF2B5EF4-FFF2-40B4-BE49-F238E27FC236}">
                <a16:creationId xmlns:a16="http://schemas.microsoft.com/office/drawing/2014/main" id="{572902BB-121C-4323-0BA6-E3D49217B495}"/>
              </a:ext>
            </a:extLst>
          </p:cNvPr>
          <p:cNvSpPr/>
          <p:nvPr/>
        </p:nvSpPr>
        <p:spPr>
          <a:xfrm>
            <a:off x="79458" y="1401561"/>
            <a:ext cx="834024" cy="486415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CFF">
              <a:alpha val="45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5" name="Graphique 74" descr="Ruban">
            <a:extLst>
              <a:ext uri="{FF2B5EF4-FFF2-40B4-BE49-F238E27FC236}">
                <a16:creationId xmlns:a16="http://schemas.microsoft.com/office/drawing/2014/main" id="{3E36DFAE-207A-B5D4-671A-0F9C3EB75F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3705" y="4138448"/>
            <a:ext cx="286979" cy="286979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BF19E069-0C86-3DC3-B503-1C47D77AA9B3}"/>
              </a:ext>
            </a:extLst>
          </p:cNvPr>
          <p:cNvSpPr txBox="1"/>
          <p:nvPr/>
        </p:nvSpPr>
        <p:spPr>
          <a:xfrm rot="16200000">
            <a:off x="-1912666" y="3456285"/>
            <a:ext cx="473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Customer &amp; Regional Performance Analysis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2018 - 2019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0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070C0"/>
            </a:gs>
            <a:gs pos="72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ACCB2C-D838-E6F7-AB35-61E80D082538}"/>
              </a:ext>
            </a:extLst>
          </p:cNvPr>
          <p:cNvSpPr/>
          <p:nvPr/>
        </p:nvSpPr>
        <p:spPr>
          <a:xfrm>
            <a:off x="3359852" y="98385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DFAAEA-684E-5A46-C0BE-2C759F87F19A}"/>
              </a:ext>
            </a:extLst>
          </p:cNvPr>
          <p:cNvSpPr/>
          <p:nvPr/>
        </p:nvSpPr>
        <p:spPr>
          <a:xfrm>
            <a:off x="6276760" y="98384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958CF-2E13-4BD0-568C-C8C8AB0AF47E}"/>
              </a:ext>
            </a:extLst>
          </p:cNvPr>
          <p:cNvSpPr/>
          <p:nvPr/>
        </p:nvSpPr>
        <p:spPr>
          <a:xfrm>
            <a:off x="9193668" y="98384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2139C-AF4C-C771-EEEF-8D69D451FD2C}"/>
              </a:ext>
            </a:extLst>
          </p:cNvPr>
          <p:cNvSpPr/>
          <p:nvPr/>
        </p:nvSpPr>
        <p:spPr>
          <a:xfrm>
            <a:off x="3218289" y="1045695"/>
            <a:ext cx="2833493" cy="2798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FF7E4-4075-3394-03D6-FB1413775564}"/>
              </a:ext>
            </a:extLst>
          </p:cNvPr>
          <p:cNvSpPr/>
          <p:nvPr/>
        </p:nvSpPr>
        <p:spPr>
          <a:xfrm>
            <a:off x="6346122" y="1045695"/>
            <a:ext cx="5675100" cy="2798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28302D-A64A-B3B8-21AD-4C69ED6B622C}"/>
              </a:ext>
            </a:extLst>
          </p:cNvPr>
          <p:cNvSpPr/>
          <p:nvPr/>
        </p:nvSpPr>
        <p:spPr>
          <a:xfrm>
            <a:off x="7495115" y="4010860"/>
            <a:ext cx="4526107" cy="2623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3DD72-00D6-605F-7122-591C9C6B37E0}"/>
              </a:ext>
            </a:extLst>
          </p:cNvPr>
          <p:cNvSpPr/>
          <p:nvPr/>
        </p:nvSpPr>
        <p:spPr>
          <a:xfrm>
            <a:off x="4161042" y="4010860"/>
            <a:ext cx="2968785" cy="2623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66AB-9EEB-2FC1-BA18-2331C9ACDA61}"/>
              </a:ext>
            </a:extLst>
          </p:cNvPr>
          <p:cNvSpPr/>
          <p:nvPr/>
        </p:nvSpPr>
        <p:spPr>
          <a:xfrm>
            <a:off x="833059" y="4010860"/>
            <a:ext cx="2962696" cy="2623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CE6E2D-49FA-FE9B-05F6-AAAE504A22B5}"/>
              </a:ext>
            </a:extLst>
          </p:cNvPr>
          <p:cNvSpPr txBox="1"/>
          <p:nvPr/>
        </p:nvSpPr>
        <p:spPr>
          <a:xfrm rot="16200000">
            <a:off x="-1959321" y="3502940"/>
            <a:ext cx="473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Product and category performance analysis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2018-2019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6B7821F9-FA56-B408-6B29-C279C205C7D0}"/>
              </a:ext>
            </a:extLst>
          </p:cNvPr>
          <p:cNvSpPr/>
          <p:nvPr/>
        </p:nvSpPr>
        <p:spPr>
          <a:xfrm>
            <a:off x="121391" y="1402774"/>
            <a:ext cx="585191" cy="488618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0CEA66-30EC-30A3-2BF4-64A4229A61FA}"/>
              </a:ext>
            </a:extLst>
          </p:cNvPr>
          <p:cNvSpPr/>
          <p:nvPr/>
        </p:nvSpPr>
        <p:spPr>
          <a:xfrm>
            <a:off x="981850" y="1256580"/>
            <a:ext cx="2055035" cy="2265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972203-C2D7-AE0B-2A4D-51C62A8F3488}"/>
              </a:ext>
            </a:extLst>
          </p:cNvPr>
          <p:cNvSpPr txBox="1"/>
          <p:nvPr/>
        </p:nvSpPr>
        <p:spPr>
          <a:xfrm>
            <a:off x="944556" y="1256580"/>
            <a:ext cx="209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EBB05"/>
                </a:solidFill>
              </a:rPr>
              <a:t>TOP PROFIT SUB-CATEGORY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97D92B-9AFD-DE2D-DEDD-E4B96BB34C24}"/>
              </a:ext>
            </a:extLst>
          </p:cNvPr>
          <p:cNvSpPr txBox="1"/>
          <p:nvPr/>
        </p:nvSpPr>
        <p:spPr>
          <a:xfrm>
            <a:off x="6266764" y="73914"/>
            <a:ext cx="2378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TOP QUANTITY SUB-CATEGORY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885FE9F-A792-0D4C-4446-55FB20CBECAB}"/>
              </a:ext>
            </a:extLst>
          </p:cNvPr>
          <p:cNvSpPr txBox="1"/>
          <p:nvPr/>
        </p:nvSpPr>
        <p:spPr>
          <a:xfrm>
            <a:off x="9081035" y="73914"/>
            <a:ext cx="2378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TOP MARGE SUB-CATEGORY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D3E17C-0A25-C944-7CE3-F275163F1114}"/>
              </a:ext>
            </a:extLst>
          </p:cNvPr>
          <p:cNvSpPr txBox="1"/>
          <p:nvPr/>
        </p:nvSpPr>
        <p:spPr>
          <a:xfrm>
            <a:off x="3359851" y="73914"/>
            <a:ext cx="2378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TOP QUANTITY SUB-CATEGORY</a:t>
            </a:r>
          </a:p>
        </p:txBody>
      </p:sp>
      <p:pic>
        <p:nvPicPr>
          <p:cNvPr id="32" name="Graphique 31" descr="Trophée">
            <a:extLst>
              <a:ext uri="{FF2B5EF4-FFF2-40B4-BE49-F238E27FC236}">
                <a16:creationId xmlns:a16="http://schemas.microsoft.com/office/drawing/2014/main" id="{D65424CB-AB80-6A46-0103-A8B1B9478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086" y="207633"/>
            <a:ext cx="707887" cy="707887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D885086-4D23-0585-521B-47FAC46E00E6}"/>
              </a:ext>
            </a:extLst>
          </p:cNvPr>
          <p:cNvSpPr txBox="1"/>
          <p:nvPr/>
        </p:nvSpPr>
        <p:spPr>
          <a:xfrm>
            <a:off x="1206847" y="241315"/>
            <a:ext cx="25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B99794-6756-2505-919A-22E4875C8BB4}"/>
              </a:ext>
            </a:extLst>
          </p:cNvPr>
          <p:cNvSpPr/>
          <p:nvPr/>
        </p:nvSpPr>
        <p:spPr>
          <a:xfrm>
            <a:off x="1057492" y="1529916"/>
            <a:ext cx="1897630" cy="1940648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5D4076E-6669-5427-880D-24C00976443D}"/>
              </a:ext>
            </a:extLst>
          </p:cNvPr>
          <p:cNvSpPr txBox="1"/>
          <p:nvPr/>
        </p:nvSpPr>
        <p:spPr>
          <a:xfrm>
            <a:off x="782851" y="2046848"/>
            <a:ext cx="2378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Profit trend for 2018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7545420-0431-E706-987C-0659538B7B5F}"/>
              </a:ext>
            </a:extLst>
          </p:cNvPr>
          <p:cNvCxnSpPr>
            <a:cxnSpLocks/>
          </p:cNvCxnSpPr>
          <p:nvPr/>
        </p:nvCxnSpPr>
        <p:spPr>
          <a:xfrm>
            <a:off x="4635035" y="397475"/>
            <a:ext cx="0" cy="3194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87419AE-7E2C-106E-DC7C-CA994FCB9906}"/>
              </a:ext>
            </a:extLst>
          </p:cNvPr>
          <p:cNvCxnSpPr>
            <a:cxnSpLocks/>
          </p:cNvCxnSpPr>
          <p:nvPr/>
        </p:nvCxnSpPr>
        <p:spPr>
          <a:xfrm>
            <a:off x="7551944" y="381572"/>
            <a:ext cx="0" cy="3194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2F1200-EED6-2031-AA15-3383FDD48EE4}"/>
              </a:ext>
            </a:extLst>
          </p:cNvPr>
          <p:cNvCxnSpPr>
            <a:cxnSpLocks/>
          </p:cNvCxnSpPr>
          <p:nvPr/>
        </p:nvCxnSpPr>
        <p:spPr>
          <a:xfrm>
            <a:off x="10466078" y="384614"/>
            <a:ext cx="0" cy="3194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25C300C-8EB6-6D94-6064-AC9B9C39BE04}"/>
              </a:ext>
            </a:extLst>
          </p:cNvPr>
          <p:cNvSpPr txBox="1"/>
          <p:nvPr/>
        </p:nvSpPr>
        <p:spPr>
          <a:xfrm>
            <a:off x="3205243" y="1045695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Sales, Profit &amp; Quantity by 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D371479-6145-9125-CBFC-A8C4252C0007}"/>
              </a:ext>
            </a:extLst>
          </p:cNvPr>
          <p:cNvSpPr txBox="1"/>
          <p:nvPr/>
        </p:nvSpPr>
        <p:spPr>
          <a:xfrm>
            <a:off x="6346122" y="1045694"/>
            <a:ext cx="53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Profit Distribution &amp; Cumulative % by Sub-Category – PARETO ANALYSIS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BE8C0F4-FFB3-67EC-1849-A07343993010}"/>
              </a:ext>
            </a:extLst>
          </p:cNvPr>
          <p:cNvSpPr txBox="1"/>
          <p:nvPr/>
        </p:nvSpPr>
        <p:spPr>
          <a:xfrm>
            <a:off x="869028" y="4002918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Monthly Profit by 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A81AB01-B811-1669-A25C-86D1E1A3950D}"/>
              </a:ext>
            </a:extLst>
          </p:cNvPr>
          <p:cNvSpPr txBox="1"/>
          <p:nvPr/>
        </p:nvSpPr>
        <p:spPr>
          <a:xfrm>
            <a:off x="4125072" y="4010857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Profit vs Quantity by Sub-Category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11E12D3-8DCF-CCF7-676B-68B46DA9B757}"/>
              </a:ext>
            </a:extLst>
          </p:cNvPr>
          <p:cNvSpPr txBox="1"/>
          <p:nvPr/>
        </p:nvSpPr>
        <p:spPr>
          <a:xfrm>
            <a:off x="7738293" y="4010857"/>
            <a:ext cx="3721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Quantity Breakdown by Category and Sub-Category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5" name="Rectangle : avec coins arrondis en diagonale 64">
            <a:extLst>
              <a:ext uri="{FF2B5EF4-FFF2-40B4-BE49-F238E27FC236}">
                <a16:creationId xmlns:a16="http://schemas.microsoft.com/office/drawing/2014/main" id="{F998BC33-05A5-F24B-CF21-E517F206B91C}"/>
              </a:ext>
            </a:extLst>
          </p:cNvPr>
          <p:cNvSpPr/>
          <p:nvPr/>
        </p:nvSpPr>
        <p:spPr>
          <a:xfrm>
            <a:off x="1718570" y="411378"/>
            <a:ext cx="1218173" cy="364802"/>
          </a:xfrm>
          <a:prstGeom prst="round2DiagRect">
            <a:avLst>
              <a:gd name="adj1" fmla="val 41985"/>
              <a:gd name="adj2" fmla="val 0"/>
            </a:avLst>
          </a:prstGeom>
          <a:solidFill>
            <a:srgbClr val="FEBB0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WINNERS</a:t>
            </a:r>
          </a:p>
        </p:txBody>
      </p:sp>
    </p:spTree>
    <p:extLst>
      <p:ext uri="{BB962C8B-B14F-4D97-AF65-F5344CB8AC3E}">
        <p14:creationId xmlns:p14="http://schemas.microsoft.com/office/powerpoint/2010/main" val="2954438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109</Words>
  <Application>Microsoft Office PowerPoint</Application>
  <PresentationFormat>Grand écran</PresentationFormat>
  <Paragraphs>34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</dc:creator>
  <cp:lastModifiedBy>Maxime</cp:lastModifiedBy>
  <cp:revision>46</cp:revision>
  <dcterms:created xsi:type="dcterms:W3CDTF">2025-09-29T08:17:29Z</dcterms:created>
  <dcterms:modified xsi:type="dcterms:W3CDTF">2025-10-07T09:35:07Z</dcterms:modified>
</cp:coreProperties>
</file>