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387" r:id="rId3"/>
    <p:sldId id="434" r:id="rId4"/>
    <p:sldId id="386" r:id="rId5"/>
    <p:sldId id="431" r:id="rId6"/>
    <p:sldId id="432" r:id="rId7"/>
    <p:sldId id="433" r:id="rId8"/>
    <p:sldId id="389" r:id="rId9"/>
    <p:sldId id="390" r:id="rId10"/>
    <p:sldId id="425" r:id="rId11"/>
    <p:sldId id="391" r:id="rId12"/>
    <p:sldId id="392" r:id="rId13"/>
    <p:sldId id="393" r:id="rId14"/>
    <p:sldId id="394" r:id="rId15"/>
    <p:sldId id="395" r:id="rId16"/>
    <p:sldId id="396" r:id="rId17"/>
    <p:sldId id="397" r:id="rId18"/>
    <p:sldId id="398" r:id="rId19"/>
    <p:sldId id="399" r:id="rId20"/>
    <p:sldId id="400" r:id="rId21"/>
    <p:sldId id="401" r:id="rId22"/>
    <p:sldId id="402" r:id="rId23"/>
    <p:sldId id="403" r:id="rId24"/>
    <p:sldId id="404" r:id="rId25"/>
    <p:sldId id="405" r:id="rId26"/>
    <p:sldId id="406" r:id="rId27"/>
    <p:sldId id="408" r:id="rId28"/>
    <p:sldId id="407" r:id="rId29"/>
    <p:sldId id="409" r:id="rId30"/>
    <p:sldId id="411" r:id="rId31"/>
    <p:sldId id="412" r:id="rId32"/>
    <p:sldId id="413" r:id="rId33"/>
    <p:sldId id="414" r:id="rId34"/>
    <p:sldId id="415" r:id="rId35"/>
    <p:sldId id="416" r:id="rId3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8EA471-72D3-4E4A-853C-849C65A9B96C}" v="1" dt="2022-11-24T06:34:31.7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4" d="100"/>
          <a:sy n="84" d="100"/>
        </p:scale>
        <p:origin x="58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42" Type="http://schemas.microsoft.com/office/2015/10/relationships/revisionInfo" Target="revisionInfo.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45" Type="http://schemas.openxmlformats.org/officeDocument/2006/relationships/customXml" Target="../customXml/item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customXml" Target="../customXml/item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customXml" Target="../customXml/item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0" Type="http://schemas.openxmlformats.org/officeDocument/2006/relationships/slide" Target="slides/slide18.xml"/><Relationship Id="rId41"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thalie AL MAKDESSI" userId="26630b2c-6535-4fa6-af1a-43cffbc9f03b" providerId="ADAL" clId="{C78EA471-72D3-4E4A-853C-849C65A9B96C}"/>
    <pc:docChg chg="custSel addSld modSld">
      <pc:chgData name="Nathalie AL MAKDESSI" userId="26630b2c-6535-4fa6-af1a-43cffbc9f03b" providerId="ADAL" clId="{C78EA471-72D3-4E4A-853C-849C65A9B96C}" dt="2022-11-24T06:34:45.244" v="11" actId="1076"/>
      <pc:docMkLst>
        <pc:docMk/>
      </pc:docMkLst>
      <pc:sldChg chg="delSp modSp new mod">
        <pc:chgData name="Nathalie AL MAKDESSI" userId="26630b2c-6535-4fa6-af1a-43cffbc9f03b" providerId="ADAL" clId="{C78EA471-72D3-4E4A-853C-849C65A9B96C}" dt="2022-11-24T06:34:45.244" v="11" actId="1076"/>
        <pc:sldMkLst>
          <pc:docMk/>
          <pc:sldMk cId="289981922" sldId="434"/>
        </pc:sldMkLst>
        <pc:spChg chg="del">
          <ac:chgData name="Nathalie AL MAKDESSI" userId="26630b2c-6535-4fa6-af1a-43cffbc9f03b" providerId="ADAL" clId="{C78EA471-72D3-4E4A-853C-849C65A9B96C}" dt="2022-11-24T06:32:03.160" v="1" actId="478"/>
          <ac:spMkLst>
            <pc:docMk/>
            <pc:sldMk cId="289981922" sldId="434"/>
            <ac:spMk id="2" creationId="{2B333715-149A-E80E-80EF-24799185CEBB}"/>
          </ac:spMkLst>
        </pc:spChg>
        <pc:spChg chg="mod">
          <ac:chgData name="Nathalie AL MAKDESSI" userId="26630b2c-6535-4fa6-af1a-43cffbc9f03b" providerId="ADAL" clId="{C78EA471-72D3-4E4A-853C-849C65A9B96C}" dt="2022-11-24T06:34:45.244" v="11" actId="1076"/>
          <ac:spMkLst>
            <pc:docMk/>
            <pc:sldMk cId="289981922" sldId="434"/>
            <ac:spMk id="3" creationId="{B8604080-1D00-816B-DE08-ABC2A82305B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96C8ED-2B52-EA49-3818-A3CAECB5E366}"/>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2C53DC2F-6801-738A-62FA-CA42411701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B49CDAF7-E685-CC98-C18E-65942D8E0D7A}"/>
              </a:ext>
            </a:extLst>
          </p:cNvPr>
          <p:cNvSpPr>
            <a:spLocks noGrp="1"/>
          </p:cNvSpPr>
          <p:nvPr>
            <p:ph type="dt" sz="half" idx="10"/>
          </p:nvPr>
        </p:nvSpPr>
        <p:spPr/>
        <p:txBody>
          <a:bodyPr/>
          <a:lstStyle/>
          <a:p>
            <a:fld id="{A2B3EE2D-D722-4880-A4DA-DBE73C2768BC}" type="datetimeFigureOut">
              <a:rPr lang="fr-FR" smtClean="0"/>
              <a:t>24/11/2022</a:t>
            </a:fld>
            <a:endParaRPr lang="fr-FR"/>
          </a:p>
        </p:txBody>
      </p:sp>
      <p:sp>
        <p:nvSpPr>
          <p:cNvPr id="5" name="Espace réservé du pied de page 4">
            <a:extLst>
              <a:ext uri="{FF2B5EF4-FFF2-40B4-BE49-F238E27FC236}">
                <a16:creationId xmlns:a16="http://schemas.microsoft.com/office/drawing/2014/main" id="{44C5DC20-B93B-1025-17E6-EC3B938CD5F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E5D5D13-1D0B-A93D-F3BC-BC6C04E80327}"/>
              </a:ext>
            </a:extLst>
          </p:cNvPr>
          <p:cNvSpPr>
            <a:spLocks noGrp="1"/>
          </p:cNvSpPr>
          <p:nvPr>
            <p:ph type="sldNum" sz="quarter" idx="12"/>
          </p:nvPr>
        </p:nvSpPr>
        <p:spPr/>
        <p:txBody>
          <a:bodyPr/>
          <a:lstStyle/>
          <a:p>
            <a:fld id="{F499BEA0-6570-4790-A399-14DB52BF5D26}" type="slidenum">
              <a:rPr lang="fr-FR" smtClean="0"/>
              <a:t>‹N°›</a:t>
            </a:fld>
            <a:endParaRPr lang="fr-FR"/>
          </a:p>
        </p:txBody>
      </p:sp>
    </p:spTree>
    <p:extLst>
      <p:ext uri="{BB962C8B-B14F-4D97-AF65-F5344CB8AC3E}">
        <p14:creationId xmlns:p14="http://schemas.microsoft.com/office/powerpoint/2010/main" val="3218089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91F3F1-FACA-BC7C-702F-49070353B2D3}"/>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DDC14D2C-0DFF-6FF9-3D2A-EBCF44CB3A33}"/>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FCC7731-B079-4590-82ED-53FB7551A688}"/>
              </a:ext>
            </a:extLst>
          </p:cNvPr>
          <p:cNvSpPr>
            <a:spLocks noGrp="1"/>
          </p:cNvSpPr>
          <p:nvPr>
            <p:ph type="dt" sz="half" idx="10"/>
          </p:nvPr>
        </p:nvSpPr>
        <p:spPr/>
        <p:txBody>
          <a:bodyPr/>
          <a:lstStyle/>
          <a:p>
            <a:fld id="{A2B3EE2D-D722-4880-A4DA-DBE73C2768BC}" type="datetimeFigureOut">
              <a:rPr lang="fr-FR" smtClean="0"/>
              <a:t>24/11/2022</a:t>
            </a:fld>
            <a:endParaRPr lang="fr-FR"/>
          </a:p>
        </p:txBody>
      </p:sp>
      <p:sp>
        <p:nvSpPr>
          <p:cNvPr id="5" name="Espace réservé du pied de page 4">
            <a:extLst>
              <a:ext uri="{FF2B5EF4-FFF2-40B4-BE49-F238E27FC236}">
                <a16:creationId xmlns:a16="http://schemas.microsoft.com/office/drawing/2014/main" id="{D8735FDA-1A32-2F58-3C31-AE074B07FA9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07A2E6E-DE08-68D4-6E3D-C398D70A9747}"/>
              </a:ext>
            </a:extLst>
          </p:cNvPr>
          <p:cNvSpPr>
            <a:spLocks noGrp="1"/>
          </p:cNvSpPr>
          <p:nvPr>
            <p:ph type="sldNum" sz="quarter" idx="12"/>
          </p:nvPr>
        </p:nvSpPr>
        <p:spPr/>
        <p:txBody>
          <a:bodyPr/>
          <a:lstStyle/>
          <a:p>
            <a:fld id="{F499BEA0-6570-4790-A399-14DB52BF5D26}" type="slidenum">
              <a:rPr lang="fr-FR" smtClean="0"/>
              <a:t>‹N°›</a:t>
            </a:fld>
            <a:endParaRPr lang="fr-FR"/>
          </a:p>
        </p:txBody>
      </p:sp>
    </p:spTree>
    <p:extLst>
      <p:ext uri="{BB962C8B-B14F-4D97-AF65-F5344CB8AC3E}">
        <p14:creationId xmlns:p14="http://schemas.microsoft.com/office/powerpoint/2010/main" val="3043698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557C2093-1980-11DE-33DF-55158FEF55FB}"/>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694CDA13-32FC-5003-717F-3AC9ABF0488A}"/>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DD636FF-B4E3-6057-C261-C68C660BC758}"/>
              </a:ext>
            </a:extLst>
          </p:cNvPr>
          <p:cNvSpPr>
            <a:spLocks noGrp="1"/>
          </p:cNvSpPr>
          <p:nvPr>
            <p:ph type="dt" sz="half" idx="10"/>
          </p:nvPr>
        </p:nvSpPr>
        <p:spPr/>
        <p:txBody>
          <a:bodyPr/>
          <a:lstStyle/>
          <a:p>
            <a:fld id="{A2B3EE2D-D722-4880-A4DA-DBE73C2768BC}" type="datetimeFigureOut">
              <a:rPr lang="fr-FR" smtClean="0"/>
              <a:t>24/11/2022</a:t>
            </a:fld>
            <a:endParaRPr lang="fr-FR"/>
          </a:p>
        </p:txBody>
      </p:sp>
      <p:sp>
        <p:nvSpPr>
          <p:cNvPr id="5" name="Espace réservé du pied de page 4">
            <a:extLst>
              <a:ext uri="{FF2B5EF4-FFF2-40B4-BE49-F238E27FC236}">
                <a16:creationId xmlns:a16="http://schemas.microsoft.com/office/drawing/2014/main" id="{58DB6508-5C5B-469B-6FCD-EDD9778BA90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858E6BC-9A4B-0F98-F197-4B686ED5939B}"/>
              </a:ext>
            </a:extLst>
          </p:cNvPr>
          <p:cNvSpPr>
            <a:spLocks noGrp="1"/>
          </p:cNvSpPr>
          <p:nvPr>
            <p:ph type="sldNum" sz="quarter" idx="12"/>
          </p:nvPr>
        </p:nvSpPr>
        <p:spPr/>
        <p:txBody>
          <a:bodyPr/>
          <a:lstStyle/>
          <a:p>
            <a:fld id="{F499BEA0-6570-4790-A399-14DB52BF5D26}" type="slidenum">
              <a:rPr lang="fr-FR" smtClean="0"/>
              <a:t>‹N°›</a:t>
            </a:fld>
            <a:endParaRPr lang="fr-FR"/>
          </a:p>
        </p:txBody>
      </p:sp>
    </p:spTree>
    <p:extLst>
      <p:ext uri="{BB962C8B-B14F-4D97-AF65-F5344CB8AC3E}">
        <p14:creationId xmlns:p14="http://schemas.microsoft.com/office/powerpoint/2010/main" val="38955575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dirty="0"/>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3CADBD16-5BFB-4D9F-9646-C75D1B53BBB6}" type="datetimeFigureOut">
              <a:rPr lang="en-US" smtClean="0"/>
              <a:t>11/22/2022</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‹N°›</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84604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3CADBD16-5BFB-4D9F-9646-C75D1B53BBB6}" type="datetimeFigureOut">
              <a:rPr lang="en-US" smtClean="0"/>
              <a:t>11/22/2022</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‹N°›</a:t>
            </a:fld>
            <a:endParaRPr lang="en-US"/>
          </a:p>
        </p:txBody>
      </p:sp>
    </p:spTree>
    <p:extLst>
      <p:ext uri="{BB962C8B-B14F-4D97-AF65-F5344CB8AC3E}">
        <p14:creationId xmlns:p14="http://schemas.microsoft.com/office/powerpoint/2010/main" val="11138010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3CADBD16-5BFB-4D9F-9646-C75D1B53BBB6}" type="datetimeFigureOut">
              <a:rPr lang="en-US" smtClean="0"/>
              <a:t>11/22/2022</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‹N°›</a:t>
            </a:fld>
            <a:endParaRPr lang="en-US"/>
          </a:p>
        </p:txBody>
      </p:sp>
    </p:spTree>
    <p:extLst>
      <p:ext uri="{BB962C8B-B14F-4D97-AF65-F5344CB8AC3E}">
        <p14:creationId xmlns:p14="http://schemas.microsoft.com/office/powerpoint/2010/main" val="40163763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3CADBD16-5BFB-4D9F-9646-C75D1B53BBB6}" type="datetimeFigureOut">
              <a:rPr lang="en-US" smtClean="0"/>
              <a:t>11/22/2022</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‹N°›</a:t>
            </a:fld>
            <a:endParaRPr lang="en-US"/>
          </a:p>
        </p:txBody>
      </p:sp>
    </p:spTree>
    <p:extLst>
      <p:ext uri="{BB962C8B-B14F-4D97-AF65-F5344CB8AC3E}">
        <p14:creationId xmlns:p14="http://schemas.microsoft.com/office/powerpoint/2010/main" val="27961994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3CADBD16-5BFB-4D9F-9646-C75D1B53BBB6}" type="datetimeFigureOut">
              <a:rPr lang="en-US" smtClean="0"/>
              <a:t>11/22/2022</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‹N°›</a:t>
            </a:fld>
            <a:endParaRPr lang="en-US"/>
          </a:p>
        </p:txBody>
      </p:sp>
    </p:spTree>
    <p:extLst>
      <p:ext uri="{BB962C8B-B14F-4D97-AF65-F5344CB8AC3E}">
        <p14:creationId xmlns:p14="http://schemas.microsoft.com/office/powerpoint/2010/main" val="7328169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3CADBD16-5BFB-4D9F-9646-C75D1B53BBB6}" type="datetimeFigureOut">
              <a:rPr lang="en-US" smtClean="0"/>
              <a:t>11/22/2022</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‹N°›</a:t>
            </a:fld>
            <a:endParaRPr lang="en-US"/>
          </a:p>
        </p:txBody>
      </p:sp>
    </p:spTree>
    <p:extLst>
      <p:ext uri="{BB962C8B-B14F-4D97-AF65-F5344CB8AC3E}">
        <p14:creationId xmlns:p14="http://schemas.microsoft.com/office/powerpoint/2010/main" val="32342521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3CADBD16-5BFB-4D9F-9646-C75D1B53BBB6}" type="datetimeFigureOut">
              <a:rPr lang="en-US" smtClean="0"/>
              <a:t>11/22/2022</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‹N°›</a:t>
            </a:fld>
            <a:endParaRPr lang="en-US"/>
          </a:p>
        </p:txBody>
      </p:sp>
    </p:spTree>
    <p:extLst>
      <p:ext uri="{BB962C8B-B14F-4D97-AF65-F5344CB8AC3E}">
        <p14:creationId xmlns:p14="http://schemas.microsoft.com/office/powerpoint/2010/main" val="21704412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3CADBD16-5BFB-4D9F-9646-C75D1B53BBB6}" type="datetimeFigureOut">
              <a:rPr lang="en-US" smtClean="0"/>
              <a:t>11/22/2022</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‹N°›</a:t>
            </a:fld>
            <a:endParaRPr lang="en-US"/>
          </a:p>
        </p:txBody>
      </p:sp>
    </p:spTree>
    <p:extLst>
      <p:ext uri="{BB962C8B-B14F-4D97-AF65-F5344CB8AC3E}">
        <p14:creationId xmlns:p14="http://schemas.microsoft.com/office/powerpoint/2010/main" val="3998791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32868F-6AB5-0ABF-740C-78D6FAC74759}"/>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333DCF5D-165D-77CE-CA63-41BDE124CC46}"/>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3F78261-4DEA-A249-07CF-50BF028554F0}"/>
              </a:ext>
            </a:extLst>
          </p:cNvPr>
          <p:cNvSpPr>
            <a:spLocks noGrp="1"/>
          </p:cNvSpPr>
          <p:nvPr>
            <p:ph type="dt" sz="half" idx="10"/>
          </p:nvPr>
        </p:nvSpPr>
        <p:spPr/>
        <p:txBody>
          <a:bodyPr/>
          <a:lstStyle/>
          <a:p>
            <a:fld id="{A2B3EE2D-D722-4880-A4DA-DBE73C2768BC}" type="datetimeFigureOut">
              <a:rPr lang="fr-FR" smtClean="0"/>
              <a:t>24/11/2022</a:t>
            </a:fld>
            <a:endParaRPr lang="fr-FR"/>
          </a:p>
        </p:txBody>
      </p:sp>
      <p:sp>
        <p:nvSpPr>
          <p:cNvPr id="5" name="Espace réservé du pied de page 4">
            <a:extLst>
              <a:ext uri="{FF2B5EF4-FFF2-40B4-BE49-F238E27FC236}">
                <a16:creationId xmlns:a16="http://schemas.microsoft.com/office/drawing/2014/main" id="{EE8CB7F9-06C2-4172-9C9C-55197D1A63C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F7ECF2D-0483-7C49-AB22-C75E5A9F44EE}"/>
              </a:ext>
            </a:extLst>
          </p:cNvPr>
          <p:cNvSpPr>
            <a:spLocks noGrp="1"/>
          </p:cNvSpPr>
          <p:nvPr>
            <p:ph type="sldNum" sz="quarter" idx="12"/>
          </p:nvPr>
        </p:nvSpPr>
        <p:spPr/>
        <p:txBody>
          <a:bodyPr/>
          <a:lstStyle/>
          <a:p>
            <a:fld id="{F499BEA0-6570-4790-A399-14DB52BF5D26}" type="slidenum">
              <a:rPr lang="fr-FR" smtClean="0"/>
              <a:t>‹N°›</a:t>
            </a:fld>
            <a:endParaRPr lang="fr-FR"/>
          </a:p>
        </p:txBody>
      </p:sp>
    </p:spTree>
    <p:extLst>
      <p:ext uri="{BB962C8B-B14F-4D97-AF65-F5344CB8AC3E}">
        <p14:creationId xmlns:p14="http://schemas.microsoft.com/office/powerpoint/2010/main" val="23696012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3CADBD16-5BFB-4D9F-9646-C75D1B53BBB6}" type="datetimeFigureOut">
              <a:rPr lang="en-US" smtClean="0"/>
              <a:t>11/22/2022</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‹N°›</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dirty="0"/>
              <a:t>Click to edit Master title style</a:t>
            </a:r>
          </a:p>
        </p:txBody>
      </p:sp>
    </p:spTree>
    <p:extLst>
      <p:ext uri="{BB962C8B-B14F-4D97-AF65-F5344CB8AC3E}">
        <p14:creationId xmlns:p14="http://schemas.microsoft.com/office/powerpoint/2010/main" val="18915069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3CADBD16-5BFB-4D9F-9646-C75D1B53BBB6}" type="datetimeFigureOut">
              <a:rPr lang="en-US" smtClean="0"/>
              <a:t>11/22/2022</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‹N°›</a:t>
            </a:fld>
            <a:endParaRPr lang="en-US"/>
          </a:p>
        </p:txBody>
      </p:sp>
    </p:spTree>
    <p:extLst>
      <p:ext uri="{BB962C8B-B14F-4D97-AF65-F5344CB8AC3E}">
        <p14:creationId xmlns:p14="http://schemas.microsoft.com/office/powerpoint/2010/main" val="2978233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3CADBD16-5BFB-4D9F-9646-C75D1B53BBB6}" type="datetimeFigureOut">
              <a:rPr lang="en-US" smtClean="0"/>
              <a:t>11/22/2022</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‹N°›</a:t>
            </a:fld>
            <a:endParaRPr lang="en-US"/>
          </a:p>
        </p:txBody>
      </p:sp>
    </p:spTree>
    <p:extLst>
      <p:ext uri="{BB962C8B-B14F-4D97-AF65-F5344CB8AC3E}">
        <p14:creationId xmlns:p14="http://schemas.microsoft.com/office/powerpoint/2010/main" val="2210209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A636B3B-F130-A385-79E6-9129103BF9BC}"/>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DA086328-294E-F794-7994-60411DD2B1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DB17C155-53B7-A2F0-2899-498CFC0E613C}"/>
              </a:ext>
            </a:extLst>
          </p:cNvPr>
          <p:cNvSpPr>
            <a:spLocks noGrp="1"/>
          </p:cNvSpPr>
          <p:nvPr>
            <p:ph type="dt" sz="half" idx="10"/>
          </p:nvPr>
        </p:nvSpPr>
        <p:spPr/>
        <p:txBody>
          <a:bodyPr/>
          <a:lstStyle/>
          <a:p>
            <a:fld id="{A2B3EE2D-D722-4880-A4DA-DBE73C2768BC}" type="datetimeFigureOut">
              <a:rPr lang="fr-FR" smtClean="0"/>
              <a:t>24/11/2022</a:t>
            </a:fld>
            <a:endParaRPr lang="fr-FR"/>
          </a:p>
        </p:txBody>
      </p:sp>
      <p:sp>
        <p:nvSpPr>
          <p:cNvPr id="5" name="Espace réservé du pied de page 4">
            <a:extLst>
              <a:ext uri="{FF2B5EF4-FFF2-40B4-BE49-F238E27FC236}">
                <a16:creationId xmlns:a16="http://schemas.microsoft.com/office/drawing/2014/main" id="{086B0BFE-C001-628A-F6C0-3B247E15F37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C3E62DA-FC23-FA7F-ED8E-C5C7C5A86F90}"/>
              </a:ext>
            </a:extLst>
          </p:cNvPr>
          <p:cNvSpPr>
            <a:spLocks noGrp="1"/>
          </p:cNvSpPr>
          <p:nvPr>
            <p:ph type="sldNum" sz="quarter" idx="12"/>
          </p:nvPr>
        </p:nvSpPr>
        <p:spPr/>
        <p:txBody>
          <a:bodyPr/>
          <a:lstStyle/>
          <a:p>
            <a:fld id="{F499BEA0-6570-4790-A399-14DB52BF5D26}" type="slidenum">
              <a:rPr lang="fr-FR" smtClean="0"/>
              <a:t>‹N°›</a:t>
            </a:fld>
            <a:endParaRPr lang="fr-FR"/>
          </a:p>
        </p:txBody>
      </p:sp>
    </p:spTree>
    <p:extLst>
      <p:ext uri="{BB962C8B-B14F-4D97-AF65-F5344CB8AC3E}">
        <p14:creationId xmlns:p14="http://schemas.microsoft.com/office/powerpoint/2010/main" val="3642962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16483D-47A2-2A86-9B4F-4C721704A6AF}"/>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AE2D324-6118-47D5-E9F2-F12FCBD1F334}"/>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21584F78-96A5-DA6F-531D-59CC05B3FF97}"/>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56283341-8756-B16F-A5BF-DB397931AD61}"/>
              </a:ext>
            </a:extLst>
          </p:cNvPr>
          <p:cNvSpPr>
            <a:spLocks noGrp="1"/>
          </p:cNvSpPr>
          <p:nvPr>
            <p:ph type="dt" sz="half" idx="10"/>
          </p:nvPr>
        </p:nvSpPr>
        <p:spPr/>
        <p:txBody>
          <a:bodyPr/>
          <a:lstStyle/>
          <a:p>
            <a:fld id="{A2B3EE2D-D722-4880-A4DA-DBE73C2768BC}" type="datetimeFigureOut">
              <a:rPr lang="fr-FR" smtClean="0"/>
              <a:t>24/11/2022</a:t>
            </a:fld>
            <a:endParaRPr lang="fr-FR"/>
          </a:p>
        </p:txBody>
      </p:sp>
      <p:sp>
        <p:nvSpPr>
          <p:cNvPr id="6" name="Espace réservé du pied de page 5">
            <a:extLst>
              <a:ext uri="{FF2B5EF4-FFF2-40B4-BE49-F238E27FC236}">
                <a16:creationId xmlns:a16="http://schemas.microsoft.com/office/drawing/2014/main" id="{C11F20FF-2CEB-1452-A9F0-A4EA6A9E2CDB}"/>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2CE69FAA-A6EC-4C8F-0A62-AB0F6F44D41C}"/>
              </a:ext>
            </a:extLst>
          </p:cNvPr>
          <p:cNvSpPr>
            <a:spLocks noGrp="1"/>
          </p:cNvSpPr>
          <p:nvPr>
            <p:ph type="sldNum" sz="quarter" idx="12"/>
          </p:nvPr>
        </p:nvSpPr>
        <p:spPr/>
        <p:txBody>
          <a:bodyPr/>
          <a:lstStyle/>
          <a:p>
            <a:fld id="{F499BEA0-6570-4790-A399-14DB52BF5D26}" type="slidenum">
              <a:rPr lang="fr-FR" smtClean="0"/>
              <a:t>‹N°›</a:t>
            </a:fld>
            <a:endParaRPr lang="fr-FR"/>
          </a:p>
        </p:txBody>
      </p:sp>
    </p:spTree>
    <p:extLst>
      <p:ext uri="{BB962C8B-B14F-4D97-AF65-F5344CB8AC3E}">
        <p14:creationId xmlns:p14="http://schemas.microsoft.com/office/powerpoint/2010/main" val="3876295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040AA1-6C0D-A61B-2B11-60F85C66D706}"/>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6AFDE077-6B1B-DC27-717B-32F5D06382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0FAD345F-0421-B833-13F5-31720276FF67}"/>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5D6C6228-610F-86B4-9D3C-ECFDDBADB9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4070AD31-4A5C-AC4E-FF04-B6CD8FF7B77B}"/>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96F38809-9007-B1E5-2159-397D3EAB3C53}"/>
              </a:ext>
            </a:extLst>
          </p:cNvPr>
          <p:cNvSpPr>
            <a:spLocks noGrp="1"/>
          </p:cNvSpPr>
          <p:nvPr>
            <p:ph type="dt" sz="half" idx="10"/>
          </p:nvPr>
        </p:nvSpPr>
        <p:spPr/>
        <p:txBody>
          <a:bodyPr/>
          <a:lstStyle/>
          <a:p>
            <a:fld id="{A2B3EE2D-D722-4880-A4DA-DBE73C2768BC}" type="datetimeFigureOut">
              <a:rPr lang="fr-FR" smtClean="0"/>
              <a:t>24/11/2022</a:t>
            </a:fld>
            <a:endParaRPr lang="fr-FR"/>
          </a:p>
        </p:txBody>
      </p:sp>
      <p:sp>
        <p:nvSpPr>
          <p:cNvPr id="8" name="Espace réservé du pied de page 7">
            <a:extLst>
              <a:ext uri="{FF2B5EF4-FFF2-40B4-BE49-F238E27FC236}">
                <a16:creationId xmlns:a16="http://schemas.microsoft.com/office/drawing/2014/main" id="{93382647-B953-31B7-B0A9-B23E49BDE6B5}"/>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45C23B99-3082-0E06-C5DF-5762C3734AE6}"/>
              </a:ext>
            </a:extLst>
          </p:cNvPr>
          <p:cNvSpPr>
            <a:spLocks noGrp="1"/>
          </p:cNvSpPr>
          <p:nvPr>
            <p:ph type="sldNum" sz="quarter" idx="12"/>
          </p:nvPr>
        </p:nvSpPr>
        <p:spPr/>
        <p:txBody>
          <a:bodyPr/>
          <a:lstStyle/>
          <a:p>
            <a:fld id="{F499BEA0-6570-4790-A399-14DB52BF5D26}" type="slidenum">
              <a:rPr lang="fr-FR" smtClean="0"/>
              <a:t>‹N°›</a:t>
            </a:fld>
            <a:endParaRPr lang="fr-FR"/>
          </a:p>
        </p:txBody>
      </p:sp>
    </p:spTree>
    <p:extLst>
      <p:ext uri="{BB962C8B-B14F-4D97-AF65-F5344CB8AC3E}">
        <p14:creationId xmlns:p14="http://schemas.microsoft.com/office/powerpoint/2010/main" val="1318668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2B25C9-8401-78C2-BE8F-5E60388CA240}"/>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83921794-555B-C350-1E22-EA9BE0ED910D}"/>
              </a:ext>
            </a:extLst>
          </p:cNvPr>
          <p:cNvSpPr>
            <a:spLocks noGrp="1"/>
          </p:cNvSpPr>
          <p:nvPr>
            <p:ph type="dt" sz="half" idx="10"/>
          </p:nvPr>
        </p:nvSpPr>
        <p:spPr/>
        <p:txBody>
          <a:bodyPr/>
          <a:lstStyle/>
          <a:p>
            <a:fld id="{A2B3EE2D-D722-4880-A4DA-DBE73C2768BC}" type="datetimeFigureOut">
              <a:rPr lang="fr-FR" smtClean="0"/>
              <a:t>24/11/2022</a:t>
            </a:fld>
            <a:endParaRPr lang="fr-FR"/>
          </a:p>
        </p:txBody>
      </p:sp>
      <p:sp>
        <p:nvSpPr>
          <p:cNvPr id="4" name="Espace réservé du pied de page 3">
            <a:extLst>
              <a:ext uri="{FF2B5EF4-FFF2-40B4-BE49-F238E27FC236}">
                <a16:creationId xmlns:a16="http://schemas.microsoft.com/office/drawing/2014/main" id="{E1EE7AC4-00D3-E7D2-A034-FC0D81A5D1D7}"/>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8E886CAB-814C-8501-06AA-7DE927A37A1A}"/>
              </a:ext>
            </a:extLst>
          </p:cNvPr>
          <p:cNvSpPr>
            <a:spLocks noGrp="1"/>
          </p:cNvSpPr>
          <p:nvPr>
            <p:ph type="sldNum" sz="quarter" idx="12"/>
          </p:nvPr>
        </p:nvSpPr>
        <p:spPr/>
        <p:txBody>
          <a:bodyPr/>
          <a:lstStyle/>
          <a:p>
            <a:fld id="{F499BEA0-6570-4790-A399-14DB52BF5D26}" type="slidenum">
              <a:rPr lang="fr-FR" smtClean="0"/>
              <a:t>‹N°›</a:t>
            </a:fld>
            <a:endParaRPr lang="fr-FR"/>
          </a:p>
        </p:txBody>
      </p:sp>
    </p:spTree>
    <p:extLst>
      <p:ext uri="{BB962C8B-B14F-4D97-AF65-F5344CB8AC3E}">
        <p14:creationId xmlns:p14="http://schemas.microsoft.com/office/powerpoint/2010/main" val="4241631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7DA88606-D424-DDBC-3DBB-649DEC4F88B0}"/>
              </a:ext>
            </a:extLst>
          </p:cNvPr>
          <p:cNvSpPr>
            <a:spLocks noGrp="1"/>
          </p:cNvSpPr>
          <p:nvPr>
            <p:ph type="dt" sz="half" idx="10"/>
          </p:nvPr>
        </p:nvSpPr>
        <p:spPr/>
        <p:txBody>
          <a:bodyPr/>
          <a:lstStyle/>
          <a:p>
            <a:fld id="{A2B3EE2D-D722-4880-A4DA-DBE73C2768BC}" type="datetimeFigureOut">
              <a:rPr lang="fr-FR" smtClean="0"/>
              <a:t>24/11/2022</a:t>
            </a:fld>
            <a:endParaRPr lang="fr-FR"/>
          </a:p>
        </p:txBody>
      </p:sp>
      <p:sp>
        <p:nvSpPr>
          <p:cNvPr id="3" name="Espace réservé du pied de page 2">
            <a:extLst>
              <a:ext uri="{FF2B5EF4-FFF2-40B4-BE49-F238E27FC236}">
                <a16:creationId xmlns:a16="http://schemas.microsoft.com/office/drawing/2014/main" id="{B54B0BE3-0916-08D8-A5ED-193097016095}"/>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20B1B63D-9AA2-8DA4-7EEA-77D77A049B0A}"/>
              </a:ext>
            </a:extLst>
          </p:cNvPr>
          <p:cNvSpPr>
            <a:spLocks noGrp="1"/>
          </p:cNvSpPr>
          <p:nvPr>
            <p:ph type="sldNum" sz="quarter" idx="12"/>
          </p:nvPr>
        </p:nvSpPr>
        <p:spPr/>
        <p:txBody>
          <a:bodyPr/>
          <a:lstStyle/>
          <a:p>
            <a:fld id="{F499BEA0-6570-4790-A399-14DB52BF5D26}" type="slidenum">
              <a:rPr lang="fr-FR" smtClean="0"/>
              <a:t>‹N°›</a:t>
            </a:fld>
            <a:endParaRPr lang="fr-FR"/>
          </a:p>
        </p:txBody>
      </p:sp>
    </p:spTree>
    <p:extLst>
      <p:ext uri="{BB962C8B-B14F-4D97-AF65-F5344CB8AC3E}">
        <p14:creationId xmlns:p14="http://schemas.microsoft.com/office/powerpoint/2010/main" val="1135857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172D13-9373-D906-E353-98DAE0AF20A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2979C1DA-A79C-0181-D287-C7D314023C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F9F4340F-60D1-BF92-435C-C46991D169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9D6BE81-FDD6-DF62-E077-3E58AC6525DA}"/>
              </a:ext>
            </a:extLst>
          </p:cNvPr>
          <p:cNvSpPr>
            <a:spLocks noGrp="1"/>
          </p:cNvSpPr>
          <p:nvPr>
            <p:ph type="dt" sz="half" idx="10"/>
          </p:nvPr>
        </p:nvSpPr>
        <p:spPr/>
        <p:txBody>
          <a:bodyPr/>
          <a:lstStyle/>
          <a:p>
            <a:fld id="{A2B3EE2D-D722-4880-A4DA-DBE73C2768BC}" type="datetimeFigureOut">
              <a:rPr lang="fr-FR" smtClean="0"/>
              <a:t>24/11/2022</a:t>
            </a:fld>
            <a:endParaRPr lang="fr-FR"/>
          </a:p>
        </p:txBody>
      </p:sp>
      <p:sp>
        <p:nvSpPr>
          <p:cNvPr id="6" name="Espace réservé du pied de page 5">
            <a:extLst>
              <a:ext uri="{FF2B5EF4-FFF2-40B4-BE49-F238E27FC236}">
                <a16:creationId xmlns:a16="http://schemas.microsoft.com/office/drawing/2014/main" id="{E2E17497-64BE-BB9E-AD29-E65185A8E52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BE1C90E-9792-3DA5-A65A-8ACBF9973BA6}"/>
              </a:ext>
            </a:extLst>
          </p:cNvPr>
          <p:cNvSpPr>
            <a:spLocks noGrp="1"/>
          </p:cNvSpPr>
          <p:nvPr>
            <p:ph type="sldNum" sz="quarter" idx="12"/>
          </p:nvPr>
        </p:nvSpPr>
        <p:spPr/>
        <p:txBody>
          <a:bodyPr/>
          <a:lstStyle/>
          <a:p>
            <a:fld id="{F499BEA0-6570-4790-A399-14DB52BF5D26}" type="slidenum">
              <a:rPr lang="fr-FR" smtClean="0"/>
              <a:t>‹N°›</a:t>
            </a:fld>
            <a:endParaRPr lang="fr-FR"/>
          </a:p>
        </p:txBody>
      </p:sp>
    </p:spTree>
    <p:extLst>
      <p:ext uri="{BB962C8B-B14F-4D97-AF65-F5344CB8AC3E}">
        <p14:creationId xmlns:p14="http://schemas.microsoft.com/office/powerpoint/2010/main" val="2086661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A5FA80-0A81-B660-701D-16B6ECE64DA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2EA14B6D-8B49-1D6D-BE33-6834CBB716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0216DC5F-470E-3F76-98EA-AE7A4ECC62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F2026429-F5CC-367A-CBB1-86919E51067C}"/>
              </a:ext>
            </a:extLst>
          </p:cNvPr>
          <p:cNvSpPr>
            <a:spLocks noGrp="1"/>
          </p:cNvSpPr>
          <p:nvPr>
            <p:ph type="dt" sz="half" idx="10"/>
          </p:nvPr>
        </p:nvSpPr>
        <p:spPr/>
        <p:txBody>
          <a:bodyPr/>
          <a:lstStyle/>
          <a:p>
            <a:fld id="{A2B3EE2D-D722-4880-A4DA-DBE73C2768BC}" type="datetimeFigureOut">
              <a:rPr lang="fr-FR" smtClean="0"/>
              <a:t>24/11/2022</a:t>
            </a:fld>
            <a:endParaRPr lang="fr-FR"/>
          </a:p>
        </p:txBody>
      </p:sp>
      <p:sp>
        <p:nvSpPr>
          <p:cNvPr id="6" name="Espace réservé du pied de page 5">
            <a:extLst>
              <a:ext uri="{FF2B5EF4-FFF2-40B4-BE49-F238E27FC236}">
                <a16:creationId xmlns:a16="http://schemas.microsoft.com/office/drawing/2014/main" id="{2DA8B66F-42C9-275D-E37F-C456D1DBAFC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2366A2F4-F4FB-5884-85D6-27FBCE8C6918}"/>
              </a:ext>
            </a:extLst>
          </p:cNvPr>
          <p:cNvSpPr>
            <a:spLocks noGrp="1"/>
          </p:cNvSpPr>
          <p:nvPr>
            <p:ph type="sldNum" sz="quarter" idx="12"/>
          </p:nvPr>
        </p:nvSpPr>
        <p:spPr/>
        <p:txBody>
          <a:bodyPr/>
          <a:lstStyle/>
          <a:p>
            <a:fld id="{F499BEA0-6570-4790-A399-14DB52BF5D26}" type="slidenum">
              <a:rPr lang="fr-FR" smtClean="0"/>
              <a:t>‹N°›</a:t>
            </a:fld>
            <a:endParaRPr lang="fr-FR"/>
          </a:p>
        </p:txBody>
      </p:sp>
    </p:spTree>
    <p:extLst>
      <p:ext uri="{BB962C8B-B14F-4D97-AF65-F5344CB8AC3E}">
        <p14:creationId xmlns:p14="http://schemas.microsoft.com/office/powerpoint/2010/main" val="633608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13FD9F1D-7110-99CC-5D40-C87C056E0C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E121C2E4-DF75-E7AD-EE21-8EAB3E85B7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B1FE547-9478-BD61-5838-F5584D1939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B3EE2D-D722-4880-A4DA-DBE73C2768BC}" type="datetimeFigureOut">
              <a:rPr lang="fr-FR" smtClean="0"/>
              <a:t>24/11/2022</a:t>
            </a:fld>
            <a:endParaRPr lang="fr-FR"/>
          </a:p>
        </p:txBody>
      </p:sp>
      <p:sp>
        <p:nvSpPr>
          <p:cNvPr id="5" name="Espace réservé du pied de page 4">
            <a:extLst>
              <a:ext uri="{FF2B5EF4-FFF2-40B4-BE49-F238E27FC236}">
                <a16:creationId xmlns:a16="http://schemas.microsoft.com/office/drawing/2014/main" id="{F954097E-07DE-280E-69E6-0CF1EC7481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DD45751C-1C92-E652-17C1-3669E576FE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99BEA0-6570-4790-A399-14DB52BF5D26}" type="slidenum">
              <a:rPr lang="fr-FR" smtClean="0"/>
              <a:t>‹N°›</a:t>
            </a:fld>
            <a:endParaRPr lang="fr-FR"/>
          </a:p>
        </p:txBody>
      </p:sp>
    </p:spTree>
    <p:extLst>
      <p:ext uri="{BB962C8B-B14F-4D97-AF65-F5344CB8AC3E}">
        <p14:creationId xmlns:p14="http://schemas.microsoft.com/office/powerpoint/2010/main" val="37925638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3CADBD16-5BFB-4D9F-9646-C75D1B53BBB6}" type="datetimeFigureOut">
              <a:rPr lang="en-US" smtClean="0"/>
              <a:pPr/>
              <a:t>11/22/2022</a:t>
            </a:fld>
            <a:endParaRPr lang="en-US" dirty="0"/>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‹N°›</a:t>
            </a:fld>
            <a:endParaRPr lang="en-US" dirty="0"/>
          </a:p>
        </p:txBody>
      </p:sp>
    </p:spTree>
    <p:extLst>
      <p:ext uri="{BB962C8B-B14F-4D97-AF65-F5344CB8AC3E}">
        <p14:creationId xmlns:p14="http://schemas.microsoft.com/office/powerpoint/2010/main" val="279770716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2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170.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172.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7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75.png"/><Relationship Id="rId2" Type="http://schemas.openxmlformats.org/officeDocument/2006/relationships/image" Target="../media/image173.png"/><Relationship Id="rId1" Type="http://schemas.openxmlformats.org/officeDocument/2006/relationships/slideLayout" Target="../slideLayouts/slideLayout6.xml"/><Relationship Id="rId5" Type="http://schemas.openxmlformats.org/officeDocument/2006/relationships/image" Target="../media/image177.png"/><Relationship Id="rId4" Type="http://schemas.openxmlformats.org/officeDocument/2006/relationships/image" Target="../media/image176.png"/></Relationships>
</file>

<file path=ppt/slides/_rels/slide18.xml.rels><?xml version="1.0" encoding="UTF-8" standalone="yes"?>
<Relationships xmlns="http://schemas.openxmlformats.org/package/2006/relationships"><Relationship Id="rId3" Type="http://schemas.openxmlformats.org/officeDocument/2006/relationships/image" Target="../media/image175.png"/><Relationship Id="rId2" Type="http://schemas.openxmlformats.org/officeDocument/2006/relationships/image" Target="../media/image173.png"/><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78.png"/><Relationship Id="rId4" Type="http://schemas.openxmlformats.org/officeDocument/2006/relationships/image" Target="../media/image177.png"/></Relationships>
</file>

<file path=ppt/slides/_rels/slide19.xml.rels><?xml version="1.0" encoding="UTF-8" standalone="yes"?>
<Relationships xmlns="http://schemas.openxmlformats.org/package/2006/relationships"><Relationship Id="rId3" Type="http://schemas.openxmlformats.org/officeDocument/2006/relationships/image" Target="../media/image175.png"/><Relationship Id="rId2" Type="http://schemas.openxmlformats.org/officeDocument/2006/relationships/image" Target="../media/image173.png"/><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78.png"/><Relationship Id="rId4" Type="http://schemas.openxmlformats.org/officeDocument/2006/relationships/image" Target="../media/image177.png"/></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bihScz3OXbw&amp;list=PLnZgp6epRBbTvk5fznOuiZSz8ZC6aS5sz" TargetMode="Externa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75.png"/><Relationship Id="rId2" Type="http://schemas.openxmlformats.org/officeDocument/2006/relationships/image" Target="../media/image173.png"/><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78.png"/><Relationship Id="rId4" Type="http://schemas.openxmlformats.org/officeDocument/2006/relationships/image" Target="../media/image177.png"/></Relationships>
</file>

<file path=ppt/slides/_rels/slide21.xml.rels><?xml version="1.0" encoding="UTF-8" standalone="yes"?>
<Relationships xmlns="http://schemas.openxmlformats.org/package/2006/relationships"><Relationship Id="rId3" Type="http://schemas.openxmlformats.org/officeDocument/2006/relationships/image" Target="../media/image175.png"/><Relationship Id="rId2" Type="http://schemas.openxmlformats.org/officeDocument/2006/relationships/image" Target="../media/image173.png"/><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78.png"/><Relationship Id="rId4" Type="http://schemas.openxmlformats.org/officeDocument/2006/relationships/image" Target="../media/image17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75.png"/><Relationship Id="rId2" Type="http://schemas.openxmlformats.org/officeDocument/2006/relationships/image" Target="../media/image173.png"/><Relationship Id="rId1" Type="http://schemas.openxmlformats.org/officeDocument/2006/relationships/slideLayout" Target="../slideLayouts/slideLayout6.xml"/><Relationship Id="rId5" Type="http://schemas.openxmlformats.org/officeDocument/2006/relationships/image" Target="../media/image178.png"/><Relationship Id="rId4" Type="http://schemas.openxmlformats.org/officeDocument/2006/relationships/image" Target="../media/image177.png"/></Relationships>
</file>

<file path=ppt/slides/_rels/slide24.xml.rels><?xml version="1.0" encoding="UTF-8" standalone="yes"?>
<Relationships xmlns="http://schemas.openxmlformats.org/package/2006/relationships"><Relationship Id="rId3" Type="http://schemas.openxmlformats.org/officeDocument/2006/relationships/image" Target="../media/image175.png"/><Relationship Id="rId2" Type="http://schemas.openxmlformats.org/officeDocument/2006/relationships/image" Target="../media/image173.png"/><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78.png"/><Relationship Id="rId4" Type="http://schemas.openxmlformats.org/officeDocument/2006/relationships/image" Target="../media/image177.png"/></Relationships>
</file>

<file path=ppt/slides/_rels/slide25.xml.rels><?xml version="1.0" encoding="UTF-8" standalone="yes"?>
<Relationships xmlns="http://schemas.openxmlformats.org/package/2006/relationships"><Relationship Id="rId3" Type="http://schemas.openxmlformats.org/officeDocument/2006/relationships/image" Target="../media/image175.png"/><Relationship Id="rId7" Type="http://schemas.openxmlformats.org/officeDocument/2006/relationships/image" Target="../media/image4.png"/><Relationship Id="rId2" Type="http://schemas.openxmlformats.org/officeDocument/2006/relationships/image" Target="../media/image173.png"/><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78.png"/><Relationship Id="rId4" Type="http://schemas.openxmlformats.org/officeDocument/2006/relationships/image" Target="../media/image177.png"/></Relationships>
</file>

<file path=ppt/slides/_rels/slide26.xml.rels><?xml version="1.0" encoding="UTF-8" standalone="yes"?>
<Relationships xmlns="http://schemas.openxmlformats.org/package/2006/relationships"><Relationship Id="rId3" Type="http://schemas.openxmlformats.org/officeDocument/2006/relationships/image" Target="../media/image175.png"/><Relationship Id="rId2" Type="http://schemas.openxmlformats.org/officeDocument/2006/relationships/image" Target="../media/image173.png"/><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78.png"/><Relationship Id="rId4" Type="http://schemas.openxmlformats.org/officeDocument/2006/relationships/image" Target="../media/image177.png"/></Relationships>
</file>

<file path=ppt/slides/_rels/slide27.xml.rels><?xml version="1.0" encoding="UTF-8" standalone="yes"?>
<Relationships xmlns="http://schemas.openxmlformats.org/package/2006/relationships"><Relationship Id="rId3" Type="http://schemas.openxmlformats.org/officeDocument/2006/relationships/image" Target="../media/image175.png"/><Relationship Id="rId2" Type="http://schemas.openxmlformats.org/officeDocument/2006/relationships/image" Target="../media/image173.png"/><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78.png"/><Relationship Id="rId4" Type="http://schemas.openxmlformats.org/officeDocument/2006/relationships/image" Target="../media/image177.png"/></Relationships>
</file>

<file path=ppt/slides/_rels/slide28.xml.rels><?xml version="1.0" encoding="UTF-8" standalone="yes"?>
<Relationships xmlns="http://schemas.openxmlformats.org/package/2006/relationships"><Relationship Id="rId3" Type="http://schemas.openxmlformats.org/officeDocument/2006/relationships/image" Target="../media/image175.png"/><Relationship Id="rId2" Type="http://schemas.openxmlformats.org/officeDocument/2006/relationships/image" Target="../media/image173.png"/><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78.png"/><Relationship Id="rId4" Type="http://schemas.openxmlformats.org/officeDocument/2006/relationships/image" Target="../media/image177.png"/></Relationships>
</file>

<file path=ppt/slides/_rels/slide29.xml.rels><?xml version="1.0" encoding="UTF-8" standalone="yes"?>
<Relationships xmlns="http://schemas.openxmlformats.org/package/2006/relationships"><Relationship Id="rId3" Type="http://schemas.openxmlformats.org/officeDocument/2006/relationships/image" Target="../media/image175.png"/><Relationship Id="rId2" Type="http://schemas.openxmlformats.org/officeDocument/2006/relationships/image" Target="../media/image173.png"/><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78.png"/><Relationship Id="rId4" Type="http://schemas.openxmlformats.org/officeDocument/2006/relationships/image" Target="../media/image177.png"/></Relationships>
</file>

<file path=ppt/slides/_rels/slide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75.png"/><Relationship Id="rId2" Type="http://schemas.openxmlformats.org/officeDocument/2006/relationships/image" Target="../media/image173.png"/><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78.png"/><Relationship Id="rId4" Type="http://schemas.openxmlformats.org/officeDocument/2006/relationships/image" Target="../media/image177.png"/></Relationships>
</file>

<file path=ppt/slides/_rels/slide31.xml.rels><?xml version="1.0" encoding="UTF-8" standalone="yes"?>
<Relationships xmlns="http://schemas.openxmlformats.org/package/2006/relationships"><Relationship Id="rId3" Type="http://schemas.openxmlformats.org/officeDocument/2006/relationships/image" Target="../media/image175.png"/><Relationship Id="rId2" Type="http://schemas.openxmlformats.org/officeDocument/2006/relationships/image" Target="../media/image173.png"/><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8.png"/><Relationship Id="rId4" Type="http://schemas.openxmlformats.org/officeDocument/2006/relationships/image" Target="../media/image177.png"/></Relationships>
</file>

<file path=ppt/slides/_rels/slide32.xml.rels><?xml version="1.0" encoding="UTF-8" standalone="yes"?>
<Relationships xmlns="http://schemas.openxmlformats.org/package/2006/relationships"><Relationship Id="rId2" Type="http://schemas.openxmlformats.org/officeDocument/2006/relationships/image" Target="../media/image490.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88.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89.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6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3D9752-FD43-4ED8-B406-8E4260237728}"/>
              </a:ext>
            </a:extLst>
          </p:cNvPr>
          <p:cNvSpPr>
            <a:spLocks noGrp="1"/>
          </p:cNvSpPr>
          <p:nvPr>
            <p:ph type="title"/>
          </p:nvPr>
        </p:nvSpPr>
        <p:spPr>
          <a:xfrm>
            <a:off x="325120" y="425895"/>
            <a:ext cx="10723879" cy="1360898"/>
          </a:xfrm>
        </p:spPr>
        <p:txBody>
          <a:bodyPr>
            <a:normAutofit/>
          </a:bodyPr>
          <a:lstStyle/>
          <a:p>
            <a:r>
              <a:rPr lang="fr-FR" dirty="0">
                <a:latin typeface="Calibri" panose="020F0502020204030204" pitchFamily="34" charset="0"/>
                <a:cs typeface="Calibri" panose="020F0502020204030204" pitchFamily="34" charset="0"/>
              </a:rPr>
              <a:t>AFC – Analyse Factorielle des Correspondances</a:t>
            </a:r>
          </a:p>
        </p:txBody>
      </p:sp>
      <p:sp>
        <p:nvSpPr>
          <p:cNvPr id="3" name="Espace réservé du contenu 2">
            <a:extLst>
              <a:ext uri="{FF2B5EF4-FFF2-40B4-BE49-F238E27FC236}">
                <a16:creationId xmlns:a16="http://schemas.microsoft.com/office/drawing/2014/main" id="{0C6E9301-D5E7-41C6-A0B3-AE7A15CCD8C9}"/>
              </a:ext>
            </a:extLst>
          </p:cNvPr>
          <p:cNvSpPr>
            <a:spLocks noGrp="1"/>
          </p:cNvSpPr>
          <p:nvPr>
            <p:ph idx="1"/>
          </p:nvPr>
        </p:nvSpPr>
        <p:spPr>
          <a:xfrm>
            <a:off x="1143000" y="1927452"/>
            <a:ext cx="9905999" cy="3567118"/>
          </a:xfrm>
        </p:spPr>
        <p:txBody>
          <a:bodyPr>
            <a:normAutofit fontScale="85000" lnSpcReduction="20000"/>
          </a:bodyPr>
          <a:lstStyle/>
          <a:p>
            <a:pPr marL="457200" indent="-457200">
              <a:buFont typeface="+mj-lt"/>
              <a:buAutoNum type="arabicPeriod"/>
            </a:pPr>
            <a:r>
              <a:rPr lang="fr-FR" dirty="0">
                <a:latin typeface="Calibri" panose="020F0502020204030204" pitchFamily="34" charset="0"/>
                <a:cs typeface="Calibri" panose="020F0502020204030204" pitchFamily="34" charset="0"/>
              </a:rPr>
              <a:t>Transforme les tableaux de nombre en un mapping (graphique)</a:t>
            </a:r>
          </a:p>
          <a:p>
            <a:pPr marL="457200" indent="-457200">
              <a:buFont typeface="+mj-lt"/>
              <a:buAutoNum type="arabicPeriod"/>
            </a:pPr>
            <a:r>
              <a:rPr lang="fr-FR" dirty="0">
                <a:latin typeface="Calibri" panose="020F0502020204030204" pitchFamily="34" charset="0"/>
                <a:cs typeface="Calibri" panose="020F0502020204030204" pitchFamily="34" charset="0"/>
              </a:rPr>
              <a:t>Utilisée dans le dépouillement des faits mais qui est mal utilisée</a:t>
            </a:r>
          </a:p>
          <a:p>
            <a:pPr marL="457200" indent="-457200">
              <a:buFont typeface="+mj-lt"/>
              <a:buAutoNum type="arabicPeriod"/>
            </a:pPr>
            <a:endParaRPr lang="fr-FR" dirty="0">
              <a:latin typeface="Calibri" panose="020F0502020204030204" pitchFamily="34" charset="0"/>
              <a:cs typeface="Calibri" panose="020F0502020204030204" pitchFamily="34" charset="0"/>
            </a:endParaRPr>
          </a:p>
          <a:p>
            <a:pPr marL="0" indent="0">
              <a:buNone/>
            </a:pPr>
            <a:r>
              <a:rPr lang="fr-FR" dirty="0">
                <a:solidFill>
                  <a:srgbClr val="FFC000"/>
                </a:solidFill>
                <a:latin typeface="Calibri" panose="020F0502020204030204" pitchFamily="34" charset="0"/>
                <a:cs typeface="Calibri" panose="020F0502020204030204" pitchFamily="34" charset="0"/>
              </a:rPr>
              <a:t>But: </a:t>
            </a:r>
          </a:p>
          <a:p>
            <a:pPr marL="457200" indent="-457200">
              <a:buFont typeface="+mj-lt"/>
              <a:buAutoNum type="arabicParenR"/>
            </a:pPr>
            <a:r>
              <a:rPr lang="fr-FR" dirty="0">
                <a:solidFill>
                  <a:srgbClr val="FFC000"/>
                </a:solidFill>
                <a:latin typeface="Calibri" panose="020F0502020204030204" pitchFamily="34" charset="0"/>
                <a:cs typeface="Calibri" panose="020F0502020204030204" pitchFamily="34" charset="0"/>
              </a:rPr>
              <a:t>Comprendre les fondamentales de l’AFC</a:t>
            </a:r>
          </a:p>
          <a:p>
            <a:pPr marL="457200" indent="-457200">
              <a:buFont typeface="+mj-lt"/>
              <a:buAutoNum type="arabicParenR"/>
            </a:pPr>
            <a:r>
              <a:rPr lang="fr-FR" dirty="0">
                <a:solidFill>
                  <a:srgbClr val="FFC000"/>
                </a:solidFill>
                <a:latin typeface="Calibri" panose="020F0502020204030204" pitchFamily="34" charset="0"/>
                <a:cs typeface="Calibri" panose="020F0502020204030204" pitchFamily="34" charset="0"/>
              </a:rPr>
              <a:t>Savoir quel est le processus de calcul et ses logiques</a:t>
            </a:r>
          </a:p>
          <a:p>
            <a:pPr marL="457200" indent="-457200">
              <a:buFont typeface="+mj-lt"/>
              <a:buAutoNum type="arabicParenR"/>
            </a:pPr>
            <a:r>
              <a:rPr lang="fr-FR" dirty="0">
                <a:solidFill>
                  <a:srgbClr val="FFC000"/>
                </a:solidFill>
                <a:latin typeface="Calibri" panose="020F0502020204030204" pitchFamily="34" charset="0"/>
                <a:cs typeface="Calibri" panose="020F0502020204030204" pitchFamily="34" charset="0"/>
              </a:rPr>
              <a:t>Pouvoir expliquer le mapping produit par une AFC</a:t>
            </a:r>
          </a:p>
          <a:p>
            <a:pPr marL="457200" indent="-457200">
              <a:buFont typeface="+mj-lt"/>
              <a:buAutoNum type="arabicParenR"/>
            </a:pPr>
            <a:r>
              <a:rPr lang="fr-FR" dirty="0">
                <a:solidFill>
                  <a:srgbClr val="FFC000"/>
                </a:solidFill>
                <a:latin typeface="Calibri" panose="020F0502020204030204" pitchFamily="34" charset="0"/>
                <a:cs typeface="Calibri" panose="020F0502020204030204" pitchFamily="34" charset="0"/>
              </a:rPr>
              <a:t>Généralisation de l’AFC </a:t>
            </a:r>
          </a:p>
          <a:p>
            <a:pPr marL="457200" indent="-457200">
              <a:buFont typeface="+mj-lt"/>
              <a:buAutoNum type="arabicParenR"/>
            </a:pPr>
            <a:r>
              <a:rPr lang="fr-FR" dirty="0">
                <a:solidFill>
                  <a:srgbClr val="FFC000"/>
                </a:solidFill>
                <a:latin typeface="Calibri" panose="020F0502020204030204" pitchFamily="34" charset="0"/>
                <a:cs typeface="Calibri" panose="020F0502020204030204" pitchFamily="34" charset="0"/>
              </a:rPr>
              <a:t>Comparaison AFC et ACP</a:t>
            </a:r>
          </a:p>
          <a:p>
            <a:pPr marL="0" indent="0">
              <a:buNone/>
            </a:pPr>
            <a:endParaRPr lang="fr-FR"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55940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Titre 3">
            <a:extLst>
              <a:ext uri="{FF2B5EF4-FFF2-40B4-BE49-F238E27FC236}">
                <a16:creationId xmlns:a16="http://schemas.microsoft.com/office/drawing/2014/main" id="{B0289089-A917-4092-9C15-49858F863C8A}"/>
              </a:ext>
            </a:extLst>
          </p:cNvPr>
          <p:cNvSpPr>
            <a:spLocks noGrp="1"/>
          </p:cNvSpPr>
          <p:nvPr>
            <p:ph type="title"/>
          </p:nvPr>
        </p:nvSpPr>
        <p:spPr>
          <a:xfrm>
            <a:off x="757980" y="93922"/>
            <a:ext cx="10515600" cy="804672"/>
          </a:xfrm>
        </p:spPr>
        <p:txBody>
          <a:bodyPr>
            <a:normAutofit/>
          </a:bodyPr>
          <a:lstStyle/>
          <a:p>
            <a:pPr algn="ctr"/>
            <a:r>
              <a:rPr lang="fr-FR" sz="3200" b="1" dirty="0">
                <a:solidFill>
                  <a:srgbClr val="0070C0"/>
                </a:solidFill>
              </a:rPr>
              <a:t>… pas toujours suffisant</a:t>
            </a:r>
          </a:p>
        </p:txBody>
      </p:sp>
      <mc:AlternateContent xmlns:mc="http://schemas.openxmlformats.org/markup-compatibility/2006" xmlns:a14="http://schemas.microsoft.com/office/drawing/2010/main">
        <mc:Choice Requires="a14">
          <p:sp>
            <p:nvSpPr>
              <p:cNvPr id="12" name="ZoneTexte 11">
                <a:extLst>
                  <a:ext uri="{FF2B5EF4-FFF2-40B4-BE49-F238E27FC236}">
                    <a16:creationId xmlns:a16="http://schemas.microsoft.com/office/drawing/2014/main" id="{84312CAE-5AE3-43CC-A0E4-BDAE5E6D02ED}"/>
                  </a:ext>
                </a:extLst>
              </p:cNvPr>
              <p:cNvSpPr txBox="1"/>
              <p:nvPr/>
            </p:nvSpPr>
            <p:spPr>
              <a:xfrm>
                <a:off x="537663" y="5585518"/>
                <a:ext cx="11188701"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On peut bien faire un graph mais qui est difficile avec beaucoup de chiffres et de colonnes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 </m:t>
                    </m:r>
                  </m:oMath>
                </a14:m>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Génie civil est fortement associé a « Aménagement, Construction, Environnement: C’est tout ce qu’on peut tirer</a:t>
                </a:r>
              </a:p>
            </p:txBody>
          </p:sp>
        </mc:Choice>
        <mc:Fallback xmlns="">
          <p:sp>
            <p:nvSpPr>
              <p:cNvPr id="12" name="ZoneTexte 11">
                <a:extLst>
                  <a:ext uri="{FF2B5EF4-FFF2-40B4-BE49-F238E27FC236}">
                    <a16:creationId xmlns:a16="http://schemas.microsoft.com/office/drawing/2014/main" id="{84312CAE-5AE3-43CC-A0E4-BDAE5E6D02ED}"/>
                  </a:ext>
                </a:extLst>
              </p:cNvPr>
              <p:cNvSpPr txBox="1">
                <a:spLocks noRot="1" noChangeAspect="1" noMove="1" noResize="1" noEditPoints="1" noAdjustHandles="1" noChangeArrowheads="1" noChangeShapeType="1" noTextEdit="1"/>
              </p:cNvSpPr>
              <p:nvPr/>
            </p:nvSpPr>
            <p:spPr>
              <a:xfrm>
                <a:off x="537663" y="5585518"/>
                <a:ext cx="11188701" cy="923330"/>
              </a:xfrm>
              <a:prstGeom prst="rect">
                <a:avLst/>
              </a:prstGeom>
              <a:blipFill>
                <a:blip r:embed="rId2"/>
                <a:stretch>
                  <a:fillRect l="-436" t="-3289" b="-9211"/>
                </a:stretch>
              </a:blipFill>
            </p:spPr>
            <p:txBody>
              <a:bodyPr/>
              <a:lstStyle/>
              <a:p>
                <a:r>
                  <a:rPr lang="fr-FR">
                    <a:noFill/>
                  </a:rPr>
                  <a:t> </a:t>
                </a:r>
              </a:p>
            </p:txBody>
          </p:sp>
        </mc:Fallback>
      </mc:AlternateContent>
      <p:pic>
        <p:nvPicPr>
          <p:cNvPr id="6" name="Image 5">
            <a:extLst>
              <a:ext uri="{FF2B5EF4-FFF2-40B4-BE49-F238E27FC236}">
                <a16:creationId xmlns:a16="http://schemas.microsoft.com/office/drawing/2014/main" id="{B4BF3061-2D5B-483D-9754-C1380524F024}"/>
              </a:ext>
            </a:extLst>
          </p:cNvPr>
          <p:cNvPicPr>
            <a:picLocks noChangeAspect="1"/>
          </p:cNvPicPr>
          <p:nvPr/>
        </p:nvPicPr>
        <p:blipFill>
          <a:blip r:embed="rId3"/>
          <a:stretch>
            <a:fillRect/>
          </a:stretch>
        </p:blipFill>
        <p:spPr>
          <a:xfrm>
            <a:off x="1003299" y="1272482"/>
            <a:ext cx="9870035" cy="3800475"/>
          </a:xfrm>
          <a:prstGeom prst="rect">
            <a:avLst/>
          </a:prstGeom>
        </p:spPr>
      </p:pic>
    </p:spTree>
    <p:extLst>
      <p:ext uri="{BB962C8B-B14F-4D97-AF65-F5344CB8AC3E}">
        <p14:creationId xmlns:p14="http://schemas.microsoft.com/office/powerpoint/2010/main" val="3683522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Titre 3">
            <a:extLst>
              <a:ext uri="{FF2B5EF4-FFF2-40B4-BE49-F238E27FC236}">
                <a16:creationId xmlns:a16="http://schemas.microsoft.com/office/drawing/2014/main" id="{B0289089-A917-4092-9C15-49858F863C8A}"/>
              </a:ext>
            </a:extLst>
          </p:cNvPr>
          <p:cNvSpPr>
            <a:spLocks noGrp="1"/>
          </p:cNvSpPr>
          <p:nvPr>
            <p:ph type="title"/>
          </p:nvPr>
        </p:nvSpPr>
        <p:spPr>
          <a:xfrm>
            <a:off x="757980" y="93922"/>
            <a:ext cx="10515600" cy="804672"/>
          </a:xfrm>
        </p:spPr>
        <p:txBody>
          <a:bodyPr>
            <a:normAutofit/>
          </a:bodyPr>
          <a:lstStyle/>
          <a:p>
            <a:pPr algn="ctr"/>
            <a:r>
              <a:rPr lang="fr-FR" sz="3200" b="1" dirty="0">
                <a:solidFill>
                  <a:srgbClr val="0070C0"/>
                </a:solidFill>
              </a:rPr>
              <a:t>La question de l’AFC: Comment donner du sens à ces données?</a:t>
            </a:r>
          </a:p>
        </p:txBody>
      </p:sp>
      <p:sp>
        <p:nvSpPr>
          <p:cNvPr id="2" name="ZoneTexte 1">
            <a:extLst>
              <a:ext uri="{FF2B5EF4-FFF2-40B4-BE49-F238E27FC236}">
                <a16:creationId xmlns:a16="http://schemas.microsoft.com/office/drawing/2014/main" id="{152B0F45-5290-4CD8-A56F-77A607637824}"/>
              </a:ext>
            </a:extLst>
          </p:cNvPr>
          <p:cNvSpPr txBox="1"/>
          <p:nvPr/>
        </p:nvSpPr>
        <p:spPr>
          <a:xfrm flipH="1">
            <a:off x="990599" y="1391920"/>
            <a:ext cx="10424162" cy="31393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Idée : Ce qui est intéressant c’est de mettre en évidence ce qui est inattendu dans ces répartitions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Ce qui est inattendu = En quoi on dévie d’une répartition uniforme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On va donc suivre le processus suivant: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Evaluer que serait une situation d’uniformité, d’indépendance</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Calculer en quoi la situation constatée en diffère</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Exprimer cette différence graphiquement pour l’analyser</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Interpréter le mapping obtenu</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Et en optimiser la lisibilité</a:t>
            </a:r>
          </a:p>
        </p:txBody>
      </p:sp>
    </p:spTree>
    <p:extLst>
      <p:ext uri="{BB962C8B-B14F-4D97-AF65-F5344CB8AC3E}">
        <p14:creationId xmlns:p14="http://schemas.microsoft.com/office/powerpoint/2010/main" val="2623465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Titre 3">
            <a:extLst>
              <a:ext uri="{FF2B5EF4-FFF2-40B4-BE49-F238E27FC236}">
                <a16:creationId xmlns:a16="http://schemas.microsoft.com/office/drawing/2014/main" id="{B0289089-A917-4092-9C15-49858F863C8A}"/>
              </a:ext>
            </a:extLst>
          </p:cNvPr>
          <p:cNvSpPr>
            <a:spLocks noGrp="1"/>
          </p:cNvSpPr>
          <p:nvPr>
            <p:ph type="title"/>
          </p:nvPr>
        </p:nvSpPr>
        <p:spPr>
          <a:xfrm>
            <a:off x="757980" y="-109278"/>
            <a:ext cx="10515600" cy="804672"/>
          </a:xfrm>
        </p:spPr>
        <p:txBody>
          <a:bodyPr>
            <a:normAutofit/>
          </a:bodyPr>
          <a:lstStyle/>
          <a:p>
            <a:pPr algn="ctr"/>
            <a:r>
              <a:rPr lang="fr-FR" sz="3200" b="1" dirty="0">
                <a:solidFill>
                  <a:srgbClr val="0070C0"/>
                </a:solidFill>
              </a:rPr>
              <a:t>Première opération sur les matrices </a:t>
            </a:r>
          </a:p>
        </p:txBody>
      </p:sp>
      <p:sp>
        <p:nvSpPr>
          <p:cNvPr id="2" name="ZoneTexte 1">
            <a:extLst>
              <a:ext uri="{FF2B5EF4-FFF2-40B4-BE49-F238E27FC236}">
                <a16:creationId xmlns:a16="http://schemas.microsoft.com/office/drawing/2014/main" id="{152B0F45-5290-4CD8-A56F-77A607637824}"/>
              </a:ext>
            </a:extLst>
          </p:cNvPr>
          <p:cNvSpPr txBox="1"/>
          <p:nvPr/>
        </p:nvSpPr>
        <p:spPr>
          <a:xfrm flipH="1">
            <a:off x="990599" y="1391920"/>
            <a:ext cx="10424162" cy="923330"/>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Matrice « T » des données et Matrice R des écarts à l’indépendance</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Mise en forme d’une matrice : Exprimer «</a:t>
            </a:r>
            <a:r>
              <a:rPr kumimoji="0" lang="fr-FR" sz="1800" b="0" i="0" u="none" strike="noStrike" kern="1200" cap="none" spc="0" normalizeH="0" baseline="0" noProof="0" dirty="0">
                <a:ln>
                  <a:noFill/>
                </a:ln>
                <a:solidFill>
                  <a:srgbClr val="FF0000"/>
                </a:solidFill>
                <a:effectLst/>
                <a:uLnTx/>
                <a:uFillTx/>
                <a:latin typeface="Calibri" panose="020F0502020204030204"/>
                <a:ea typeface="+mn-ea"/>
                <a:cs typeface="+mn-cs"/>
              </a:rPr>
              <a:t> Simplement </a:t>
            </a: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 R</a:t>
            </a:r>
          </a:p>
        </p:txBody>
      </p:sp>
    </p:spTree>
    <p:extLst>
      <p:ext uri="{BB962C8B-B14F-4D97-AF65-F5344CB8AC3E}">
        <p14:creationId xmlns:p14="http://schemas.microsoft.com/office/powerpoint/2010/main" val="2214289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3">
            <a:extLst>
              <a:ext uri="{FF2B5EF4-FFF2-40B4-BE49-F238E27FC236}">
                <a16:creationId xmlns:a16="http://schemas.microsoft.com/office/drawing/2014/main" id="{2132F281-75CB-41EA-AFDA-DBB4F443CB8E}"/>
              </a:ext>
            </a:extLst>
          </p:cNvPr>
          <p:cNvSpPr>
            <a:spLocks noGrp="1"/>
          </p:cNvSpPr>
          <p:nvPr>
            <p:ph type="title"/>
          </p:nvPr>
        </p:nvSpPr>
        <p:spPr>
          <a:xfrm>
            <a:off x="605580" y="460772"/>
            <a:ext cx="10515600" cy="804672"/>
          </a:xfrm>
        </p:spPr>
        <p:txBody>
          <a:bodyPr>
            <a:normAutofit/>
          </a:bodyPr>
          <a:lstStyle/>
          <a:p>
            <a:pPr algn="ctr"/>
            <a:r>
              <a:rPr lang="fr-FR" sz="3200" b="1" dirty="0">
                <a:solidFill>
                  <a:srgbClr val="0070C0"/>
                </a:solidFill>
              </a:rPr>
              <a:t>Matrice « T » des données d’entrée</a:t>
            </a:r>
          </a:p>
        </p:txBody>
      </p:sp>
      <p:sp>
        <p:nvSpPr>
          <p:cNvPr id="4" name="ZoneTexte 3">
            <a:extLst>
              <a:ext uri="{FF2B5EF4-FFF2-40B4-BE49-F238E27FC236}">
                <a16:creationId xmlns:a16="http://schemas.microsoft.com/office/drawing/2014/main" id="{A367B7F5-A2B5-46AD-998B-164700362BAF}"/>
              </a:ext>
            </a:extLst>
          </p:cNvPr>
          <p:cNvSpPr txBox="1"/>
          <p:nvPr/>
        </p:nvSpPr>
        <p:spPr>
          <a:xfrm>
            <a:off x="264160" y="91440"/>
            <a:ext cx="85344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T = ?</a:t>
            </a:r>
          </a:p>
        </p:txBody>
      </p:sp>
      <p:sp>
        <p:nvSpPr>
          <p:cNvPr id="5" name="ZoneTexte 4">
            <a:extLst>
              <a:ext uri="{FF2B5EF4-FFF2-40B4-BE49-F238E27FC236}">
                <a16:creationId xmlns:a16="http://schemas.microsoft.com/office/drawing/2014/main" id="{9D381650-D58E-4999-843F-82C5D07A3AF0}"/>
              </a:ext>
            </a:extLst>
          </p:cNvPr>
          <p:cNvSpPr txBox="1"/>
          <p:nvPr/>
        </p:nvSpPr>
        <p:spPr>
          <a:xfrm>
            <a:off x="264160" y="5232400"/>
            <a:ext cx="11582400"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Ce tableau est aussi une matrice, appelons-la « 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Quelle matrice aurait-on si la répartition dans les filières </a:t>
            </a:r>
            <a:r>
              <a:rPr kumimoji="0" lang="fr-FR" sz="1800" b="0" i="0" u="none" strike="noStrike" kern="1200" cap="none" spc="0" normalizeH="0" baseline="0" noProof="0" dirty="0" err="1">
                <a:ln>
                  <a:noFill/>
                </a:ln>
                <a:solidFill>
                  <a:prstClr val="black"/>
                </a:solidFill>
                <a:effectLst/>
                <a:uLnTx/>
                <a:uFillTx/>
                <a:latin typeface="Calibri" panose="020F0502020204030204"/>
                <a:ea typeface="+mn-ea"/>
                <a:cs typeface="+mn-cs"/>
              </a:rPr>
              <a:t>post-bac</a:t>
            </a: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 ne dépendait pas du type de Bac?</a:t>
            </a:r>
          </a:p>
        </p:txBody>
      </p:sp>
      <p:pic>
        <p:nvPicPr>
          <p:cNvPr id="6" name="Image 5">
            <a:extLst>
              <a:ext uri="{FF2B5EF4-FFF2-40B4-BE49-F238E27FC236}">
                <a16:creationId xmlns:a16="http://schemas.microsoft.com/office/drawing/2014/main" id="{C963358D-A55D-4B1B-A048-131BC35B9077}"/>
              </a:ext>
            </a:extLst>
          </p:cNvPr>
          <p:cNvPicPr>
            <a:picLocks noChangeAspect="1"/>
          </p:cNvPicPr>
          <p:nvPr/>
        </p:nvPicPr>
        <p:blipFill>
          <a:blip r:embed="rId2"/>
          <a:stretch>
            <a:fillRect/>
          </a:stretch>
        </p:blipFill>
        <p:spPr>
          <a:xfrm>
            <a:off x="1798427" y="1542326"/>
            <a:ext cx="8353425" cy="3143250"/>
          </a:xfrm>
          <a:prstGeom prst="rect">
            <a:avLst/>
          </a:prstGeom>
        </p:spPr>
      </p:pic>
    </p:spTree>
    <p:extLst>
      <p:ext uri="{BB962C8B-B14F-4D97-AF65-F5344CB8AC3E}">
        <p14:creationId xmlns:p14="http://schemas.microsoft.com/office/powerpoint/2010/main" val="1379086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3">
            <a:extLst>
              <a:ext uri="{FF2B5EF4-FFF2-40B4-BE49-F238E27FC236}">
                <a16:creationId xmlns:a16="http://schemas.microsoft.com/office/drawing/2014/main" id="{2132F281-75CB-41EA-AFDA-DBB4F443CB8E}"/>
              </a:ext>
            </a:extLst>
          </p:cNvPr>
          <p:cNvSpPr>
            <a:spLocks noGrp="1"/>
          </p:cNvSpPr>
          <p:nvPr>
            <p:ph type="title"/>
          </p:nvPr>
        </p:nvSpPr>
        <p:spPr>
          <a:xfrm>
            <a:off x="605580" y="460772"/>
            <a:ext cx="10515600" cy="804672"/>
          </a:xfrm>
        </p:spPr>
        <p:txBody>
          <a:bodyPr>
            <a:normAutofit/>
          </a:bodyPr>
          <a:lstStyle/>
          <a:p>
            <a:pPr marL="514350" indent="-514350" algn="ctr">
              <a:buFont typeface="+mj-lt"/>
              <a:buAutoNum type="arabicParenR"/>
            </a:pPr>
            <a:r>
              <a:rPr lang="fr-FR" sz="3200" b="1" dirty="0">
                <a:solidFill>
                  <a:srgbClr val="0070C0"/>
                </a:solidFill>
              </a:rPr>
              <a:t>S’il y avait situation d’indépendance</a:t>
            </a:r>
          </a:p>
        </p:txBody>
      </p:sp>
      <p:sp>
        <p:nvSpPr>
          <p:cNvPr id="4" name="ZoneTexte 3">
            <a:extLst>
              <a:ext uri="{FF2B5EF4-FFF2-40B4-BE49-F238E27FC236}">
                <a16:creationId xmlns:a16="http://schemas.microsoft.com/office/drawing/2014/main" id="{A367B7F5-A2B5-46AD-998B-164700362BAF}"/>
              </a:ext>
            </a:extLst>
          </p:cNvPr>
          <p:cNvSpPr txBox="1"/>
          <p:nvPr/>
        </p:nvSpPr>
        <p:spPr>
          <a:xfrm>
            <a:off x="264160" y="91440"/>
            <a:ext cx="2550160"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Calibri" panose="020F0502020204030204"/>
                <a:ea typeface="+mn-ea"/>
                <a:cs typeface="+mn-cs"/>
              </a:rPr>
              <a:t>T = tableau de données d’entrée</a:t>
            </a:r>
          </a:p>
        </p:txBody>
      </p:sp>
      <p:sp>
        <p:nvSpPr>
          <p:cNvPr id="5" name="ZoneTexte 4">
            <a:extLst>
              <a:ext uri="{FF2B5EF4-FFF2-40B4-BE49-F238E27FC236}">
                <a16:creationId xmlns:a16="http://schemas.microsoft.com/office/drawing/2014/main" id="{9D381650-D58E-4999-843F-82C5D07A3AF0}"/>
              </a:ext>
            </a:extLst>
          </p:cNvPr>
          <p:cNvSpPr txBox="1"/>
          <p:nvPr/>
        </p:nvSpPr>
        <p:spPr>
          <a:xfrm>
            <a:off x="8930640" y="5232399"/>
            <a:ext cx="2905760" cy="9233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On reconstitue la matrice « indépendante » à partir de ses marge</a:t>
            </a:r>
          </a:p>
        </p:txBody>
      </p:sp>
      <p:pic>
        <p:nvPicPr>
          <p:cNvPr id="7" name="Image 6">
            <a:extLst>
              <a:ext uri="{FF2B5EF4-FFF2-40B4-BE49-F238E27FC236}">
                <a16:creationId xmlns:a16="http://schemas.microsoft.com/office/drawing/2014/main" id="{3BD102A6-E857-4861-90EA-6606D6CB855E}"/>
              </a:ext>
            </a:extLst>
          </p:cNvPr>
          <p:cNvPicPr>
            <a:picLocks noChangeAspect="1"/>
          </p:cNvPicPr>
          <p:nvPr/>
        </p:nvPicPr>
        <p:blipFill rotWithShape="1">
          <a:blip r:embed="rId2"/>
          <a:srcRect l="51111" r="34501" b="34454"/>
          <a:stretch/>
        </p:blipFill>
        <p:spPr>
          <a:xfrm>
            <a:off x="8930640" y="1656080"/>
            <a:ext cx="944880" cy="2934335"/>
          </a:xfrm>
          <a:prstGeom prst="rect">
            <a:avLst/>
          </a:prstGeom>
        </p:spPr>
      </p:pic>
      <p:sp>
        <p:nvSpPr>
          <p:cNvPr id="9" name="Parenthèse fermante 8">
            <a:extLst>
              <a:ext uri="{FF2B5EF4-FFF2-40B4-BE49-F238E27FC236}">
                <a16:creationId xmlns:a16="http://schemas.microsoft.com/office/drawing/2014/main" id="{652F6804-0FC0-47E4-9A75-2ED78D190117}"/>
              </a:ext>
            </a:extLst>
          </p:cNvPr>
          <p:cNvSpPr/>
          <p:nvPr/>
        </p:nvSpPr>
        <p:spPr>
          <a:xfrm>
            <a:off x="8361680" y="1656080"/>
            <a:ext cx="355600" cy="3139440"/>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Parenthèse fermante 9">
            <a:extLst>
              <a:ext uri="{FF2B5EF4-FFF2-40B4-BE49-F238E27FC236}">
                <a16:creationId xmlns:a16="http://schemas.microsoft.com/office/drawing/2014/main" id="{F3C8D1A2-C3D9-42E8-B65E-103EAC39E407}"/>
              </a:ext>
            </a:extLst>
          </p:cNvPr>
          <p:cNvSpPr/>
          <p:nvPr/>
        </p:nvSpPr>
        <p:spPr>
          <a:xfrm flipH="1">
            <a:off x="5863380" y="1656080"/>
            <a:ext cx="355600" cy="3139440"/>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1" name="Image 10">
            <a:extLst>
              <a:ext uri="{FF2B5EF4-FFF2-40B4-BE49-F238E27FC236}">
                <a16:creationId xmlns:a16="http://schemas.microsoft.com/office/drawing/2014/main" id="{EFDB67D9-39A5-4947-A6D1-D11A89EA5A33}"/>
              </a:ext>
            </a:extLst>
          </p:cNvPr>
          <p:cNvPicPr>
            <a:picLocks noChangeAspect="1"/>
          </p:cNvPicPr>
          <p:nvPr/>
        </p:nvPicPr>
        <p:blipFill rotWithShape="1">
          <a:blip r:embed="rId2"/>
          <a:srcRect t="68227" r="53526" b="16963"/>
          <a:stretch/>
        </p:blipFill>
        <p:spPr>
          <a:xfrm>
            <a:off x="5937040" y="4900886"/>
            <a:ext cx="2709120" cy="663027"/>
          </a:xfrm>
          <a:prstGeom prst="rect">
            <a:avLst/>
          </a:prstGeom>
        </p:spPr>
      </p:pic>
      <p:cxnSp>
        <p:nvCxnSpPr>
          <p:cNvPr id="13" name="Connecteur droit avec flèche 12">
            <a:extLst>
              <a:ext uri="{FF2B5EF4-FFF2-40B4-BE49-F238E27FC236}">
                <a16:creationId xmlns:a16="http://schemas.microsoft.com/office/drawing/2014/main" id="{42491998-3591-4BBB-9F94-C224660CEC73}"/>
              </a:ext>
            </a:extLst>
          </p:cNvPr>
          <p:cNvCxnSpPr>
            <a:cxnSpLocks/>
            <a:endCxn id="7" idx="2"/>
          </p:cNvCxnSpPr>
          <p:nvPr/>
        </p:nvCxnSpPr>
        <p:spPr>
          <a:xfrm flipV="1">
            <a:off x="9403080" y="4590415"/>
            <a:ext cx="0" cy="611505"/>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eur droit avec flèche 16">
            <a:extLst>
              <a:ext uri="{FF2B5EF4-FFF2-40B4-BE49-F238E27FC236}">
                <a16:creationId xmlns:a16="http://schemas.microsoft.com/office/drawing/2014/main" id="{B56BDF82-CE06-4882-96E7-A4C5AE8E143A}"/>
              </a:ext>
            </a:extLst>
          </p:cNvPr>
          <p:cNvCxnSpPr>
            <a:cxnSpLocks/>
          </p:cNvCxnSpPr>
          <p:nvPr/>
        </p:nvCxnSpPr>
        <p:spPr>
          <a:xfrm flipH="1">
            <a:off x="8717280" y="5563913"/>
            <a:ext cx="375920" cy="1"/>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pic>
        <p:nvPicPr>
          <p:cNvPr id="20" name="Image 19">
            <a:extLst>
              <a:ext uri="{FF2B5EF4-FFF2-40B4-BE49-F238E27FC236}">
                <a16:creationId xmlns:a16="http://schemas.microsoft.com/office/drawing/2014/main" id="{0A30A483-764B-4C2F-8821-49A43AE6372B}"/>
              </a:ext>
            </a:extLst>
          </p:cNvPr>
          <p:cNvPicPr>
            <a:picLocks noChangeAspect="1"/>
          </p:cNvPicPr>
          <p:nvPr/>
        </p:nvPicPr>
        <p:blipFill>
          <a:blip r:embed="rId3"/>
          <a:stretch>
            <a:fillRect/>
          </a:stretch>
        </p:blipFill>
        <p:spPr>
          <a:xfrm>
            <a:off x="84809" y="1309306"/>
            <a:ext cx="4477031" cy="2409254"/>
          </a:xfrm>
          <a:prstGeom prst="rect">
            <a:avLst/>
          </a:prstGeom>
        </p:spPr>
      </p:pic>
      <mc:AlternateContent xmlns:mc="http://schemas.openxmlformats.org/markup-compatibility/2006" xmlns:a14="http://schemas.microsoft.com/office/drawing/2010/main">
        <mc:Choice Requires="a14">
          <p:sp>
            <p:nvSpPr>
              <p:cNvPr id="21" name="ZoneTexte 20">
                <a:extLst>
                  <a:ext uri="{FF2B5EF4-FFF2-40B4-BE49-F238E27FC236}">
                    <a16:creationId xmlns:a16="http://schemas.microsoft.com/office/drawing/2014/main" id="{237F4A69-91CA-47D2-9078-9DC333BE6F5E}"/>
                  </a:ext>
                </a:extLst>
              </p:cNvPr>
              <p:cNvSpPr txBox="1"/>
              <p:nvPr/>
            </p:nvSpPr>
            <p:spPr>
              <a:xfrm>
                <a:off x="5402370" y="2898499"/>
                <a:ext cx="377846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Cette matrice est nommée </a:t>
                </a:r>
                <a14:m>
                  <m:oMath xmlns:m="http://schemas.openxmlformats.org/officeDocument/2006/math">
                    <m:sSub>
                      <m:sSubPr>
                        <m:ctrlP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𝑇</m:t>
                        </m:r>
                      </m:e>
                      <m:sub>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m:t>
                        </m:r>
                      </m:sub>
                    </m:sSub>
                  </m:oMath>
                </a14:m>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21" name="ZoneTexte 20">
                <a:extLst>
                  <a:ext uri="{FF2B5EF4-FFF2-40B4-BE49-F238E27FC236}">
                    <a16:creationId xmlns:a16="http://schemas.microsoft.com/office/drawing/2014/main" id="{237F4A69-91CA-47D2-9078-9DC333BE6F5E}"/>
                  </a:ext>
                </a:extLst>
              </p:cNvPr>
              <p:cNvSpPr txBox="1">
                <a:spLocks noRot="1" noChangeAspect="1" noMove="1" noResize="1" noEditPoints="1" noAdjustHandles="1" noChangeArrowheads="1" noChangeShapeType="1" noTextEdit="1"/>
              </p:cNvSpPr>
              <p:nvPr/>
            </p:nvSpPr>
            <p:spPr>
              <a:xfrm>
                <a:off x="5402370" y="2898499"/>
                <a:ext cx="3778460" cy="369332"/>
              </a:xfrm>
              <a:prstGeom prst="rect">
                <a:avLst/>
              </a:prstGeom>
              <a:blipFill>
                <a:blip r:embed="rId4"/>
                <a:stretch>
                  <a:fillRect t="-8197" b="-24590"/>
                </a:stretch>
              </a:blipFill>
            </p:spPr>
            <p:txBody>
              <a:bodyPr/>
              <a:lstStyle/>
              <a:p>
                <a:r>
                  <a:rPr lang="fr-FR">
                    <a:noFill/>
                  </a:rPr>
                  <a:t> </a:t>
                </a:r>
              </a:p>
            </p:txBody>
          </p:sp>
        </mc:Fallback>
      </mc:AlternateContent>
    </p:spTree>
    <p:extLst>
      <p:ext uri="{BB962C8B-B14F-4D97-AF65-F5344CB8AC3E}">
        <p14:creationId xmlns:p14="http://schemas.microsoft.com/office/powerpoint/2010/main" val="3355934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3">
            <a:extLst>
              <a:ext uri="{FF2B5EF4-FFF2-40B4-BE49-F238E27FC236}">
                <a16:creationId xmlns:a16="http://schemas.microsoft.com/office/drawing/2014/main" id="{2132F281-75CB-41EA-AFDA-DBB4F443CB8E}"/>
              </a:ext>
            </a:extLst>
          </p:cNvPr>
          <p:cNvSpPr>
            <a:spLocks noGrp="1"/>
          </p:cNvSpPr>
          <p:nvPr>
            <p:ph type="title"/>
          </p:nvPr>
        </p:nvSpPr>
        <p:spPr>
          <a:xfrm>
            <a:off x="605580" y="460772"/>
            <a:ext cx="10515600" cy="804672"/>
          </a:xfrm>
        </p:spPr>
        <p:txBody>
          <a:bodyPr>
            <a:normAutofit/>
          </a:bodyPr>
          <a:lstStyle/>
          <a:p>
            <a:pPr marL="514350" indent="-514350" algn="ctr">
              <a:buFont typeface="+mj-lt"/>
              <a:buAutoNum type="arabicParenR"/>
            </a:pPr>
            <a:r>
              <a:rPr lang="fr-FR" sz="3200" b="1" dirty="0">
                <a:solidFill>
                  <a:srgbClr val="0070C0"/>
                </a:solidFill>
              </a:rPr>
              <a:t>S’il y avait situation d’indépendance</a:t>
            </a:r>
          </a:p>
        </p:txBody>
      </p:sp>
      <p:sp>
        <p:nvSpPr>
          <p:cNvPr id="4" name="ZoneTexte 3">
            <a:extLst>
              <a:ext uri="{FF2B5EF4-FFF2-40B4-BE49-F238E27FC236}">
                <a16:creationId xmlns:a16="http://schemas.microsoft.com/office/drawing/2014/main" id="{A367B7F5-A2B5-46AD-998B-164700362BAF}"/>
              </a:ext>
            </a:extLst>
          </p:cNvPr>
          <p:cNvSpPr txBox="1"/>
          <p:nvPr/>
        </p:nvSpPr>
        <p:spPr>
          <a:xfrm>
            <a:off x="264160" y="91440"/>
            <a:ext cx="2550160"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Calibri" panose="020F0502020204030204"/>
                <a:ea typeface="+mn-ea"/>
                <a:cs typeface="+mn-cs"/>
              </a:rPr>
              <a:t>T = tableau de données d’entrée</a:t>
            </a:r>
          </a:p>
        </p:txBody>
      </p:sp>
      <p:sp>
        <p:nvSpPr>
          <p:cNvPr id="5" name="ZoneTexte 4">
            <a:extLst>
              <a:ext uri="{FF2B5EF4-FFF2-40B4-BE49-F238E27FC236}">
                <a16:creationId xmlns:a16="http://schemas.microsoft.com/office/drawing/2014/main" id="{9D381650-D58E-4999-843F-82C5D07A3AF0}"/>
              </a:ext>
            </a:extLst>
          </p:cNvPr>
          <p:cNvSpPr txBox="1"/>
          <p:nvPr/>
        </p:nvSpPr>
        <p:spPr>
          <a:xfrm>
            <a:off x="8930640" y="5232399"/>
            <a:ext cx="2905760" cy="9233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On reconstitue la matrice « indépendante » à partir de ses marge</a:t>
            </a:r>
          </a:p>
        </p:txBody>
      </p:sp>
      <p:pic>
        <p:nvPicPr>
          <p:cNvPr id="7" name="Image 6">
            <a:extLst>
              <a:ext uri="{FF2B5EF4-FFF2-40B4-BE49-F238E27FC236}">
                <a16:creationId xmlns:a16="http://schemas.microsoft.com/office/drawing/2014/main" id="{3BD102A6-E857-4861-90EA-6606D6CB855E}"/>
              </a:ext>
            </a:extLst>
          </p:cNvPr>
          <p:cNvPicPr>
            <a:picLocks noChangeAspect="1"/>
          </p:cNvPicPr>
          <p:nvPr/>
        </p:nvPicPr>
        <p:blipFill rotWithShape="1">
          <a:blip r:embed="rId2"/>
          <a:srcRect l="51111" r="34501" b="34454"/>
          <a:stretch/>
        </p:blipFill>
        <p:spPr>
          <a:xfrm>
            <a:off x="8910320" y="1656080"/>
            <a:ext cx="944880" cy="2934335"/>
          </a:xfrm>
          <a:prstGeom prst="rect">
            <a:avLst/>
          </a:prstGeom>
        </p:spPr>
      </p:pic>
      <p:pic>
        <p:nvPicPr>
          <p:cNvPr id="11" name="Image 10">
            <a:extLst>
              <a:ext uri="{FF2B5EF4-FFF2-40B4-BE49-F238E27FC236}">
                <a16:creationId xmlns:a16="http://schemas.microsoft.com/office/drawing/2014/main" id="{EFDB67D9-39A5-4947-A6D1-D11A89EA5A33}"/>
              </a:ext>
            </a:extLst>
          </p:cNvPr>
          <p:cNvPicPr>
            <a:picLocks noChangeAspect="1"/>
          </p:cNvPicPr>
          <p:nvPr/>
        </p:nvPicPr>
        <p:blipFill rotWithShape="1">
          <a:blip r:embed="rId2"/>
          <a:srcRect t="68227" r="53526" b="16963"/>
          <a:stretch/>
        </p:blipFill>
        <p:spPr>
          <a:xfrm>
            <a:off x="5937040" y="4900886"/>
            <a:ext cx="2709120" cy="663027"/>
          </a:xfrm>
          <a:prstGeom prst="rect">
            <a:avLst/>
          </a:prstGeom>
        </p:spPr>
      </p:pic>
      <p:cxnSp>
        <p:nvCxnSpPr>
          <p:cNvPr id="13" name="Connecteur droit avec flèche 12">
            <a:extLst>
              <a:ext uri="{FF2B5EF4-FFF2-40B4-BE49-F238E27FC236}">
                <a16:creationId xmlns:a16="http://schemas.microsoft.com/office/drawing/2014/main" id="{42491998-3591-4BBB-9F94-C224660CEC73}"/>
              </a:ext>
            </a:extLst>
          </p:cNvPr>
          <p:cNvCxnSpPr>
            <a:cxnSpLocks/>
            <a:endCxn id="7" idx="2"/>
          </p:cNvCxnSpPr>
          <p:nvPr/>
        </p:nvCxnSpPr>
        <p:spPr>
          <a:xfrm flipV="1">
            <a:off x="9382760" y="4590415"/>
            <a:ext cx="0" cy="611505"/>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eur droit avec flèche 16">
            <a:extLst>
              <a:ext uri="{FF2B5EF4-FFF2-40B4-BE49-F238E27FC236}">
                <a16:creationId xmlns:a16="http://schemas.microsoft.com/office/drawing/2014/main" id="{B56BDF82-CE06-4882-96E7-A4C5AE8E143A}"/>
              </a:ext>
            </a:extLst>
          </p:cNvPr>
          <p:cNvCxnSpPr>
            <a:cxnSpLocks/>
          </p:cNvCxnSpPr>
          <p:nvPr/>
        </p:nvCxnSpPr>
        <p:spPr>
          <a:xfrm flipH="1">
            <a:off x="8717280" y="5563913"/>
            <a:ext cx="375920" cy="1"/>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pic>
        <p:nvPicPr>
          <p:cNvPr id="6" name="Image 5">
            <a:extLst>
              <a:ext uri="{FF2B5EF4-FFF2-40B4-BE49-F238E27FC236}">
                <a16:creationId xmlns:a16="http://schemas.microsoft.com/office/drawing/2014/main" id="{BBB860FB-A045-4C11-A92B-461943729A2D}"/>
              </a:ext>
            </a:extLst>
          </p:cNvPr>
          <p:cNvPicPr>
            <a:picLocks noChangeAspect="1"/>
          </p:cNvPicPr>
          <p:nvPr/>
        </p:nvPicPr>
        <p:blipFill>
          <a:blip r:embed="rId3"/>
          <a:stretch>
            <a:fillRect/>
          </a:stretch>
        </p:blipFill>
        <p:spPr>
          <a:xfrm>
            <a:off x="3676015" y="1546860"/>
            <a:ext cx="5229225" cy="3349307"/>
          </a:xfrm>
          <a:prstGeom prst="rect">
            <a:avLst/>
          </a:prstGeom>
        </p:spPr>
      </p:pic>
      <mc:AlternateContent xmlns:mc="http://schemas.openxmlformats.org/markup-compatibility/2006" xmlns:a14="http://schemas.microsoft.com/office/drawing/2010/main">
        <mc:Choice Requires="a14">
          <p:sp>
            <p:nvSpPr>
              <p:cNvPr id="14" name="ZoneTexte 13">
                <a:extLst>
                  <a:ext uri="{FF2B5EF4-FFF2-40B4-BE49-F238E27FC236}">
                    <a16:creationId xmlns:a16="http://schemas.microsoft.com/office/drawing/2014/main" id="{DB69B1BB-16BE-404A-8AC2-2B5563967DF6}"/>
                  </a:ext>
                </a:extLst>
              </p:cNvPr>
              <p:cNvSpPr txBox="1"/>
              <p:nvPr/>
            </p:nvSpPr>
            <p:spPr>
              <a:xfrm>
                <a:off x="5604300" y="6205897"/>
                <a:ext cx="377846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Cette matrice est nommée </a:t>
                </a:r>
                <a14:m>
                  <m:oMath xmlns:m="http://schemas.openxmlformats.org/officeDocument/2006/math">
                    <m:sSub>
                      <m:sSubPr>
                        <m:ctrlP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𝑇</m:t>
                        </m:r>
                      </m:e>
                      <m:sub>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m:t>
                        </m:r>
                      </m:sub>
                    </m:sSub>
                  </m:oMath>
                </a14:m>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14" name="ZoneTexte 13">
                <a:extLst>
                  <a:ext uri="{FF2B5EF4-FFF2-40B4-BE49-F238E27FC236}">
                    <a16:creationId xmlns:a16="http://schemas.microsoft.com/office/drawing/2014/main" id="{DB69B1BB-16BE-404A-8AC2-2B5563967DF6}"/>
                  </a:ext>
                </a:extLst>
              </p:cNvPr>
              <p:cNvSpPr txBox="1">
                <a:spLocks noRot="1" noChangeAspect="1" noMove="1" noResize="1" noEditPoints="1" noAdjustHandles="1" noChangeArrowheads="1" noChangeShapeType="1" noTextEdit="1"/>
              </p:cNvSpPr>
              <p:nvPr/>
            </p:nvSpPr>
            <p:spPr>
              <a:xfrm>
                <a:off x="5604300" y="6205897"/>
                <a:ext cx="3778460" cy="369332"/>
              </a:xfrm>
              <a:prstGeom prst="rect">
                <a:avLst/>
              </a:prstGeom>
              <a:blipFill>
                <a:blip r:embed="rId4"/>
                <a:stretch>
                  <a:fillRect t="-8197" b="-24590"/>
                </a:stretch>
              </a:blipFill>
            </p:spPr>
            <p:txBody>
              <a:bodyPr/>
              <a:lstStyle/>
              <a:p>
                <a:r>
                  <a:rPr lang="fr-FR">
                    <a:noFill/>
                  </a:rPr>
                  <a:t> </a:t>
                </a:r>
              </a:p>
            </p:txBody>
          </p:sp>
        </mc:Fallback>
      </mc:AlternateContent>
    </p:spTree>
    <p:extLst>
      <p:ext uri="{BB962C8B-B14F-4D97-AF65-F5344CB8AC3E}">
        <p14:creationId xmlns:p14="http://schemas.microsoft.com/office/powerpoint/2010/main" val="1907511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3">
            <a:extLst>
              <a:ext uri="{FF2B5EF4-FFF2-40B4-BE49-F238E27FC236}">
                <a16:creationId xmlns:a16="http://schemas.microsoft.com/office/drawing/2014/main" id="{2132F281-75CB-41EA-AFDA-DBB4F443CB8E}"/>
              </a:ext>
            </a:extLst>
          </p:cNvPr>
          <p:cNvSpPr>
            <a:spLocks noGrp="1"/>
          </p:cNvSpPr>
          <p:nvPr>
            <p:ph type="title"/>
          </p:nvPr>
        </p:nvSpPr>
        <p:spPr>
          <a:xfrm>
            <a:off x="605580" y="460772"/>
            <a:ext cx="10515600" cy="804672"/>
          </a:xfrm>
        </p:spPr>
        <p:txBody>
          <a:bodyPr>
            <a:normAutofit/>
          </a:bodyPr>
          <a:lstStyle/>
          <a:p>
            <a:pPr marL="514350" indent="-514350" algn="ctr">
              <a:buFont typeface="+mj-lt"/>
              <a:buAutoNum type="arabicParenR" startAt="2"/>
            </a:pPr>
            <a:r>
              <a:rPr lang="fr-FR" sz="3200" b="1" dirty="0">
                <a:solidFill>
                  <a:srgbClr val="0070C0"/>
                </a:solidFill>
              </a:rPr>
              <a:t>La matrice des écarts à l’indépendance </a:t>
            </a:r>
          </a:p>
        </p:txBody>
      </p:sp>
      <p:sp>
        <p:nvSpPr>
          <p:cNvPr id="4" name="ZoneTexte 3">
            <a:extLst>
              <a:ext uri="{FF2B5EF4-FFF2-40B4-BE49-F238E27FC236}">
                <a16:creationId xmlns:a16="http://schemas.microsoft.com/office/drawing/2014/main" id="{A367B7F5-A2B5-46AD-998B-164700362BAF}"/>
              </a:ext>
            </a:extLst>
          </p:cNvPr>
          <p:cNvSpPr txBox="1"/>
          <p:nvPr/>
        </p:nvSpPr>
        <p:spPr>
          <a:xfrm>
            <a:off x="386080" y="91440"/>
            <a:ext cx="2550160"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Calibri" panose="020F0502020204030204"/>
                <a:ea typeface="+mn-ea"/>
                <a:cs typeface="+mn-cs"/>
              </a:rPr>
              <a:t>T = tableau de données d’entrée</a:t>
            </a:r>
          </a:p>
        </p:txBody>
      </p:sp>
      <mc:AlternateContent xmlns:mc="http://schemas.openxmlformats.org/markup-compatibility/2006" xmlns:a14="http://schemas.microsoft.com/office/drawing/2010/main">
        <mc:Choice Requires="a14">
          <p:sp>
            <p:nvSpPr>
              <p:cNvPr id="12" name="ZoneTexte 11">
                <a:extLst>
                  <a:ext uri="{FF2B5EF4-FFF2-40B4-BE49-F238E27FC236}">
                    <a16:creationId xmlns:a16="http://schemas.microsoft.com/office/drawing/2014/main" id="{E6190C72-4B69-43CB-A9CD-E70CED6B5ED6}"/>
                  </a:ext>
                </a:extLst>
              </p:cNvPr>
              <p:cNvSpPr txBox="1"/>
              <p:nvPr/>
            </p:nvSpPr>
            <p:spPr>
              <a:xfrm>
                <a:off x="3159760" y="91440"/>
                <a:ext cx="2550160"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𝑇</m:t>
                        </m:r>
                      </m:e>
                      <m:sub>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m:t>
                        </m:r>
                      </m:sub>
                    </m:sSub>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oMath>
                </a14:m>
                <a:r>
                  <a:rPr kumimoji="0" lang="fr-FR" sz="1400" b="0" i="0" u="none" strike="noStrike" kern="1200" cap="none" spc="0" normalizeH="0" baseline="0" noProof="0" dirty="0">
                    <a:ln>
                      <a:noFill/>
                    </a:ln>
                    <a:solidFill>
                      <a:prstClr val="black"/>
                    </a:solidFill>
                    <a:effectLst/>
                    <a:uLnTx/>
                    <a:uFillTx/>
                    <a:latin typeface="Calibri" panose="020F0502020204030204"/>
                    <a:ea typeface="+mn-ea"/>
                    <a:cs typeface="+mn-cs"/>
                  </a:rPr>
                  <a:t>matrice indépendante</a:t>
                </a:r>
              </a:p>
            </p:txBody>
          </p:sp>
        </mc:Choice>
        <mc:Fallback xmlns="">
          <p:sp>
            <p:nvSpPr>
              <p:cNvPr id="12" name="ZoneTexte 11">
                <a:extLst>
                  <a:ext uri="{FF2B5EF4-FFF2-40B4-BE49-F238E27FC236}">
                    <a16:creationId xmlns:a16="http://schemas.microsoft.com/office/drawing/2014/main" id="{E6190C72-4B69-43CB-A9CD-E70CED6B5ED6}"/>
                  </a:ext>
                </a:extLst>
              </p:cNvPr>
              <p:cNvSpPr txBox="1">
                <a:spLocks noRot="1" noChangeAspect="1" noMove="1" noResize="1" noEditPoints="1" noAdjustHandles="1" noChangeArrowheads="1" noChangeShapeType="1" noTextEdit="1"/>
              </p:cNvSpPr>
              <p:nvPr/>
            </p:nvSpPr>
            <p:spPr>
              <a:xfrm>
                <a:off x="3159760" y="91440"/>
                <a:ext cx="2550160" cy="307777"/>
              </a:xfrm>
              <a:prstGeom prst="rect">
                <a:avLst/>
              </a:prstGeom>
              <a:blipFill>
                <a:blip r:embed="rId2"/>
                <a:stretch>
                  <a:fillRect t="-4000" b="-20000"/>
                </a:stretch>
              </a:blipFill>
            </p:spPr>
            <p:txBody>
              <a:bodyPr/>
              <a:lstStyle/>
              <a:p>
                <a:r>
                  <a:rPr lang="fr-FR">
                    <a:noFill/>
                  </a:rPr>
                  <a:t> </a:t>
                </a:r>
              </a:p>
            </p:txBody>
          </p:sp>
        </mc:Fallback>
      </mc:AlternateContent>
      <p:pic>
        <p:nvPicPr>
          <p:cNvPr id="8" name="Image 7">
            <a:extLst>
              <a:ext uri="{FF2B5EF4-FFF2-40B4-BE49-F238E27FC236}">
                <a16:creationId xmlns:a16="http://schemas.microsoft.com/office/drawing/2014/main" id="{A9A9BF99-FD98-4C7A-9378-AE5BA34CAD7F}"/>
              </a:ext>
            </a:extLst>
          </p:cNvPr>
          <p:cNvPicPr>
            <a:picLocks noChangeAspect="1"/>
          </p:cNvPicPr>
          <p:nvPr/>
        </p:nvPicPr>
        <p:blipFill>
          <a:blip r:embed="rId3"/>
          <a:stretch>
            <a:fillRect/>
          </a:stretch>
        </p:blipFill>
        <p:spPr>
          <a:xfrm>
            <a:off x="2811411" y="1365797"/>
            <a:ext cx="6103938" cy="4126405"/>
          </a:xfrm>
          <a:prstGeom prst="rect">
            <a:avLst/>
          </a:prstGeom>
        </p:spPr>
      </p:pic>
      <p:sp>
        <p:nvSpPr>
          <p:cNvPr id="9" name="Flèche : courbe vers la gauche 8">
            <a:extLst>
              <a:ext uri="{FF2B5EF4-FFF2-40B4-BE49-F238E27FC236}">
                <a16:creationId xmlns:a16="http://schemas.microsoft.com/office/drawing/2014/main" id="{B258151A-DC2C-4ABC-9C8C-B5E9B161C383}"/>
              </a:ext>
            </a:extLst>
          </p:cNvPr>
          <p:cNvSpPr/>
          <p:nvPr/>
        </p:nvSpPr>
        <p:spPr>
          <a:xfrm rot="8075039">
            <a:off x="8320784" y="4959302"/>
            <a:ext cx="336668" cy="865093"/>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ZoneTexte 4">
            <a:extLst>
              <a:ext uri="{FF2B5EF4-FFF2-40B4-BE49-F238E27FC236}">
                <a16:creationId xmlns:a16="http://schemas.microsoft.com/office/drawing/2014/main" id="{9D381650-D58E-4999-843F-82C5D07A3AF0}"/>
              </a:ext>
            </a:extLst>
          </p:cNvPr>
          <p:cNvSpPr txBox="1"/>
          <p:nvPr/>
        </p:nvSpPr>
        <p:spPr>
          <a:xfrm>
            <a:off x="8976309" y="2789517"/>
            <a:ext cx="2905760" cy="923330"/>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Particularité de 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La somme de chaque ligne (colonne) est égale à 0 </a:t>
            </a:r>
          </a:p>
        </p:txBody>
      </p:sp>
      <p:sp>
        <p:nvSpPr>
          <p:cNvPr id="15" name="ZoneTexte 14">
            <a:extLst>
              <a:ext uri="{FF2B5EF4-FFF2-40B4-BE49-F238E27FC236}">
                <a16:creationId xmlns:a16="http://schemas.microsoft.com/office/drawing/2014/main" id="{51D32047-0F61-4ECC-9EFC-08B0F23B3754}"/>
              </a:ext>
            </a:extLst>
          </p:cNvPr>
          <p:cNvSpPr txBox="1"/>
          <p:nvPr/>
        </p:nvSpPr>
        <p:spPr>
          <a:xfrm>
            <a:off x="8976309" y="5544248"/>
            <a:ext cx="2905760" cy="923330"/>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R : La matrice qui nous intéresse  (la matrice surprise)</a:t>
            </a:r>
          </a:p>
        </p:txBody>
      </p:sp>
    </p:spTree>
    <p:extLst>
      <p:ext uri="{BB962C8B-B14F-4D97-AF65-F5344CB8AC3E}">
        <p14:creationId xmlns:p14="http://schemas.microsoft.com/office/powerpoint/2010/main" val="26821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3">
            <a:extLst>
              <a:ext uri="{FF2B5EF4-FFF2-40B4-BE49-F238E27FC236}">
                <a16:creationId xmlns:a16="http://schemas.microsoft.com/office/drawing/2014/main" id="{2132F281-75CB-41EA-AFDA-DBB4F443CB8E}"/>
              </a:ext>
            </a:extLst>
          </p:cNvPr>
          <p:cNvSpPr>
            <a:spLocks noGrp="1"/>
          </p:cNvSpPr>
          <p:nvPr>
            <p:ph type="title"/>
          </p:nvPr>
        </p:nvSpPr>
        <p:spPr>
          <a:xfrm>
            <a:off x="605580" y="663972"/>
            <a:ext cx="10515600" cy="804672"/>
          </a:xfrm>
        </p:spPr>
        <p:txBody>
          <a:bodyPr>
            <a:normAutofit/>
          </a:bodyPr>
          <a:lstStyle/>
          <a:p>
            <a:pPr marL="514350" indent="-514350" algn="ctr">
              <a:buFont typeface="+mj-lt"/>
              <a:buAutoNum type="arabicParenR" startAt="3"/>
            </a:pPr>
            <a:r>
              <a:rPr lang="fr-FR" sz="3200" b="1" dirty="0">
                <a:solidFill>
                  <a:srgbClr val="0070C0"/>
                </a:solidFill>
              </a:rPr>
              <a:t>Comment exprimer simplement R?</a:t>
            </a:r>
          </a:p>
        </p:txBody>
      </p:sp>
      <p:sp>
        <p:nvSpPr>
          <p:cNvPr id="4" name="ZoneTexte 3">
            <a:extLst>
              <a:ext uri="{FF2B5EF4-FFF2-40B4-BE49-F238E27FC236}">
                <a16:creationId xmlns:a16="http://schemas.microsoft.com/office/drawing/2014/main" id="{A367B7F5-A2B5-46AD-998B-164700362BAF}"/>
              </a:ext>
            </a:extLst>
          </p:cNvPr>
          <p:cNvSpPr txBox="1"/>
          <p:nvPr/>
        </p:nvSpPr>
        <p:spPr>
          <a:xfrm>
            <a:off x="386080" y="91440"/>
            <a:ext cx="2550160"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Calibri" panose="020F0502020204030204"/>
                <a:ea typeface="+mn-ea"/>
                <a:cs typeface="+mn-cs"/>
              </a:rPr>
              <a:t>T = tableau de données d’entrée</a:t>
            </a:r>
          </a:p>
        </p:txBody>
      </p:sp>
      <mc:AlternateContent xmlns:mc="http://schemas.openxmlformats.org/markup-compatibility/2006" xmlns:a14="http://schemas.microsoft.com/office/drawing/2010/main">
        <mc:Choice Requires="a14">
          <p:sp>
            <p:nvSpPr>
              <p:cNvPr id="12" name="ZoneTexte 11">
                <a:extLst>
                  <a:ext uri="{FF2B5EF4-FFF2-40B4-BE49-F238E27FC236}">
                    <a16:creationId xmlns:a16="http://schemas.microsoft.com/office/drawing/2014/main" id="{E6190C72-4B69-43CB-A9CD-E70CED6B5ED6}"/>
                  </a:ext>
                </a:extLst>
              </p:cNvPr>
              <p:cNvSpPr txBox="1"/>
              <p:nvPr/>
            </p:nvSpPr>
            <p:spPr>
              <a:xfrm>
                <a:off x="3159760" y="91440"/>
                <a:ext cx="2550160"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𝑇</m:t>
                        </m:r>
                      </m:e>
                      <m:sub>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m:t>
                        </m:r>
                      </m:sub>
                    </m:sSub>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oMath>
                </a14:m>
                <a:r>
                  <a:rPr kumimoji="0" lang="fr-FR" sz="1400" b="0" i="0" u="none" strike="noStrike" kern="1200" cap="none" spc="0" normalizeH="0" baseline="0" noProof="0" dirty="0">
                    <a:ln>
                      <a:noFill/>
                    </a:ln>
                    <a:solidFill>
                      <a:prstClr val="black"/>
                    </a:solidFill>
                    <a:effectLst/>
                    <a:uLnTx/>
                    <a:uFillTx/>
                    <a:latin typeface="Calibri" panose="020F0502020204030204"/>
                    <a:ea typeface="+mn-ea"/>
                    <a:cs typeface="+mn-cs"/>
                  </a:rPr>
                  <a:t>matrice indépendante</a:t>
                </a:r>
              </a:p>
            </p:txBody>
          </p:sp>
        </mc:Choice>
        <mc:Fallback xmlns="">
          <p:sp>
            <p:nvSpPr>
              <p:cNvPr id="12" name="ZoneTexte 11">
                <a:extLst>
                  <a:ext uri="{FF2B5EF4-FFF2-40B4-BE49-F238E27FC236}">
                    <a16:creationId xmlns:a16="http://schemas.microsoft.com/office/drawing/2014/main" id="{E6190C72-4B69-43CB-A9CD-E70CED6B5ED6}"/>
                  </a:ext>
                </a:extLst>
              </p:cNvPr>
              <p:cNvSpPr txBox="1">
                <a:spLocks noRot="1" noChangeAspect="1" noMove="1" noResize="1" noEditPoints="1" noAdjustHandles="1" noChangeArrowheads="1" noChangeShapeType="1" noTextEdit="1"/>
              </p:cNvSpPr>
              <p:nvPr/>
            </p:nvSpPr>
            <p:spPr>
              <a:xfrm>
                <a:off x="3159760" y="91440"/>
                <a:ext cx="2550160" cy="307777"/>
              </a:xfrm>
              <a:prstGeom prst="rect">
                <a:avLst/>
              </a:prstGeom>
              <a:blipFill>
                <a:blip r:embed="rId2"/>
                <a:stretch>
                  <a:fillRect t="-4000" b="-20000"/>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0" name="ZoneTexte 9">
                <a:extLst>
                  <a:ext uri="{FF2B5EF4-FFF2-40B4-BE49-F238E27FC236}">
                    <a16:creationId xmlns:a16="http://schemas.microsoft.com/office/drawing/2014/main" id="{DE3AB456-6E5A-4ECC-A775-23863C1B551B}"/>
                  </a:ext>
                </a:extLst>
              </p:cNvPr>
              <p:cNvSpPr txBox="1"/>
              <p:nvPr/>
            </p:nvSpPr>
            <p:spPr>
              <a:xfrm>
                <a:off x="5512726" y="91440"/>
                <a:ext cx="2550160"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𝑇</m:t>
                        </m:r>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𝑇</m:t>
                        </m:r>
                      </m:e>
                      <m:sub>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m:t>
                        </m:r>
                      </m:sub>
                    </m:sSub>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𝑅</m:t>
                    </m:r>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oMath>
                </a14:m>
                <a:r>
                  <a:rPr kumimoji="0" lang="fr-FR" sz="1400" b="0" i="0" u="none" strike="noStrike" kern="1200" cap="none" spc="0" normalizeH="0" baseline="0" noProof="0" dirty="0">
                    <a:ln>
                      <a:noFill/>
                    </a:ln>
                    <a:solidFill>
                      <a:prstClr val="black"/>
                    </a:solidFill>
                    <a:effectLst/>
                    <a:uLnTx/>
                    <a:uFillTx/>
                    <a:latin typeface="Calibri" panose="020F0502020204030204"/>
                    <a:ea typeface="+mn-ea"/>
                    <a:cs typeface="+mn-cs"/>
                  </a:rPr>
                  <a:t>matrice surprise</a:t>
                </a:r>
              </a:p>
            </p:txBody>
          </p:sp>
        </mc:Choice>
        <mc:Fallback xmlns="">
          <p:sp>
            <p:nvSpPr>
              <p:cNvPr id="10" name="ZoneTexte 9">
                <a:extLst>
                  <a:ext uri="{FF2B5EF4-FFF2-40B4-BE49-F238E27FC236}">
                    <a16:creationId xmlns:a16="http://schemas.microsoft.com/office/drawing/2014/main" id="{DE3AB456-6E5A-4ECC-A775-23863C1B551B}"/>
                  </a:ext>
                </a:extLst>
              </p:cNvPr>
              <p:cNvSpPr txBox="1">
                <a:spLocks noRot="1" noChangeAspect="1" noMove="1" noResize="1" noEditPoints="1" noAdjustHandles="1" noChangeArrowheads="1" noChangeShapeType="1" noTextEdit="1"/>
              </p:cNvSpPr>
              <p:nvPr/>
            </p:nvSpPr>
            <p:spPr>
              <a:xfrm>
                <a:off x="5512726" y="91440"/>
                <a:ext cx="2550160" cy="307777"/>
              </a:xfrm>
              <a:prstGeom prst="rect">
                <a:avLst/>
              </a:prstGeom>
              <a:blipFill>
                <a:blip r:embed="rId3"/>
                <a:stretch>
                  <a:fillRect t="-4000" b="-20000"/>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 name="ZoneTexte 1">
                <a:extLst>
                  <a:ext uri="{FF2B5EF4-FFF2-40B4-BE49-F238E27FC236}">
                    <a16:creationId xmlns:a16="http://schemas.microsoft.com/office/drawing/2014/main" id="{4CFCFEB2-5EF3-47A3-A9C2-4A527BCDE817}"/>
                  </a:ext>
                </a:extLst>
              </p:cNvPr>
              <p:cNvSpPr txBox="1"/>
              <p:nvPr/>
            </p:nvSpPr>
            <p:spPr>
              <a:xfrm flipH="1">
                <a:off x="767079" y="1656080"/>
                <a:ext cx="11109961" cy="230832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On décompose la matrice R en somme de matrice:</a:t>
                </a: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𝑅</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𝑇</m:t>
                          </m:r>
                        </m:e>
                        <m:sub>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Sub>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fr-FR"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fr-FR"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𝑇</m:t>
                          </m:r>
                        </m:e>
                        <m:sub>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b>
                      </m:sSub>
                    </m:oMath>
                  </m:oMathPara>
                </a14:m>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Chacune de ces matrices est considérée comme une matrice de produit d’un vecteur ligne et d’un vecteur colonne</a:t>
                </a: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fr-FR"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fr-FR"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𝑇</m:t>
                          </m:r>
                        </m:e>
                        <m:sub>
                          <m:r>
                            <a:rPr kumimoji="0" lang="fr-FR"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b>
                      </m:sSub>
                      <m:r>
                        <a:rPr kumimoji="0" lang="fr-FR"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 </m:t>
                      </m:r>
                      <m:sSub>
                        <m:sSubPr>
                          <m:ctrlPr>
                            <a:rPr kumimoji="0" lang="fr-FR"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fr-FR"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𝐶</m:t>
                          </m:r>
                        </m:e>
                        <m:sub>
                          <m:r>
                            <a:rPr kumimoji="0" lang="fr-FR"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b>
                      </m:sSub>
                      <m:sSub>
                        <m:sSubPr>
                          <m:ctrlPr>
                            <a:rPr kumimoji="0" lang="fr-FR"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fr-FR"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𝐿</m:t>
                          </m:r>
                        </m:e>
                        <m:sub>
                          <m:r>
                            <a:rPr kumimoji="0" lang="fr-FR"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b>
                      </m:sSub>
                    </m:oMath>
                  </m:oMathPara>
                </a14:m>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Une matrice dont la plus petite dimension est N (rang N) est décomposable au maximum en N matrices pouvant se mettre en facteur: ici </a:t>
                </a:r>
                <a14:m>
                  <m:oMath xmlns:m="http://schemas.openxmlformats.org/officeDocument/2006/math">
                    <m:sSub>
                      <m:sSubPr>
                        <m:ctrlP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𝑇</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𝑇</m:t>
                        </m:r>
                      </m:e>
                      <m:sub>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m:t>
                        </m:r>
                      </m:sub>
                    </m:sSub>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fr-FR"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fr-FR"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𝑅</m:t>
                        </m:r>
                        <m:r>
                          <a:rPr kumimoji="0" lang="fr-FR"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fr-FR"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𝑇</m:t>
                        </m:r>
                      </m:e>
                      <m:sub>
                        <m:r>
                          <a:rPr kumimoji="0" lang="fr-FR"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b>
                    </m:sSub>
                    <m:r>
                      <a:rPr kumimoji="0" lang="fr-FR"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b>
                      <m:sSubPr>
                        <m:ctrlPr>
                          <a:rPr kumimoji="0" lang="fr-FR"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fr-FR"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𝑇</m:t>
                        </m:r>
                      </m:e>
                      <m:sub>
                        <m:r>
                          <a:rPr kumimoji="0" lang="fr-FR"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sub>
                    </m:sSub>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oMath>
                </a14:m>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 </a:t>
                </a:r>
                <a14:m>
                  <m:oMath xmlns:m="http://schemas.openxmlformats.org/officeDocument/2006/math">
                    <m:sSub>
                      <m:sSubPr>
                        <m:ctrlPr>
                          <a:rPr kumimoji="0" lang="fr-FR"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fr-FR"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                </m:t>
                        </m:r>
                        <m:r>
                          <a:rPr kumimoji="0" lang="fr-FR"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𝑇</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fr-FR"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𝑇</m:t>
                        </m:r>
                      </m:e>
                      <m:sub>
                        <m:r>
                          <a:rPr kumimoji="0" lang="fr-FR"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0</m:t>
                        </m:r>
                      </m:sub>
                    </m:sSub>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 </m:t>
                    </m:r>
                    <m:sSub>
                      <m:sSubPr>
                        <m:ctrlPr>
                          <a:rPr kumimoji="0" lang="fr-FR"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fr-FR"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𝑇</m:t>
                        </m:r>
                      </m:e>
                      <m:sub>
                        <m:r>
                          <a:rPr kumimoji="0" lang="fr-FR"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b>
                    </m:sSub>
                    <m:r>
                      <a:rPr kumimoji="0" lang="fr-FR"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b>
                      <m:sSubPr>
                        <m:ctrlPr>
                          <a:rPr kumimoji="0" lang="fr-FR"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fr-FR"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𝑇</m:t>
                        </m:r>
                      </m:e>
                      <m:sub>
                        <m:r>
                          <a:rPr kumimoji="0" lang="fr-FR"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sub>
                    </m:sSub>
                    <m:r>
                      <a:rPr kumimoji="0" lang="fr-FR"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 </m:t>
                    </m:r>
                  </m:oMath>
                </a14:m>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2" name="ZoneTexte 1">
                <a:extLst>
                  <a:ext uri="{FF2B5EF4-FFF2-40B4-BE49-F238E27FC236}">
                    <a16:creationId xmlns:a16="http://schemas.microsoft.com/office/drawing/2014/main" id="{4CFCFEB2-5EF3-47A3-A9C2-4A527BCDE817}"/>
                  </a:ext>
                </a:extLst>
              </p:cNvPr>
              <p:cNvSpPr txBox="1">
                <a:spLocks noRot="1" noChangeAspect="1" noMove="1" noResize="1" noEditPoints="1" noAdjustHandles="1" noChangeArrowheads="1" noChangeShapeType="1" noTextEdit="1"/>
              </p:cNvSpPr>
              <p:nvPr/>
            </p:nvSpPr>
            <p:spPr>
              <a:xfrm flipH="1">
                <a:off x="767079" y="1656080"/>
                <a:ext cx="11109961" cy="2308324"/>
              </a:xfrm>
              <a:prstGeom prst="rect">
                <a:avLst/>
              </a:prstGeom>
              <a:blipFill>
                <a:blip r:embed="rId4"/>
                <a:stretch>
                  <a:fillRect l="-494" t="-1587" b="-3439"/>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1" name="ZoneTexte 10">
                <a:extLst>
                  <a:ext uri="{FF2B5EF4-FFF2-40B4-BE49-F238E27FC236}">
                    <a16:creationId xmlns:a16="http://schemas.microsoft.com/office/drawing/2014/main" id="{F125619E-29FE-425E-88FC-0BCD5B243991}"/>
                  </a:ext>
                </a:extLst>
              </p:cNvPr>
              <p:cNvSpPr txBox="1"/>
              <p:nvPr/>
            </p:nvSpPr>
            <p:spPr>
              <a:xfrm>
                <a:off x="8062886" y="91440"/>
                <a:ext cx="1172554"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𝑇</m:t>
                          </m:r>
                        </m:e>
                        <m:sub>
                          <m: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b>
                      </m:sSub>
                      <m: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 </m:t>
                      </m:r>
                      <m:sSub>
                        <m:sSubPr>
                          <m:ctrlP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𝐶</m:t>
                          </m:r>
                        </m:e>
                        <m:sub>
                          <m: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b>
                      </m:sSub>
                      <m:sSub>
                        <m:sSubPr>
                          <m:ctrlP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𝐿</m:t>
                          </m:r>
                        </m:e>
                        <m:sub>
                          <m: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b>
                      </m:sSub>
                    </m:oMath>
                  </m:oMathPara>
                </a14:m>
                <a:endParaRPr kumimoji="0" lang="fr-FR"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11" name="ZoneTexte 10">
                <a:extLst>
                  <a:ext uri="{FF2B5EF4-FFF2-40B4-BE49-F238E27FC236}">
                    <a16:creationId xmlns:a16="http://schemas.microsoft.com/office/drawing/2014/main" id="{F125619E-29FE-425E-88FC-0BCD5B243991}"/>
                  </a:ext>
                </a:extLst>
              </p:cNvPr>
              <p:cNvSpPr txBox="1">
                <a:spLocks noRot="1" noChangeAspect="1" noMove="1" noResize="1" noEditPoints="1" noAdjustHandles="1" noChangeArrowheads="1" noChangeShapeType="1" noTextEdit="1"/>
              </p:cNvSpPr>
              <p:nvPr/>
            </p:nvSpPr>
            <p:spPr>
              <a:xfrm>
                <a:off x="8062886" y="91440"/>
                <a:ext cx="1172554" cy="307777"/>
              </a:xfrm>
              <a:prstGeom prst="rect">
                <a:avLst/>
              </a:prstGeom>
              <a:blipFill>
                <a:blip r:embed="rId5"/>
                <a:stretch>
                  <a:fillRect/>
                </a:stretch>
              </a:blipFill>
            </p:spPr>
            <p:txBody>
              <a:bodyPr/>
              <a:lstStyle/>
              <a:p>
                <a:r>
                  <a:rPr lang="fr-FR">
                    <a:noFill/>
                  </a:rPr>
                  <a:t> </a:t>
                </a:r>
              </a:p>
            </p:txBody>
          </p:sp>
        </mc:Fallback>
      </mc:AlternateContent>
    </p:spTree>
    <p:extLst>
      <p:ext uri="{BB962C8B-B14F-4D97-AF65-F5344CB8AC3E}">
        <p14:creationId xmlns:p14="http://schemas.microsoft.com/office/powerpoint/2010/main" val="522247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3">
            <a:extLst>
              <a:ext uri="{FF2B5EF4-FFF2-40B4-BE49-F238E27FC236}">
                <a16:creationId xmlns:a16="http://schemas.microsoft.com/office/drawing/2014/main" id="{2132F281-75CB-41EA-AFDA-DBB4F443CB8E}"/>
              </a:ext>
            </a:extLst>
          </p:cNvPr>
          <p:cNvSpPr>
            <a:spLocks noGrp="1"/>
          </p:cNvSpPr>
          <p:nvPr>
            <p:ph type="title"/>
          </p:nvPr>
        </p:nvSpPr>
        <p:spPr>
          <a:xfrm>
            <a:off x="605580" y="663972"/>
            <a:ext cx="10515600" cy="804672"/>
          </a:xfrm>
        </p:spPr>
        <p:txBody>
          <a:bodyPr>
            <a:normAutofit/>
          </a:bodyPr>
          <a:lstStyle/>
          <a:p>
            <a:pPr algn="ctr"/>
            <a:r>
              <a:rPr lang="fr-FR" sz="3200" b="1" dirty="0">
                <a:solidFill>
                  <a:srgbClr val="0070C0"/>
                </a:solidFill>
              </a:rPr>
              <a:t>Produit matriciel : exemple</a:t>
            </a:r>
          </a:p>
        </p:txBody>
      </p:sp>
      <p:sp>
        <p:nvSpPr>
          <p:cNvPr id="4" name="ZoneTexte 3">
            <a:extLst>
              <a:ext uri="{FF2B5EF4-FFF2-40B4-BE49-F238E27FC236}">
                <a16:creationId xmlns:a16="http://schemas.microsoft.com/office/drawing/2014/main" id="{A367B7F5-A2B5-46AD-998B-164700362BAF}"/>
              </a:ext>
            </a:extLst>
          </p:cNvPr>
          <p:cNvSpPr txBox="1"/>
          <p:nvPr/>
        </p:nvSpPr>
        <p:spPr>
          <a:xfrm>
            <a:off x="386080" y="91440"/>
            <a:ext cx="2550160"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Calibri" panose="020F0502020204030204"/>
                <a:ea typeface="+mn-ea"/>
                <a:cs typeface="+mn-cs"/>
              </a:rPr>
              <a:t>T = tableau de données d’entrée</a:t>
            </a:r>
          </a:p>
        </p:txBody>
      </p:sp>
      <mc:AlternateContent xmlns:mc="http://schemas.openxmlformats.org/markup-compatibility/2006" xmlns:a14="http://schemas.microsoft.com/office/drawing/2010/main">
        <mc:Choice Requires="a14">
          <p:sp>
            <p:nvSpPr>
              <p:cNvPr id="12" name="ZoneTexte 11">
                <a:extLst>
                  <a:ext uri="{FF2B5EF4-FFF2-40B4-BE49-F238E27FC236}">
                    <a16:creationId xmlns:a16="http://schemas.microsoft.com/office/drawing/2014/main" id="{E6190C72-4B69-43CB-A9CD-E70CED6B5ED6}"/>
                  </a:ext>
                </a:extLst>
              </p:cNvPr>
              <p:cNvSpPr txBox="1"/>
              <p:nvPr/>
            </p:nvSpPr>
            <p:spPr>
              <a:xfrm>
                <a:off x="3159760" y="91440"/>
                <a:ext cx="2550160"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𝑇</m:t>
                        </m:r>
                      </m:e>
                      <m:sub>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m:t>
                        </m:r>
                      </m:sub>
                    </m:sSub>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oMath>
                </a14:m>
                <a:r>
                  <a:rPr kumimoji="0" lang="fr-FR" sz="1400" b="0" i="0" u="none" strike="noStrike" kern="1200" cap="none" spc="0" normalizeH="0" baseline="0" noProof="0" dirty="0">
                    <a:ln>
                      <a:noFill/>
                    </a:ln>
                    <a:solidFill>
                      <a:prstClr val="black"/>
                    </a:solidFill>
                    <a:effectLst/>
                    <a:uLnTx/>
                    <a:uFillTx/>
                    <a:latin typeface="Calibri" panose="020F0502020204030204"/>
                    <a:ea typeface="+mn-ea"/>
                    <a:cs typeface="+mn-cs"/>
                  </a:rPr>
                  <a:t>matrice indépendante</a:t>
                </a:r>
              </a:p>
            </p:txBody>
          </p:sp>
        </mc:Choice>
        <mc:Fallback xmlns="">
          <p:sp>
            <p:nvSpPr>
              <p:cNvPr id="12" name="ZoneTexte 11">
                <a:extLst>
                  <a:ext uri="{FF2B5EF4-FFF2-40B4-BE49-F238E27FC236}">
                    <a16:creationId xmlns:a16="http://schemas.microsoft.com/office/drawing/2014/main" id="{E6190C72-4B69-43CB-A9CD-E70CED6B5ED6}"/>
                  </a:ext>
                </a:extLst>
              </p:cNvPr>
              <p:cNvSpPr txBox="1">
                <a:spLocks noRot="1" noChangeAspect="1" noMove="1" noResize="1" noEditPoints="1" noAdjustHandles="1" noChangeArrowheads="1" noChangeShapeType="1" noTextEdit="1"/>
              </p:cNvSpPr>
              <p:nvPr/>
            </p:nvSpPr>
            <p:spPr>
              <a:xfrm>
                <a:off x="3159760" y="91440"/>
                <a:ext cx="2550160" cy="307777"/>
              </a:xfrm>
              <a:prstGeom prst="rect">
                <a:avLst/>
              </a:prstGeom>
              <a:blipFill>
                <a:blip r:embed="rId2"/>
                <a:stretch>
                  <a:fillRect t="-4000" b="-20000"/>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0" name="ZoneTexte 9">
                <a:extLst>
                  <a:ext uri="{FF2B5EF4-FFF2-40B4-BE49-F238E27FC236}">
                    <a16:creationId xmlns:a16="http://schemas.microsoft.com/office/drawing/2014/main" id="{DE3AB456-6E5A-4ECC-A775-23863C1B551B}"/>
                  </a:ext>
                </a:extLst>
              </p:cNvPr>
              <p:cNvSpPr txBox="1"/>
              <p:nvPr/>
            </p:nvSpPr>
            <p:spPr>
              <a:xfrm>
                <a:off x="5512726" y="91440"/>
                <a:ext cx="2550160"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𝑇</m:t>
                        </m:r>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𝑇</m:t>
                        </m:r>
                      </m:e>
                      <m:sub>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m:t>
                        </m:r>
                      </m:sub>
                    </m:sSub>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𝑅</m:t>
                    </m:r>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oMath>
                </a14:m>
                <a:r>
                  <a:rPr kumimoji="0" lang="fr-FR" sz="1400" b="0" i="0" u="none" strike="noStrike" kern="1200" cap="none" spc="0" normalizeH="0" baseline="0" noProof="0" dirty="0">
                    <a:ln>
                      <a:noFill/>
                    </a:ln>
                    <a:solidFill>
                      <a:prstClr val="black"/>
                    </a:solidFill>
                    <a:effectLst/>
                    <a:uLnTx/>
                    <a:uFillTx/>
                    <a:latin typeface="Calibri" panose="020F0502020204030204"/>
                    <a:ea typeface="+mn-ea"/>
                    <a:cs typeface="+mn-cs"/>
                  </a:rPr>
                  <a:t>matrice surprise</a:t>
                </a:r>
              </a:p>
            </p:txBody>
          </p:sp>
        </mc:Choice>
        <mc:Fallback xmlns="">
          <p:sp>
            <p:nvSpPr>
              <p:cNvPr id="10" name="ZoneTexte 9">
                <a:extLst>
                  <a:ext uri="{FF2B5EF4-FFF2-40B4-BE49-F238E27FC236}">
                    <a16:creationId xmlns:a16="http://schemas.microsoft.com/office/drawing/2014/main" id="{DE3AB456-6E5A-4ECC-A775-23863C1B551B}"/>
                  </a:ext>
                </a:extLst>
              </p:cNvPr>
              <p:cNvSpPr txBox="1">
                <a:spLocks noRot="1" noChangeAspect="1" noMove="1" noResize="1" noEditPoints="1" noAdjustHandles="1" noChangeArrowheads="1" noChangeShapeType="1" noTextEdit="1"/>
              </p:cNvSpPr>
              <p:nvPr/>
            </p:nvSpPr>
            <p:spPr>
              <a:xfrm>
                <a:off x="5512726" y="91440"/>
                <a:ext cx="2550160" cy="307777"/>
              </a:xfrm>
              <a:prstGeom prst="rect">
                <a:avLst/>
              </a:prstGeom>
              <a:blipFill>
                <a:blip r:embed="rId3"/>
                <a:stretch>
                  <a:fillRect t="-4000" b="-20000"/>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1" name="ZoneTexte 10">
                <a:extLst>
                  <a:ext uri="{FF2B5EF4-FFF2-40B4-BE49-F238E27FC236}">
                    <a16:creationId xmlns:a16="http://schemas.microsoft.com/office/drawing/2014/main" id="{F125619E-29FE-425E-88FC-0BCD5B243991}"/>
                  </a:ext>
                </a:extLst>
              </p:cNvPr>
              <p:cNvSpPr txBox="1"/>
              <p:nvPr/>
            </p:nvSpPr>
            <p:spPr>
              <a:xfrm>
                <a:off x="8062886" y="91440"/>
                <a:ext cx="1172554"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𝑇</m:t>
                          </m:r>
                        </m:e>
                        <m:sub>
                          <m: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b>
                      </m:sSub>
                      <m: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 </m:t>
                      </m:r>
                      <m:sSub>
                        <m:sSubPr>
                          <m:ctrlP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𝐶</m:t>
                          </m:r>
                        </m:e>
                        <m:sub>
                          <m: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b>
                      </m:sSub>
                      <m:sSub>
                        <m:sSubPr>
                          <m:ctrlP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𝐿</m:t>
                          </m:r>
                        </m:e>
                        <m:sub>
                          <m: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b>
                      </m:sSub>
                    </m:oMath>
                  </m:oMathPara>
                </a14:m>
                <a:endParaRPr kumimoji="0" lang="fr-FR"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11" name="ZoneTexte 10">
                <a:extLst>
                  <a:ext uri="{FF2B5EF4-FFF2-40B4-BE49-F238E27FC236}">
                    <a16:creationId xmlns:a16="http://schemas.microsoft.com/office/drawing/2014/main" id="{F125619E-29FE-425E-88FC-0BCD5B243991}"/>
                  </a:ext>
                </a:extLst>
              </p:cNvPr>
              <p:cNvSpPr txBox="1">
                <a:spLocks noRot="1" noChangeAspect="1" noMove="1" noResize="1" noEditPoints="1" noAdjustHandles="1" noChangeArrowheads="1" noChangeShapeType="1" noTextEdit="1"/>
              </p:cNvSpPr>
              <p:nvPr/>
            </p:nvSpPr>
            <p:spPr>
              <a:xfrm>
                <a:off x="8062886" y="91440"/>
                <a:ext cx="1172554" cy="307777"/>
              </a:xfrm>
              <a:prstGeom prst="rect">
                <a:avLst/>
              </a:prstGeom>
              <a:blipFill>
                <a:blip r:embed="rId4"/>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9" name="ZoneTexte 8">
                <a:extLst>
                  <a:ext uri="{FF2B5EF4-FFF2-40B4-BE49-F238E27FC236}">
                    <a16:creationId xmlns:a16="http://schemas.microsoft.com/office/drawing/2014/main" id="{18FFD634-0368-48F3-9A9E-2B655D30C1BC}"/>
                  </a:ext>
                </a:extLst>
              </p:cNvPr>
              <p:cNvSpPr txBox="1"/>
              <p:nvPr/>
            </p:nvSpPr>
            <p:spPr>
              <a:xfrm>
                <a:off x="9243298" y="108589"/>
                <a:ext cx="1172554"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𝑅</m:t>
                          </m:r>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𝑇</m:t>
                          </m:r>
                        </m:e>
                        <m:sub>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Sub>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𝑇</m:t>
                          </m:r>
                        </m:e>
                        <m:sub>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b>
                      </m:sSub>
                    </m:oMath>
                  </m:oMathPara>
                </a14:m>
                <a:endParaRPr kumimoji="0" lang="fr-FR"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9" name="ZoneTexte 8">
                <a:extLst>
                  <a:ext uri="{FF2B5EF4-FFF2-40B4-BE49-F238E27FC236}">
                    <a16:creationId xmlns:a16="http://schemas.microsoft.com/office/drawing/2014/main" id="{18FFD634-0368-48F3-9A9E-2B655D30C1BC}"/>
                  </a:ext>
                </a:extLst>
              </p:cNvPr>
              <p:cNvSpPr txBox="1">
                <a:spLocks noRot="1" noChangeAspect="1" noMove="1" noResize="1" noEditPoints="1" noAdjustHandles="1" noChangeArrowheads="1" noChangeShapeType="1" noTextEdit="1"/>
              </p:cNvSpPr>
              <p:nvPr/>
            </p:nvSpPr>
            <p:spPr>
              <a:xfrm>
                <a:off x="9243298" y="108589"/>
                <a:ext cx="1172554" cy="307777"/>
              </a:xfrm>
              <a:prstGeom prst="rect">
                <a:avLst/>
              </a:prstGeom>
              <a:blipFill>
                <a:blip r:embed="rId5"/>
                <a:stretch>
                  <a:fillRect/>
                </a:stretch>
              </a:blipFill>
            </p:spPr>
            <p:txBody>
              <a:bodyPr/>
              <a:lstStyle/>
              <a:p>
                <a:r>
                  <a:rPr lang="fr-FR">
                    <a:noFill/>
                  </a:rPr>
                  <a:t> </a:t>
                </a:r>
              </a:p>
            </p:txBody>
          </p:sp>
        </mc:Fallback>
      </mc:AlternateContent>
      <p:pic>
        <p:nvPicPr>
          <p:cNvPr id="7" name="Image 6">
            <a:extLst>
              <a:ext uri="{FF2B5EF4-FFF2-40B4-BE49-F238E27FC236}">
                <a16:creationId xmlns:a16="http://schemas.microsoft.com/office/drawing/2014/main" id="{C56ADBE2-C25D-466D-89FE-057D1368FC24}"/>
              </a:ext>
            </a:extLst>
          </p:cNvPr>
          <p:cNvPicPr>
            <a:picLocks noChangeAspect="1"/>
          </p:cNvPicPr>
          <p:nvPr/>
        </p:nvPicPr>
        <p:blipFill>
          <a:blip r:embed="rId6"/>
          <a:stretch>
            <a:fillRect/>
          </a:stretch>
        </p:blipFill>
        <p:spPr>
          <a:xfrm>
            <a:off x="2695575" y="1543050"/>
            <a:ext cx="6800850" cy="3771900"/>
          </a:xfrm>
          <a:prstGeom prst="rect">
            <a:avLst/>
          </a:prstGeom>
        </p:spPr>
      </p:pic>
    </p:spTree>
    <p:extLst>
      <p:ext uri="{BB962C8B-B14F-4D97-AF65-F5344CB8AC3E}">
        <p14:creationId xmlns:p14="http://schemas.microsoft.com/office/powerpoint/2010/main" val="16197324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3">
            <a:extLst>
              <a:ext uri="{FF2B5EF4-FFF2-40B4-BE49-F238E27FC236}">
                <a16:creationId xmlns:a16="http://schemas.microsoft.com/office/drawing/2014/main" id="{2132F281-75CB-41EA-AFDA-DBB4F443CB8E}"/>
              </a:ext>
            </a:extLst>
          </p:cNvPr>
          <p:cNvSpPr>
            <a:spLocks noGrp="1"/>
          </p:cNvSpPr>
          <p:nvPr>
            <p:ph type="title"/>
          </p:nvPr>
        </p:nvSpPr>
        <p:spPr>
          <a:xfrm>
            <a:off x="605580" y="663972"/>
            <a:ext cx="10515600" cy="804672"/>
          </a:xfrm>
        </p:spPr>
        <p:txBody>
          <a:bodyPr>
            <a:normAutofit/>
          </a:bodyPr>
          <a:lstStyle/>
          <a:p>
            <a:pPr algn="ctr"/>
            <a:r>
              <a:rPr lang="fr-FR" sz="3200" b="1" dirty="0">
                <a:solidFill>
                  <a:srgbClr val="0070C0"/>
                </a:solidFill>
              </a:rPr>
              <a:t>Mise en facteur d’une matrice : exemple</a:t>
            </a:r>
          </a:p>
        </p:txBody>
      </p:sp>
      <p:sp>
        <p:nvSpPr>
          <p:cNvPr id="4" name="ZoneTexte 3">
            <a:extLst>
              <a:ext uri="{FF2B5EF4-FFF2-40B4-BE49-F238E27FC236}">
                <a16:creationId xmlns:a16="http://schemas.microsoft.com/office/drawing/2014/main" id="{A367B7F5-A2B5-46AD-998B-164700362BAF}"/>
              </a:ext>
            </a:extLst>
          </p:cNvPr>
          <p:cNvSpPr txBox="1"/>
          <p:nvPr/>
        </p:nvSpPr>
        <p:spPr>
          <a:xfrm>
            <a:off x="386080" y="91440"/>
            <a:ext cx="2550160"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Calibri" panose="020F0502020204030204"/>
                <a:ea typeface="+mn-ea"/>
                <a:cs typeface="+mn-cs"/>
              </a:rPr>
              <a:t>T = tableau de données d’entrée</a:t>
            </a:r>
          </a:p>
        </p:txBody>
      </p:sp>
      <mc:AlternateContent xmlns:mc="http://schemas.openxmlformats.org/markup-compatibility/2006" xmlns:a14="http://schemas.microsoft.com/office/drawing/2010/main">
        <mc:Choice Requires="a14">
          <p:sp>
            <p:nvSpPr>
              <p:cNvPr id="12" name="ZoneTexte 11">
                <a:extLst>
                  <a:ext uri="{FF2B5EF4-FFF2-40B4-BE49-F238E27FC236}">
                    <a16:creationId xmlns:a16="http://schemas.microsoft.com/office/drawing/2014/main" id="{E6190C72-4B69-43CB-A9CD-E70CED6B5ED6}"/>
                  </a:ext>
                </a:extLst>
              </p:cNvPr>
              <p:cNvSpPr txBox="1"/>
              <p:nvPr/>
            </p:nvSpPr>
            <p:spPr>
              <a:xfrm>
                <a:off x="3159760" y="91440"/>
                <a:ext cx="2550160"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𝑇</m:t>
                        </m:r>
                      </m:e>
                      <m:sub>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m:t>
                        </m:r>
                      </m:sub>
                    </m:sSub>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oMath>
                </a14:m>
                <a:r>
                  <a:rPr kumimoji="0" lang="fr-FR" sz="1400" b="0" i="0" u="none" strike="noStrike" kern="1200" cap="none" spc="0" normalizeH="0" baseline="0" noProof="0" dirty="0">
                    <a:ln>
                      <a:noFill/>
                    </a:ln>
                    <a:solidFill>
                      <a:prstClr val="black"/>
                    </a:solidFill>
                    <a:effectLst/>
                    <a:uLnTx/>
                    <a:uFillTx/>
                    <a:latin typeface="Calibri" panose="020F0502020204030204"/>
                    <a:ea typeface="+mn-ea"/>
                    <a:cs typeface="+mn-cs"/>
                  </a:rPr>
                  <a:t>matrice indépendante</a:t>
                </a:r>
              </a:p>
            </p:txBody>
          </p:sp>
        </mc:Choice>
        <mc:Fallback xmlns="">
          <p:sp>
            <p:nvSpPr>
              <p:cNvPr id="12" name="ZoneTexte 11">
                <a:extLst>
                  <a:ext uri="{FF2B5EF4-FFF2-40B4-BE49-F238E27FC236}">
                    <a16:creationId xmlns:a16="http://schemas.microsoft.com/office/drawing/2014/main" id="{E6190C72-4B69-43CB-A9CD-E70CED6B5ED6}"/>
                  </a:ext>
                </a:extLst>
              </p:cNvPr>
              <p:cNvSpPr txBox="1">
                <a:spLocks noRot="1" noChangeAspect="1" noMove="1" noResize="1" noEditPoints="1" noAdjustHandles="1" noChangeArrowheads="1" noChangeShapeType="1" noTextEdit="1"/>
              </p:cNvSpPr>
              <p:nvPr/>
            </p:nvSpPr>
            <p:spPr>
              <a:xfrm>
                <a:off x="3159760" y="91440"/>
                <a:ext cx="2550160" cy="307777"/>
              </a:xfrm>
              <a:prstGeom prst="rect">
                <a:avLst/>
              </a:prstGeom>
              <a:blipFill>
                <a:blip r:embed="rId2"/>
                <a:stretch>
                  <a:fillRect t="-4000" b="-20000"/>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0" name="ZoneTexte 9">
                <a:extLst>
                  <a:ext uri="{FF2B5EF4-FFF2-40B4-BE49-F238E27FC236}">
                    <a16:creationId xmlns:a16="http://schemas.microsoft.com/office/drawing/2014/main" id="{DE3AB456-6E5A-4ECC-A775-23863C1B551B}"/>
                  </a:ext>
                </a:extLst>
              </p:cNvPr>
              <p:cNvSpPr txBox="1"/>
              <p:nvPr/>
            </p:nvSpPr>
            <p:spPr>
              <a:xfrm>
                <a:off x="5512726" y="91440"/>
                <a:ext cx="2550160"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𝑇</m:t>
                        </m:r>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𝑇</m:t>
                        </m:r>
                      </m:e>
                      <m:sub>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m:t>
                        </m:r>
                      </m:sub>
                    </m:sSub>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𝑅</m:t>
                    </m:r>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oMath>
                </a14:m>
                <a:r>
                  <a:rPr kumimoji="0" lang="fr-FR" sz="1400" b="0" i="0" u="none" strike="noStrike" kern="1200" cap="none" spc="0" normalizeH="0" baseline="0" noProof="0" dirty="0">
                    <a:ln>
                      <a:noFill/>
                    </a:ln>
                    <a:solidFill>
                      <a:prstClr val="black"/>
                    </a:solidFill>
                    <a:effectLst/>
                    <a:uLnTx/>
                    <a:uFillTx/>
                    <a:latin typeface="Calibri" panose="020F0502020204030204"/>
                    <a:ea typeface="+mn-ea"/>
                    <a:cs typeface="+mn-cs"/>
                  </a:rPr>
                  <a:t>matrice surprise</a:t>
                </a:r>
              </a:p>
            </p:txBody>
          </p:sp>
        </mc:Choice>
        <mc:Fallback xmlns="">
          <p:sp>
            <p:nvSpPr>
              <p:cNvPr id="10" name="ZoneTexte 9">
                <a:extLst>
                  <a:ext uri="{FF2B5EF4-FFF2-40B4-BE49-F238E27FC236}">
                    <a16:creationId xmlns:a16="http://schemas.microsoft.com/office/drawing/2014/main" id="{DE3AB456-6E5A-4ECC-A775-23863C1B551B}"/>
                  </a:ext>
                </a:extLst>
              </p:cNvPr>
              <p:cNvSpPr txBox="1">
                <a:spLocks noRot="1" noChangeAspect="1" noMove="1" noResize="1" noEditPoints="1" noAdjustHandles="1" noChangeArrowheads="1" noChangeShapeType="1" noTextEdit="1"/>
              </p:cNvSpPr>
              <p:nvPr/>
            </p:nvSpPr>
            <p:spPr>
              <a:xfrm>
                <a:off x="5512726" y="91440"/>
                <a:ext cx="2550160" cy="307777"/>
              </a:xfrm>
              <a:prstGeom prst="rect">
                <a:avLst/>
              </a:prstGeom>
              <a:blipFill>
                <a:blip r:embed="rId3"/>
                <a:stretch>
                  <a:fillRect t="-4000" b="-20000"/>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1" name="ZoneTexte 10">
                <a:extLst>
                  <a:ext uri="{FF2B5EF4-FFF2-40B4-BE49-F238E27FC236}">
                    <a16:creationId xmlns:a16="http://schemas.microsoft.com/office/drawing/2014/main" id="{F125619E-29FE-425E-88FC-0BCD5B243991}"/>
                  </a:ext>
                </a:extLst>
              </p:cNvPr>
              <p:cNvSpPr txBox="1"/>
              <p:nvPr/>
            </p:nvSpPr>
            <p:spPr>
              <a:xfrm>
                <a:off x="8062886" y="91440"/>
                <a:ext cx="1172554"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𝑇</m:t>
                          </m:r>
                        </m:e>
                        <m:sub>
                          <m: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b>
                      </m:sSub>
                      <m: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 </m:t>
                      </m:r>
                      <m:sSub>
                        <m:sSubPr>
                          <m:ctrlP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𝐶</m:t>
                          </m:r>
                        </m:e>
                        <m:sub>
                          <m: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b>
                      </m:sSub>
                      <m:sSub>
                        <m:sSubPr>
                          <m:ctrlP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𝐿</m:t>
                          </m:r>
                        </m:e>
                        <m:sub>
                          <m: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b>
                      </m:sSub>
                    </m:oMath>
                  </m:oMathPara>
                </a14:m>
                <a:endParaRPr kumimoji="0" lang="fr-FR"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11" name="ZoneTexte 10">
                <a:extLst>
                  <a:ext uri="{FF2B5EF4-FFF2-40B4-BE49-F238E27FC236}">
                    <a16:creationId xmlns:a16="http://schemas.microsoft.com/office/drawing/2014/main" id="{F125619E-29FE-425E-88FC-0BCD5B243991}"/>
                  </a:ext>
                </a:extLst>
              </p:cNvPr>
              <p:cNvSpPr txBox="1">
                <a:spLocks noRot="1" noChangeAspect="1" noMove="1" noResize="1" noEditPoints="1" noAdjustHandles="1" noChangeArrowheads="1" noChangeShapeType="1" noTextEdit="1"/>
              </p:cNvSpPr>
              <p:nvPr/>
            </p:nvSpPr>
            <p:spPr>
              <a:xfrm>
                <a:off x="8062886" y="91440"/>
                <a:ext cx="1172554" cy="307777"/>
              </a:xfrm>
              <a:prstGeom prst="rect">
                <a:avLst/>
              </a:prstGeom>
              <a:blipFill>
                <a:blip r:embed="rId4"/>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9" name="ZoneTexte 8">
                <a:extLst>
                  <a:ext uri="{FF2B5EF4-FFF2-40B4-BE49-F238E27FC236}">
                    <a16:creationId xmlns:a16="http://schemas.microsoft.com/office/drawing/2014/main" id="{18FFD634-0368-48F3-9A9E-2B655D30C1BC}"/>
                  </a:ext>
                </a:extLst>
              </p:cNvPr>
              <p:cNvSpPr txBox="1"/>
              <p:nvPr/>
            </p:nvSpPr>
            <p:spPr>
              <a:xfrm>
                <a:off x="9243298" y="108589"/>
                <a:ext cx="1172554"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𝑅</m:t>
                          </m:r>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𝑇</m:t>
                          </m:r>
                        </m:e>
                        <m:sub>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Sub>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𝑇</m:t>
                          </m:r>
                        </m:e>
                        <m:sub>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b>
                      </m:sSub>
                    </m:oMath>
                  </m:oMathPara>
                </a14:m>
                <a:endParaRPr kumimoji="0" lang="fr-FR"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9" name="ZoneTexte 8">
                <a:extLst>
                  <a:ext uri="{FF2B5EF4-FFF2-40B4-BE49-F238E27FC236}">
                    <a16:creationId xmlns:a16="http://schemas.microsoft.com/office/drawing/2014/main" id="{18FFD634-0368-48F3-9A9E-2B655D30C1BC}"/>
                  </a:ext>
                </a:extLst>
              </p:cNvPr>
              <p:cNvSpPr txBox="1">
                <a:spLocks noRot="1" noChangeAspect="1" noMove="1" noResize="1" noEditPoints="1" noAdjustHandles="1" noChangeArrowheads="1" noChangeShapeType="1" noTextEdit="1"/>
              </p:cNvSpPr>
              <p:nvPr/>
            </p:nvSpPr>
            <p:spPr>
              <a:xfrm>
                <a:off x="9243298" y="108589"/>
                <a:ext cx="1172554" cy="307777"/>
              </a:xfrm>
              <a:prstGeom prst="rect">
                <a:avLst/>
              </a:prstGeom>
              <a:blipFill>
                <a:blip r:embed="rId5"/>
                <a:stretch>
                  <a:fillRect/>
                </a:stretch>
              </a:blipFill>
            </p:spPr>
            <p:txBody>
              <a:bodyPr/>
              <a:lstStyle/>
              <a:p>
                <a:r>
                  <a:rPr lang="fr-FR">
                    <a:noFill/>
                  </a:rPr>
                  <a:t> </a:t>
                </a:r>
              </a:p>
            </p:txBody>
          </p:sp>
        </mc:Fallback>
      </mc:AlternateContent>
      <p:pic>
        <p:nvPicPr>
          <p:cNvPr id="5" name="Image 4">
            <a:extLst>
              <a:ext uri="{FF2B5EF4-FFF2-40B4-BE49-F238E27FC236}">
                <a16:creationId xmlns:a16="http://schemas.microsoft.com/office/drawing/2014/main" id="{24FB12C1-AC19-4432-900D-B332EFABEAE4}"/>
              </a:ext>
            </a:extLst>
          </p:cNvPr>
          <p:cNvPicPr>
            <a:picLocks noChangeAspect="1"/>
          </p:cNvPicPr>
          <p:nvPr/>
        </p:nvPicPr>
        <p:blipFill>
          <a:blip r:embed="rId6"/>
          <a:stretch>
            <a:fillRect/>
          </a:stretch>
        </p:blipFill>
        <p:spPr>
          <a:xfrm>
            <a:off x="0" y="1680690"/>
            <a:ext cx="7077710" cy="3829050"/>
          </a:xfrm>
          <a:prstGeom prst="rect">
            <a:avLst/>
          </a:prstGeom>
        </p:spPr>
      </p:pic>
      <p:sp>
        <p:nvSpPr>
          <p:cNvPr id="6" name="ZoneTexte 5">
            <a:extLst>
              <a:ext uri="{FF2B5EF4-FFF2-40B4-BE49-F238E27FC236}">
                <a16:creationId xmlns:a16="http://schemas.microsoft.com/office/drawing/2014/main" id="{AB0BC04E-F6C5-48DE-BA4B-E43197FEF025}"/>
              </a:ext>
            </a:extLst>
          </p:cNvPr>
          <p:cNvSpPr txBox="1"/>
          <p:nvPr/>
        </p:nvSpPr>
        <p:spPr>
          <a:xfrm flipH="1">
            <a:off x="541019" y="5648960"/>
            <a:ext cx="2240282" cy="923330"/>
          </a:xfrm>
          <a:prstGeom prst="rect">
            <a:avLst/>
          </a:prstGeom>
          <a:noFill/>
          <a:ln>
            <a:solidFill>
              <a:schemeClr val="accent2"/>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T = 2x2 dimension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C = 2X1 dimension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L = 1x2 dimension</a:t>
            </a:r>
          </a:p>
        </p:txBody>
      </p:sp>
    </p:spTree>
    <p:extLst>
      <p:ext uri="{BB962C8B-B14F-4D97-AF65-F5344CB8AC3E}">
        <p14:creationId xmlns:p14="http://schemas.microsoft.com/office/powerpoint/2010/main" val="3733260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B8604080-1D00-816B-DE08-ABC2A82305B2}"/>
              </a:ext>
            </a:extLst>
          </p:cNvPr>
          <p:cNvSpPr>
            <a:spLocks noGrp="1"/>
          </p:cNvSpPr>
          <p:nvPr>
            <p:ph idx="1"/>
          </p:nvPr>
        </p:nvSpPr>
        <p:spPr>
          <a:xfrm>
            <a:off x="868680" y="2661210"/>
            <a:ext cx="9905999" cy="767790"/>
          </a:xfrm>
        </p:spPr>
        <p:txBody>
          <a:bodyPr>
            <a:normAutofit/>
          </a:bodyPr>
          <a:lstStyle/>
          <a:p>
            <a:pPr marL="0" indent="0" algn="ctr">
              <a:buNone/>
            </a:pPr>
            <a:r>
              <a:rPr lang="fr-FR" sz="1400" dirty="0">
                <a:hlinkClick r:id="rId2"/>
              </a:rPr>
              <a:t>https://www.youtube.com/watch?v=bihScz3OXbw&amp;list=PLnZgp6epRBbTvk5fznOuiZSz8ZC6aS5sz</a:t>
            </a:r>
            <a:endParaRPr lang="fr-FR" sz="1400" dirty="0"/>
          </a:p>
          <a:p>
            <a:pPr marL="0" indent="0" algn="ctr">
              <a:buNone/>
            </a:pPr>
            <a:endParaRPr lang="fr-FR" sz="1400" dirty="0"/>
          </a:p>
        </p:txBody>
      </p:sp>
    </p:spTree>
    <p:extLst>
      <p:ext uri="{BB962C8B-B14F-4D97-AF65-F5344CB8AC3E}">
        <p14:creationId xmlns:p14="http://schemas.microsoft.com/office/powerpoint/2010/main" val="2899819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3">
            <a:extLst>
              <a:ext uri="{FF2B5EF4-FFF2-40B4-BE49-F238E27FC236}">
                <a16:creationId xmlns:a16="http://schemas.microsoft.com/office/drawing/2014/main" id="{2132F281-75CB-41EA-AFDA-DBB4F443CB8E}"/>
              </a:ext>
            </a:extLst>
          </p:cNvPr>
          <p:cNvSpPr>
            <a:spLocks noGrp="1"/>
          </p:cNvSpPr>
          <p:nvPr>
            <p:ph type="title"/>
          </p:nvPr>
        </p:nvSpPr>
        <p:spPr>
          <a:xfrm>
            <a:off x="541019" y="663972"/>
            <a:ext cx="10515600" cy="804672"/>
          </a:xfrm>
        </p:spPr>
        <p:txBody>
          <a:bodyPr>
            <a:normAutofit/>
          </a:bodyPr>
          <a:lstStyle/>
          <a:p>
            <a:pPr algn="ctr"/>
            <a:r>
              <a:rPr lang="fr-FR" sz="3200" b="1" dirty="0">
                <a:solidFill>
                  <a:srgbClr val="0070C0"/>
                </a:solidFill>
              </a:rPr>
              <a:t>Mise en facteur d’une matrice : exemple</a:t>
            </a:r>
          </a:p>
        </p:txBody>
      </p:sp>
      <p:sp>
        <p:nvSpPr>
          <p:cNvPr id="4" name="ZoneTexte 3">
            <a:extLst>
              <a:ext uri="{FF2B5EF4-FFF2-40B4-BE49-F238E27FC236}">
                <a16:creationId xmlns:a16="http://schemas.microsoft.com/office/drawing/2014/main" id="{A367B7F5-A2B5-46AD-998B-164700362BAF}"/>
              </a:ext>
            </a:extLst>
          </p:cNvPr>
          <p:cNvSpPr txBox="1"/>
          <p:nvPr/>
        </p:nvSpPr>
        <p:spPr>
          <a:xfrm>
            <a:off x="386080" y="91440"/>
            <a:ext cx="2550160"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Calibri" panose="020F0502020204030204"/>
                <a:ea typeface="+mn-ea"/>
                <a:cs typeface="+mn-cs"/>
              </a:rPr>
              <a:t>T = tableau de données d’entrée</a:t>
            </a:r>
          </a:p>
        </p:txBody>
      </p:sp>
      <mc:AlternateContent xmlns:mc="http://schemas.openxmlformats.org/markup-compatibility/2006" xmlns:a14="http://schemas.microsoft.com/office/drawing/2010/main">
        <mc:Choice Requires="a14">
          <p:sp>
            <p:nvSpPr>
              <p:cNvPr id="12" name="ZoneTexte 11">
                <a:extLst>
                  <a:ext uri="{FF2B5EF4-FFF2-40B4-BE49-F238E27FC236}">
                    <a16:creationId xmlns:a16="http://schemas.microsoft.com/office/drawing/2014/main" id="{E6190C72-4B69-43CB-A9CD-E70CED6B5ED6}"/>
                  </a:ext>
                </a:extLst>
              </p:cNvPr>
              <p:cNvSpPr txBox="1"/>
              <p:nvPr/>
            </p:nvSpPr>
            <p:spPr>
              <a:xfrm>
                <a:off x="3159760" y="91440"/>
                <a:ext cx="2550160"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𝑇</m:t>
                        </m:r>
                      </m:e>
                      <m:sub>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m:t>
                        </m:r>
                      </m:sub>
                    </m:sSub>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oMath>
                </a14:m>
                <a:r>
                  <a:rPr kumimoji="0" lang="fr-FR" sz="1400" b="0" i="0" u="none" strike="noStrike" kern="1200" cap="none" spc="0" normalizeH="0" baseline="0" noProof="0" dirty="0">
                    <a:ln>
                      <a:noFill/>
                    </a:ln>
                    <a:solidFill>
                      <a:prstClr val="black"/>
                    </a:solidFill>
                    <a:effectLst/>
                    <a:uLnTx/>
                    <a:uFillTx/>
                    <a:latin typeface="Calibri" panose="020F0502020204030204"/>
                    <a:ea typeface="+mn-ea"/>
                    <a:cs typeface="+mn-cs"/>
                  </a:rPr>
                  <a:t>matrice indépendante</a:t>
                </a:r>
              </a:p>
            </p:txBody>
          </p:sp>
        </mc:Choice>
        <mc:Fallback xmlns="">
          <p:sp>
            <p:nvSpPr>
              <p:cNvPr id="12" name="ZoneTexte 11">
                <a:extLst>
                  <a:ext uri="{FF2B5EF4-FFF2-40B4-BE49-F238E27FC236}">
                    <a16:creationId xmlns:a16="http://schemas.microsoft.com/office/drawing/2014/main" id="{E6190C72-4B69-43CB-A9CD-E70CED6B5ED6}"/>
                  </a:ext>
                </a:extLst>
              </p:cNvPr>
              <p:cNvSpPr txBox="1">
                <a:spLocks noRot="1" noChangeAspect="1" noMove="1" noResize="1" noEditPoints="1" noAdjustHandles="1" noChangeArrowheads="1" noChangeShapeType="1" noTextEdit="1"/>
              </p:cNvSpPr>
              <p:nvPr/>
            </p:nvSpPr>
            <p:spPr>
              <a:xfrm>
                <a:off x="3159760" y="91440"/>
                <a:ext cx="2550160" cy="307777"/>
              </a:xfrm>
              <a:prstGeom prst="rect">
                <a:avLst/>
              </a:prstGeom>
              <a:blipFill>
                <a:blip r:embed="rId2"/>
                <a:stretch>
                  <a:fillRect t="-4000" b="-20000"/>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0" name="ZoneTexte 9">
                <a:extLst>
                  <a:ext uri="{FF2B5EF4-FFF2-40B4-BE49-F238E27FC236}">
                    <a16:creationId xmlns:a16="http://schemas.microsoft.com/office/drawing/2014/main" id="{DE3AB456-6E5A-4ECC-A775-23863C1B551B}"/>
                  </a:ext>
                </a:extLst>
              </p:cNvPr>
              <p:cNvSpPr txBox="1"/>
              <p:nvPr/>
            </p:nvSpPr>
            <p:spPr>
              <a:xfrm>
                <a:off x="5512726" y="91440"/>
                <a:ext cx="2550160"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𝑇</m:t>
                        </m:r>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𝑇</m:t>
                        </m:r>
                      </m:e>
                      <m:sub>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m:t>
                        </m:r>
                      </m:sub>
                    </m:sSub>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𝑅</m:t>
                    </m:r>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oMath>
                </a14:m>
                <a:r>
                  <a:rPr kumimoji="0" lang="fr-FR" sz="1400" b="0" i="0" u="none" strike="noStrike" kern="1200" cap="none" spc="0" normalizeH="0" baseline="0" noProof="0" dirty="0">
                    <a:ln>
                      <a:noFill/>
                    </a:ln>
                    <a:solidFill>
                      <a:prstClr val="black"/>
                    </a:solidFill>
                    <a:effectLst/>
                    <a:uLnTx/>
                    <a:uFillTx/>
                    <a:latin typeface="Calibri" panose="020F0502020204030204"/>
                    <a:ea typeface="+mn-ea"/>
                    <a:cs typeface="+mn-cs"/>
                  </a:rPr>
                  <a:t>matrice surprise</a:t>
                </a:r>
              </a:p>
            </p:txBody>
          </p:sp>
        </mc:Choice>
        <mc:Fallback xmlns="">
          <p:sp>
            <p:nvSpPr>
              <p:cNvPr id="10" name="ZoneTexte 9">
                <a:extLst>
                  <a:ext uri="{FF2B5EF4-FFF2-40B4-BE49-F238E27FC236}">
                    <a16:creationId xmlns:a16="http://schemas.microsoft.com/office/drawing/2014/main" id="{DE3AB456-6E5A-4ECC-A775-23863C1B551B}"/>
                  </a:ext>
                </a:extLst>
              </p:cNvPr>
              <p:cNvSpPr txBox="1">
                <a:spLocks noRot="1" noChangeAspect="1" noMove="1" noResize="1" noEditPoints="1" noAdjustHandles="1" noChangeArrowheads="1" noChangeShapeType="1" noTextEdit="1"/>
              </p:cNvSpPr>
              <p:nvPr/>
            </p:nvSpPr>
            <p:spPr>
              <a:xfrm>
                <a:off x="5512726" y="91440"/>
                <a:ext cx="2550160" cy="307777"/>
              </a:xfrm>
              <a:prstGeom prst="rect">
                <a:avLst/>
              </a:prstGeom>
              <a:blipFill>
                <a:blip r:embed="rId3"/>
                <a:stretch>
                  <a:fillRect t="-4000" b="-20000"/>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1" name="ZoneTexte 10">
                <a:extLst>
                  <a:ext uri="{FF2B5EF4-FFF2-40B4-BE49-F238E27FC236}">
                    <a16:creationId xmlns:a16="http://schemas.microsoft.com/office/drawing/2014/main" id="{F125619E-29FE-425E-88FC-0BCD5B243991}"/>
                  </a:ext>
                </a:extLst>
              </p:cNvPr>
              <p:cNvSpPr txBox="1"/>
              <p:nvPr/>
            </p:nvSpPr>
            <p:spPr>
              <a:xfrm>
                <a:off x="8062886" y="91440"/>
                <a:ext cx="1172554"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𝑇</m:t>
                          </m:r>
                        </m:e>
                        <m:sub>
                          <m: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b>
                      </m:sSub>
                      <m: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 </m:t>
                      </m:r>
                      <m:sSub>
                        <m:sSubPr>
                          <m:ctrlP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𝐶</m:t>
                          </m:r>
                        </m:e>
                        <m:sub>
                          <m: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b>
                      </m:sSub>
                      <m:sSub>
                        <m:sSubPr>
                          <m:ctrlP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𝐿</m:t>
                          </m:r>
                        </m:e>
                        <m:sub>
                          <m: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b>
                      </m:sSub>
                    </m:oMath>
                  </m:oMathPara>
                </a14:m>
                <a:endParaRPr kumimoji="0" lang="fr-FR"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11" name="ZoneTexte 10">
                <a:extLst>
                  <a:ext uri="{FF2B5EF4-FFF2-40B4-BE49-F238E27FC236}">
                    <a16:creationId xmlns:a16="http://schemas.microsoft.com/office/drawing/2014/main" id="{F125619E-29FE-425E-88FC-0BCD5B243991}"/>
                  </a:ext>
                </a:extLst>
              </p:cNvPr>
              <p:cNvSpPr txBox="1">
                <a:spLocks noRot="1" noChangeAspect="1" noMove="1" noResize="1" noEditPoints="1" noAdjustHandles="1" noChangeArrowheads="1" noChangeShapeType="1" noTextEdit="1"/>
              </p:cNvSpPr>
              <p:nvPr/>
            </p:nvSpPr>
            <p:spPr>
              <a:xfrm>
                <a:off x="8062886" y="91440"/>
                <a:ext cx="1172554" cy="307777"/>
              </a:xfrm>
              <a:prstGeom prst="rect">
                <a:avLst/>
              </a:prstGeom>
              <a:blipFill>
                <a:blip r:embed="rId4"/>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9" name="ZoneTexte 8">
                <a:extLst>
                  <a:ext uri="{FF2B5EF4-FFF2-40B4-BE49-F238E27FC236}">
                    <a16:creationId xmlns:a16="http://schemas.microsoft.com/office/drawing/2014/main" id="{18FFD634-0368-48F3-9A9E-2B655D30C1BC}"/>
                  </a:ext>
                </a:extLst>
              </p:cNvPr>
              <p:cNvSpPr txBox="1"/>
              <p:nvPr/>
            </p:nvSpPr>
            <p:spPr>
              <a:xfrm>
                <a:off x="9243298" y="108589"/>
                <a:ext cx="1172554"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𝑅</m:t>
                          </m:r>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𝑇</m:t>
                          </m:r>
                        </m:e>
                        <m:sub>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Sub>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𝑇</m:t>
                          </m:r>
                        </m:e>
                        <m:sub>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b>
                      </m:sSub>
                    </m:oMath>
                  </m:oMathPara>
                </a14:m>
                <a:endParaRPr kumimoji="0" lang="fr-FR"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9" name="ZoneTexte 8">
                <a:extLst>
                  <a:ext uri="{FF2B5EF4-FFF2-40B4-BE49-F238E27FC236}">
                    <a16:creationId xmlns:a16="http://schemas.microsoft.com/office/drawing/2014/main" id="{18FFD634-0368-48F3-9A9E-2B655D30C1BC}"/>
                  </a:ext>
                </a:extLst>
              </p:cNvPr>
              <p:cNvSpPr txBox="1">
                <a:spLocks noRot="1" noChangeAspect="1" noMove="1" noResize="1" noEditPoints="1" noAdjustHandles="1" noChangeArrowheads="1" noChangeShapeType="1" noTextEdit="1"/>
              </p:cNvSpPr>
              <p:nvPr/>
            </p:nvSpPr>
            <p:spPr>
              <a:xfrm>
                <a:off x="9243298" y="108589"/>
                <a:ext cx="1172554" cy="307777"/>
              </a:xfrm>
              <a:prstGeom prst="rect">
                <a:avLst/>
              </a:prstGeom>
              <a:blipFill>
                <a:blip r:embed="rId5"/>
                <a:stretch>
                  <a:fillRect/>
                </a:stretch>
              </a:blipFill>
            </p:spPr>
            <p:txBody>
              <a:bodyPr/>
              <a:lstStyle/>
              <a:p>
                <a:r>
                  <a:rPr lang="fr-FR">
                    <a:noFill/>
                  </a:rPr>
                  <a:t> </a:t>
                </a:r>
              </a:p>
            </p:txBody>
          </p:sp>
        </mc:Fallback>
      </mc:AlternateContent>
      <p:pic>
        <p:nvPicPr>
          <p:cNvPr id="5" name="Image 4">
            <a:extLst>
              <a:ext uri="{FF2B5EF4-FFF2-40B4-BE49-F238E27FC236}">
                <a16:creationId xmlns:a16="http://schemas.microsoft.com/office/drawing/2014/main" id="{24FB12C1-AC19-4432-900D-B332EFABEAE4}"/>
              </a:ext>
            </a:extLst>
          </p:cNvPr>
          <p:cNvPicPr>
            <a:picLocks noChangeAspect="1"/>
          </p:cNvPicPr>
          <p:nvPr/>
        </p:nvPicPr>
        <p:blipFill>
          <a:blip r:embed="rId6"/>
          <a:stretch>
            <a:fillRect/>
          </a:stretch>
        </p:blipFill>
        <p:spPr>
          <a:xfrm>
            <a:off x="0" y="1680690"/>
            <a:ext cx="7077710" cy="3829050"/>
          </a:xfrm>
          <a:prstGeom prst="rect">
            <a:avLst/>
          </a:prstGeom>
        </p:spPr>
      </p:pic>
      <p:sp>
        <p:nvSpPr>
          <p:cNvPr id="6" name="ZoneTexte 5">
            <a:extLst>
              <a:ext uri="{FF2B5EF4-FFF2-40B4-BE49-F238E27FC236}">
                <a16:creationId xmlns:a16="http://schemas.microsoft.com/office/drawing/2014/main" id="{AB0BC04E-F6C5-48DE-BA4B-E43197FEF025}"/>
              </a:ext>
            </a:extLst>
          </p:cNvPr>
          <p:cNvSpPr txBox="1"/>
          <p:nvPr/>
        </p:nvSpPr>
        <p:spPr>
          <a:xfrm flipH="1">
            <a:off x="541019" y="5648960"/>
            <a:ext cx="2240282" cy="923330"/>
          </a:xfrm>
          <a:prstGeom prst="rect">
            <a:avLst/>
          </a:prstGeom>
          <a:noFill/>
          <a:ln>
            <a:solidFill>
              <a:schemeClr val="accent2"/>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T = 2x2 dimension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C = 2X1 dimension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L = 1x2 dimension</a:t>
            </a:r>
          </a:p>
        </p:txBody>
      </p:sp>
      <p:sp>
        <p:nvSpPr>
          <p:cNvPr id="2" name="Rectangle 1">
            <a:extLst>
              <a:ext uri="{FF2B5EF4-FFF2-40B4-BE49-F238E27FC236}">
                <a16:creationId xmlns:a16="http://schemas.microsoft.com/office/drawing/2014/main" id="{5ECFEEFA-0628-4D62-A6E9-A0357015EE41}"/>
              </a:ext>
            </a:extLst>
          </p:cNvPr>
          <p:cNvSpPr/>
          <p:nvPr/>
        </p:nvSpPr>
        <p:spPr>
          <a:xfrm>
            <a:off x="4434840" y="1965960"/>
            <a:ext cx="1889760" cy="1803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65013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A367B7F5-A2B5-46AD-998B-164700362BAF}"/>
              </a:ext>
            </a:extLst>
          </p:cNvPr>
          <p:cNvSpPr txBox="1"/>
          <p:nvPr/>
        </p:nvSpPr>
        <p:spPr>
          <a:xfrm>
            <a:off x="386080" y="91440"/>
            <a:ext cx="2550160"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Calibri" panose="020F0502020204030204"/>
                <a:ea typeface="+mn-ea"/>
                <a:cs typeface="+mn-cs"/>
              </a:rPr>
              <a:t>T = tableau de données d’entrée</a:t>
            </a:r>
          </a:p>
        </p:txBody>
      </p:sp>
      <mc:AlternateContent xmlns:mc="http://schemas.openxmlformats.org/markup-compatibility/2006" xmlns:a14="http://schemas.microsoft.com/office/drawing/2010/main">
        <mc:Choice Requires="a14">
          <p:sp>
            <p:nvSpPr>
              <p:cNvPr id="12" name="ZoneTexte 11">
                <a:extLst>
                  <a:ext uri="{FF2B5EF4-FFF2-40B4-BE49-F238E27FC236}">
                    <a16:creationId xmlns:a16="http://schemas.microsoft.com/office/drawing/2014/main" id="{E6190C72-4B69-43CB-A9CD-E70CED6B5ED6}"/>
                  </a:ext>
                </a:extLst>
              </p:cNvPr>
              <p:cNvSpPr txBox="1"/>
              <p:nvPr/>
            </p:nvSpPr>
            <p:spPr>
              <a:xfrm>
                <a:off x="3159760" y="91440"/>
                <a:ext cx="2550160"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𝑇</m:t>
                        </m:r>
                      </m:e>
                      <m:sub>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m:t>
                        </m:r>
                      </m:sub>
                    </m:sSub>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oMath>
                </a14:m>
                <a:r>
                  <a:rPr kumimoji="0" lang="fr-FR" sz="1400" b="0" i="0" u="none" strike="noStrike" kern="1200" cap="none" spc="0" normalizeH="0" baseline="0" noProof="0" dirty="0">
                    <a:ln>
                      <a:noFill/>
                    </a:ln>
                    <a:solidFill>
                      <a:prstClr val="black"/>
                    </a:solidFill>
                    <a:effectLst/>
                    <a:uLnTx/>
                    <a:uFillTx/>
                    <a:latin typeface="Calibri" panose="020F0502020204030204"/>
                    <a:ea typeface="+mn-ea"/>
                    <a:cs typeface="+mn-cs"/>
                  </a:rPr>
                  <a:t>matrice indépendante</a:t>
                </a:r>
              </a:p>
            </p:txBody>
          </p:sp>
        </mc:Choice>
        <mc:Fallback xmlns="">
          <p:sp>
            <p:nvSpPr>
              <p:cNvPr id="12" name="ZoneTexte 11">
                <a:extLst>
                  <a:ext uri="{FF2B5EF4-FFF2-40B4-BE49-F238E27FC236}">
                    <a16:creationId xmlns:a16="http://schemas.microsoft.com/office/drawing/2014/main" id="{E6190C72-4B69-43CB-A9CD-E70CED6B5ED6}"/>
                  </a:ext>
                </a:extLst>
              </p:cNvPr>
              <p:cNvSpPr txBox="1">
                <a:spLocks noRot="1" noChangeAspect="1" noMove="1" noResize="1" noEditPoints="1" noAdjustHandles="1" noChangeArrowheads="1" noChangeShapeType="1" noTextEdit="1"/>
              </p:cNvSpPr>
              <p:nvPr/>
            </p:nvSpPr>
            <p:spPr>
              <a:xfrm>
                <a:off x="3159760" y="91440"/>
                <a:ext cx="2550160" cy="307777"/>
              </a:xfrm>
              <a:prstGeom prst="rect">
                <a:avLst/>
              </a:prstGeom>
              <a:blipFill>
                <a:blip r:embed="rId2"/>
                <a:stretch>
                  <a:fillRect t="-4000" b="-20000"/>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0" name="ZoneTexte 9">
                <a:extLst>
                  <a:ext uri="{FF2B5EF4-FFF2-40B4-BE49-F238E27FC236}">
                    <a16:creationId xmlns:a16="http://schemas.microsoft.com/office/drawing/2014/main" id="{DE3AB456-6E5A-4ECC-A775-23863C1B551B}"/>
                  </a:ext>
                </a:extLst>
              </p:cNvPr>
              <p:cNvSpPr txBox="1"/>
              <p:nvPr/>
            </p:nvSpPr>
            <p:spPr>
              <a:xfrm>
                <a:off x="5512726" y="91440"/>
                <a:ext cx="2550160"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𝑇</m:t>
                        </m:r>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𝑇</m:t>
                        </m:r>
                      </m:e>
                      <m:sub>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m:t>
                        </m:r>
                      </m:sub>
                    </m:sSub>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𝑅</m:t>
                    </m:r>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oMath>
                </a14:m>
                <a:r>
                  <a:rPr kumimoji="0" lang="fr-FR" sz="1400" b="0" i="0" u="none" strike="noStrike" kern="1200" cap="none" spc="0" normalizeH="0" baseline="0" noProof="0" dirty="0">
                    <a:ln>
                      <a:noFill/>
                    </a:ln>
                    <a:solidFill>
                      <a:prstClr val="black"/>
                    </a:solidFill>
                    <a:effectLst/>
                    <a:uLnTx/>
                    <a:uFillTx/>
                    <a:latin typeface="Calibri" panose="020F0502020204030204"/>
                    <a:ea typeface="+mn-ea"/>
                    <a:cs typeface="+mn-cs"/>
                  </a:rPr>
                  <a:t>matrice surprise</a:t>
                </a:r>
              </a:p>
            </p:txBody>
          </p:sp>
        </mc:Choice>
        <mc:Fallback xmlns="">
          <p:sp>
            <p:nvSpPr>
              <p:cNvPr id="10" name="ZoneTexte 9">
                <a:extLst>
                  <a:ext uri="{FF2B5EF4-FFF2-40B4-BE49-F238E27FC236}">
                    <a16:creationId xmlns:a16="http://schemas.microsoft.com/office/drawing/2014/main" id="{DE3AB456-6E5A-4ECC-A775-23863C1B551B}"/>
                  </a:ext>
                </a:extLst>
              </p:cNvPr>
              <p:cNvSpPr txBox="1">
                <a:spLocks noRot="1" noChangeAspect="1" noMove="1" noResize="1" noEditPoints="1" noAdjustHandles="1" noChangeArrowheads="1" noChangeShapeType="1" noTextEdit="1"/>
              </p:cNvSpPr>
              <p:nvPr/>
            </p:nvSpPr>
            <p:spPr>
              <a:xfrm>
                <a:off x="5512726" y="91440"/>
                <a:ext cx="2550160" cy="307777"/>
              </a:xfrm>
              <a:prstGeom prst="rect">
                <a:avLst/>
              </a:prstGeom>
              <a:blipFill>
                <a:blip r:embed="rId3"/>
                <a:stretch>
                  <a:fillRect t="-4000" b="-20000"/>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1" name="ZoneTexte 10">
                <a:extLst>
                  <a:ext uri="{FF2B5EF4-FFF2-40B4-BE49-F238E27FC236}">
                    <a16:creationId xmlns:a16="http://schemas.microsoft.com/office/drawing/2014/main" id="{F125619E-29FE-425E-88FC-0BCD5B243991}"/>
                  </a:ext>
                </a:extLst>
              </p:cNvPr>
              <p:cNvSpPr txBox="1"/>
              <p:nvPr/>
            </p:nvSpPr>
            <p:spPr>
              <a:xfrm>
                <a:off x="8062886" y="91440"/>
                <a:ext cx="1172554"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𝑇</m:t>
                          </m:r>
                        </m:e>
                        <m:sub>
                          <m: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b>
                      </m:sSub>
                      <m: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 </m:t>
                      </m:r>
                      <m:sSub>
                        <m:sSubPr>
                          <m:ctrlP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𝐶</m:t>
                          </m:r>
                        </m:e>
                        <m:sub>
                          <m: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b>
                      </m:sSub>
                      <m:sSub>
                        <m:sSubPr>
                          <m:ctrlP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𝐿</m:t>
                          </m:r>
                        </m:e>
                        <m:sub>
                          <m: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b>
                      </m:sSub>
                    </m:oMath>
                  </m:oMathPara>
                </a14:m>
                <a:endParaRPr kumimoji="0" lang="fr-FR"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11" name="ZoneTexte 10">
                <a:extLst>
                  <a:ext uri="{FF2B5EF4-FFF2-40B4-BE49-F238E27FC236}">
                    <a16:creationId xmlns:a16="http://schemas.microsoft.com/office/drawing/2014/main" id="{F125619E-29FE-425E-88FC-0BCD5B243991}"/>
                  </a:ext>
                </a:extLst>
              </p:cNvPr>
              <p:cNvSpPr txBox="1">
                <a:spLocks noRot="1" noChangeAspect="1" noMove="1" noResize="1" noEditPoints="1" noAdjustHandles="1" noChangeArrowheads="1" noChangeShapeType="1" noTextEdit="1"/>
              </p:cNvSpPr>
              <p:nvPr/>
            </p:nvSpPr>
            <p:spPr>
              <a:xfrm>
                <a:off x="8062886" y="91440"/>
                <a:ext cx="1172554" cy="307777"/>
              </a:xfrm>
              <a:prstGeom prst="rect">
                <a:avLst/>
              </a:prstGeom>
              <a:blipFill>
                <a:blip r:embed="rId4"/>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9" name="ZoneTexte 8">
                <a:extLst>
                  <a:ext uri="{FF2B5EF4-FFF2-40B4-BE49-F238E27FC236}">
                    <a16:creationId xmlns:a16="http://schemas.microsoft.com/office/drawing/2014/main" id="{18FFD634-0368-48F3-9A9E-2B655D30C1BC}"/>
                  </a:ext>
                </a:extLst>
              </p:cNvPr>
              <p:cNvSpPr txBox="1"/>
              <p:nvPr/>
            </p:nvSpPr>
            <p:spPr>
              <a:xfrm>
                <a:off x="9243298" y="108589"/>
                <a:ext cx="1172554"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𝑅</m:t>
                          </m:r>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𝑇</m:t>
                          </m:r>
                        </m:e>
                        <m:sub>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Sub>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𝑇</m:t>
                          </m:r>
                        </m:e>
                        <m:sub>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b>
                      </m:sSub>
                    </m:oMath>
                  </m:oMathPara>
                </a14:m>
                <a:endParaRPr kumimoji="0" lang="fr-FR"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9" name="ZoneTexte 8">
                <a:extLst>
                  <a:ext uri="{FF2B5EF4-FFF2-40B4-BE49-F238E27FC236}">
                    <a16:creationId xmlns:a16="http://schemas.microsoft.com/office/drawing/2014/main" id="{18FFD634-0368-48F3-9A9E-2B655D30C1BC}"/>
                  </a:ext>
                </a:extLst>
              </p:cNvPr>
              <p:cNvSpPr txBox="1">
                <a:spLocks noRot="1" noChangeAspect="1" noMove="1" noResize="1" noEditPoints="1" noAdjustHandles="1" noChangeArrowheads="1" noChangeShapeType="1" noTextEdit="1"/>
              </p:cNvSpPr>
              <p:nvPr/>
            </p:nvSpPr>
            <p:spPr>
              <a:xfrm>
                <a:off x="9243298" y="108589"/>
                <a:ext cx="1172554" cy="307777"/>
              </a:xfrm>
              <a:prstGeom prst="rect">
                <a:avLst/>
              </a:prstGeom>
              <a:blipFill>
                <a:blip r:embed="rId5"/>
                <a:stretch>
                  <a:fillRect/>
                </a:stretch>
              </a:blipFill>
            </p:spPr>
            <p:txBody>
              <a:bodyPr/>
              <a:lstStyle/>
              <a:p>
                <a:r>
                  <a:rPr lang="fr-FR">
                    <a:noFill/>
                  </a:rPr>
                  <a:t> </a:t>
                </a:r>
              </a:p>
            </p:txBody>
          </p:sp>
        </mc:Fallback>
      </mc:AlternateContent>
      <p:sp>
        <p:nvSpPr>
          <p:cNvPr id="2" name="Rectangle 1">
            <a:extLst>
              <a:ext uri="{FF2B5EF4-FFF2-40B4-BE49-F238E27FC236}">
                <a16:creationId xmlns:a16="http://schemas.microsoft.com/office/drawing/2014/main" id="{5ECFEEFA-0628-4D62-A6E9-A0357015EE41}"/>
              </a:ext>
            </a:extLst>
          </p:cNvPr>
          <p:cNvSpPr/>
          <p:nvPr/>
        </p:nvSpPr>
        <p:spPr>
          <a:xfrm>
            <a:off x="4434840" y="1965960"/>
            <a:ext cx="1889760" cy="1803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4" name="Image 13">
            <a:extLst>
              <a:ext uri="{FF2B5EF4-FFF2-40B4-BE49-F238E27FC236}">
                <a16:creationId xmlns:a16="http://schemas.microsoft.com/office/drawing/2014/main" id="{DB04119C-329E-46C6-861F-1DF86FA8379C}"/>
              </a:ext>
            </a:extLst>
          </p:cNvPr>
          <p:cNvPicPr>
            <a:picLocks noChangeAspect="1"/>
          </p:cNvPicPr>
          <p:nvPr/>
        </p:nvPicPr>
        <p:blipFill>
          <a:blip r:embed="rId6"/>
          <a:stretch>
            <a:fillRect/>
          </a:stretch>
        </p:blipFill>
        <p:spPr>
          <a:xfrm>
            <a:off x="2047875" y="976312"/>
            <a:ext cx="8096250" cy="4905375"/>
          </a:xfrm>
          <a:prstGeom prst="rect">
            <a:avLst/>
          </a:prstGeom>
        </p:spPr>
      </p:pic>
    </p:spTree>
    <p:extLst>
      <p:ext uri="{BB962C8B-B14F-4D97-AF65-F5344CB8AC3E}">
        <p14:creationId xmlns:p14="http://schemas.microsoft.com/office/powerpoint/2010/main" val="17571029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8EA26C5-4851-4816-95FF-6CE251EDB8C3}"/>
              </a:ext>
            </a:extLst>
          </p:cNvPr>
          <p:cNvSpPr>
            <a:spLocks noGrp="1"/>
          </p:cNvSpPr>
          <p:nvPr>
            <p:ph type="title"/>
          </p:nvPr>
        </p:nvSpPr>
        <p:spPr/>
        <p:txBody>
          <a:bodyPr/>
          <a:lstStyle/>
          <a:p>
            <a:r>
              <a:rPr lang="fr-FR" dirty="0"/>
              <a:t>D’une matrice à une présentation graphique</a:t>
            </a:r>
          </a:p>
        </p:txBody>
      </p:sp>
      <p:sp>
        <p:nvSpPr>
          <p:cNvPr id="3" name="ZoneTexte 2">
            <a:extLst>
              <a:ext uri="{FF2B5EF4-FFF2-40B4-BE49-F238E27FC236}">
                <a16:creationId xmlns:a16="http://schemas.microsoft.com/office/drawing/2014/main" id="{BC68FA76-419D-46D6-83FE-E2281BB2470D}"/>
              </a:ext>
            </a:extLst>
          </p:cNvPr>
          <p:cNvSpPr txBox="1"/>
          <p:nvPr/>
        </p:nvSpPr>
        <p:spPr>
          <a:xfrm>
            <a:off x="3296920" y="2448560"/>
            <a:ext cx="5598160"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2400" b="0" i="0" u="none" strike="noStrike" kern="1200" cap="none" spc="0" normalizeH="0" baseline="0" noProof="0" dirty="0">
                <a:ln>
                  <a:noFill/>
                </a:ln>
                <a:solidFill>
                  <a:prstClr val="black"/>
                </a:solidFill>
                <a:effectLst/>
                <a:uLnTx/>
                <a:uFillTx/>
                <a:latin typeface="Calibri" panose="020F0502020204030204"/>
                <a:ea typeface="+mn-ea"/>
                <a:cs typeface="+mn-cs"/>
              </a:rPr>
              <a:t>Production et interprétation du mapping </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fr-FR" sz="2400" b="0" i="0" u="none" strike="noStrike" kern="1200" cap="none" spc="0" normalizeH="0" baseline="0" noProof="0" dirty="0">
                <a:ln>
                  <a:noFill/>
                </a:ln>
                <a:solidFill>
                  <a:prstClr val="black"/>
                </a:solidFill>
                <a:effectLst/>
                <a:uLnTx/>
                <a:uFillTx/>
                <a:latin typeface="Calibri" panose="020F0502020204030204"/>
                <a:ea typeface="+mn-ea"/>
                <a:cs typeface="+mn-cs"/>
              </a:rPr>
              <a:t>Vecteurs colonnes et vecteurs lignes</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fr-FR" sz="2400" b="0" i="0" u="none" strike="noStrike" kern="1200" cap="none" spc="0" normalizeH="0" baseline="0" noProof="0" dirty="0">
                <a:ln>
                  <a:noFill/>
                </a:ln>
                <a:solidFill>
                  <a:prstClr val="black"/>
                </a:solidFill>
                <a:effectLst/>
                <a:uLnTx/>
                <a:uFillTx/>
                <a:latin typeface="Calibri" panose="020F0502020204030204"/>
                <a:ea typeface="+mn-ea"/>
                <a:cs typeface="+mn-cs"/>
              </a:rPr>
              <a:t>Produit scalaire</a:t>
            </a:r>
          </a:p>
        </p:txBody>
      </p:sp>
    </p:spTree>
    <p:extLst>
      <p:ext uri="{BB962C8B-B14F-4D97-AF65-F5344CB8AC3E}">
        <p14:creationId xmlns:p14="http://schemas.microsoft.com/office/powerpoint/2010/main" val="22060248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D379BC03-403F-4B8F-A46A-54740645259C}"/>
              </a:ext>
            </a:extLst>
          </p:cNvPr>
          <p:cNvSpPr txBox="1">
            <a:spLocks/>
          </p:cNvSpPr>
          <p:nvPr/>
        </p:nvSpPr>
        <p:spPr>
          <a:xfrm>
            <a:off x="652779" y="552069"/>
            <a:ext cx="10515600" cy="8046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fr-FR" sz="3200" b="1" i="0" u="none" strike="noStrike" kern="1200" cap="none" spc="0" normalizeH="0" baseline="0" noProof="0" dirty="0">
                <a:ln>
                  <a:noFill/>
                </a:ln>
                <a:solidFill>
                  <a:srgbClr val="0070C0"/>
                </a:solidFill>
                <a:effectLst/>
                <a:uLnTx/>
                <a:uFillTx/>
                <a:latin typeface="Calibri Light" panose="020F0302020204030204"/>
                <a:ea typeface="+mj-ea"/>
                <a:cs typeface="+mj-cs"/>
              </a:rPr>
              <a:t>Comment représenter graphiquement la décomposition</a:t>
            </a:r>
          </a:p>
        </p:txBody>
      </p:sp>
      <p:sp>
        <p:nvSpPr>
          <p:cNvPr id="7" name="ZoneTexte 6">
            <a:extLst>
              <a:ext uri="{FF2B5EF4-FFF2-40B4-BE49-F238E27FC236}">
                <a16:creationId xmlns:a16="http://schemas.microsoft.com/office/drawing/2014/main" id="{89364876-2EB1-49D4-88F9-DB480D29A2A8}"/>
              </a:ext>
            </a:extLst>
          </p:cNvPr>
          <p:cNvSpPr txBox="1"/>
          <p:nvPr/>
        </p:nvSpPr>
        <p:spPr>
          <a:xfrm>
            <a:off x="386080" y="91440"/>
            <a:ext cx="2550160"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Calibri" panose="020F0502020204030204"/>
                <a:ea typeface="+mn-ea"/>
                <a:cs typeface="+mn-cs"/>
              </a:rPr>
              <a:t>T = tableau de données d’entrée</a:t>
            </a:r>
          </a:p>
        </p:txBody>
      </p:sp>
      <mc:AlternateContent xmlns:mc="http://schemas.openxmlformats.org/markup-compatibility/2006" xmlns:a14="http://schemas.microsoft.com/office/drawing/2010/main">
        <mc:Choice Requires="a14">
          <p:sp>
            <p:nvSpPr>
              <p:cNvPr id="8" name="ZoneTexte 7">
                <a:extLst>
                  <a:ext uri="{FF2B5EF4-FFF2-40B4-BE49-F238E27FC236}">
                    <a16:creationId xmlns:a16="http://schemas.microsoft.com/office/drawing/2014/main" id="{AF944F62-52CA-4D2E-9668-1A9C549E759D}"/>
                  </a:ext>
                </a:extLst>
              </p:cNvPr>
              <p:cNvSpPr txBox="1"/>
              <p:nvPr/>
            </p:nvSpPr>
            <p:spPr>
              <a:xfrm>
                <a:off x="3159760" y="91440"/>
                <a:ext cx="2550160"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𝑇</m:t>
                        </m:r>
                      </m:e>
                      <m:sub>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m:t>
                        </m:r>
                      </m:sub>
                    </m:sSub>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oMath>
                </a14:m>
                <a:r>
                  <a:rPr kumimoji="0" lang="fr-FR" sz="1400" b="0" i="0" u="none" strike="noStrike" kern="1200" cap="none" spc="0" normalizeH="0" baseline="0" noProof="0" dirty="0">
                    <a:ln>
                      <a:noFill/>
                    </a:ln>
                    <a:solidFill>
                      <a:prstClr val="black"/>
                    </a:solidFill>
                    <a:effectLst/>
                    <a:uLnTx/>
                    <a:uFillTx/>
                    <a:latin typeface="Calibri" panose="020F0502020204030204"/>
                    <a:ea typeface="+mn-ea"/>
                    <a:cs typeface="+mn-cs"/>
                  </a:rPr>
                  <a:t>matrice indépendante</a:t>
                </a:r>
              </a:p>
            </p:txBody>
          </p:sp>
        </mc:Choice>
        <mc:Fallback xmlns="">
          <p:sp>
            <p:nvSpPr>
              <p:cNvPr id="8" name="ZoneTexte 7">
                <a:extLst>
                  <a:ext uri="{FF2B5EF4-FFF2-40B4-BE49-F238E27FC236}">
                    <a16:creationId xmlns:a16="http://schemas.microsoft.com/office/drawing/2014/main" id="{AF944F62-52CA-4D2E-9668-1A9C549E759D}"/>
                  </a:ext>
                </a:extLst>
              </p:cNvPr>
              <p:cNvSpPr txBox="1">
                <a:spLocks noRot="1" noChangeAspect="1" noMove="1" noResize="1" noEditPoints="1" noAdjustHandles="1" noChangeArrowheads="1" noChangeShapeType="1" noTextEdit="1"/>
              </p:cNvSpPr>
              <p:nvPr/>
            </p:nvSpPr>
            <p:spPr>
              <a:xfrm>
                <a:off x="3159760" y="91440"/>
                <a:ext cx="2550160" cy="307777"/>
              </a:xfrm>
              <a:prstGeom prst="rect">
                <a:avLst/>
              </a:prstGeom>
              <a:blipFill>
                <a:blip r:embed="rId2"/>
                <a:stretch>
                  <a:fillRect t="-4000" b="-20000"/>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9" name="ZoneTexte 8">
                <a:extLst>
                  <a:ext uri="{FF2B5EF4-FFF2-40B4-BE49-F238E27FC236}">
                    <a16:creationId xmlns:a16="http://schemas.microsoft.com/office/drawing/2014/main" id="{51803DF5-B464-4CB4-A180-FA741BC0A1C0}"/>
                  </a:ext>
                </a:extLst>
              </p:cNvPr>
              <p:cNvSpPr txBox="1"/>
              <p:nvPr/>
            </p:nvSpPr>
            <p:spPr>
              <a:xfrm>
                <a:off x="5512726" y="91440"/>
                <a:ext cx="2550160"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𝑇</m:t>
                        </m:r>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𝑇</m:t>
                        </m:r>
                      </m:e>
                      <m:sub>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m:t>
                        </m:r>
                      </m:sub>
                    </m:sSub>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𝑅</m:t>
                    </m:r>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oMath>
                </a14:m>
                <a:r>
                  <a:rPr kumimoji="0" lang="fr-FR" sz="1400" b="0" i="0" u="none" strike="noStrike" kern="1200" cap="none" spc="0" normalizeH="0" baseline="0" noProof="0" dirty="0">
                    <a:ln>
                      <a:noFill/>
                    </a:ln>
                    <a:solidFill>
                      <a:prstClr val="black"/>
                    </a:solidFill>
                    <a:effectLst/>
                    <a:uLnTx/>
                    <a:uFillTx/>
                    <a:latin typeface="Calibri" panose="020F0502020204030204"/>
                    <a:ea typeface="+mn-ea"/>
                    <a:cs typeface="+mn-cs"/>
                  </a:rPr>
                  <a:t>matrice surprise</a:t>
                </a:r>
              </a:p>
            </p:txBody>
          </p:sp>
        </mc:Choice>
        <mc:Fallback xmlns="">
          <p:sp>
            <p:nvSpPr>
              <p:cNvPr id="9" name="ZoneTexte 8">
                <a:extLst>
                  <a:ext uri="{FF2B5EF4-FFF2-40B4-BE49-F238E27FC236}">
                    <a16:creationId xmlns:a16="http://schemas.microsoft.com/office/drawing/2014/main" id="{51803DF5-B464-4CB4-A180-FA741BC0A1C0}"/>
                  </a:ext>
                </a:extLst>
              </p:cNvPr>
              <p:cNvSpPr txBox="1">
                <a:spLocks noRot="1" noChangeAspect="1" noMove="1" noResize="1" noEditPoints="1" noAdjustHandles="1" noChangeArrowheads="1" noChangeShapeType="1" noTextEdit="1"/>
              </p:cNvSpPr>
              <p:nvPr/>
            </p:nvSpPr>
            <p:spPr>
              <a:xfrm>
                <a:off x="5512726" y="91440"/>
                <a:ext cx="2550160" cy="307777"/>
              </a:xfrm>
              <a:prstGeom prst="rect">
                <a:avLst/>
              </a:prstGeom>
              <a:blipFill>
                <a:blip r:embed="rId3"/>
                <a:stretch>
                  <a:fillRect t="-4000" b="-20000"/>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0" name="ZoneTexte 9">
                <a:extLst>
                  <a:ext uri="{FF2B5EF4-FFF2-40B4-BE49-F238E27FC236}">
                    <a16:creationId xmlns:a16="http://schemas.microsoft.com/office/drawing/2014/main" id="{2D5C6183-343B-4989-9491-3597D80A12D0}"/>
                  </a:ext>
                </a:extLst>
              </p:cNvPr>
              <p:cNvSpPr txBox="1"/>
              <p:nvPr/>
            </p:nvSpPr>
            <p:spPr>
              <a:xfrm>
                <a:off x="8062886" y="91440"/>
                <a:ext cx="1172554"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𝑇</m:t>
                          </m:r>
                        </m:e>
                        <m:sub>
                          <m: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b>
                      </m:sSub>
                      <m: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 </m:t>
                      </m:r>
                      <m:sSub>
                        <m:sSubPr>
                          <m:ctrlP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𝐶</m:t>
                          </m:r>
                        </m:e>
                        <m:sub>
                          <m: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b>
                      </m:sSub>
                      <m:sSub>
                        <m:sSubPr>
                          <m:ctrlP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𝐿</m:t>
                          </m:r>
                        </m:e>
                        <m:sub>
                          <m: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b>
                      </m:sSub>
                    </m:oMath>
                  </m:oMathPara>
                </a14:m>
                <a:endParaRPr kumimoji="0" lang="fr-FR"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10" name="ZoneTexte 9">
                <a:extLst>
                  <a:ext uri="{FF2B5EF4-FFF2-40B4-BE49-F238E27FC236}">
                    <a16:creationId xmlns:a16="http://schemas.microsoft.com/office/drawing/2014/main" id="{2D5C6183-343B-4989-9491-3597D80A12D0}"/>
                  </a:ext>
                </a:extLst>
              </p:cNvPr>
              <p:cNvSpPr txBox="1">
                <a:spLocks noRot="1" noChangeAspect="1" noMove="1" noResize="1" noEditPoints="1" noAdjustHandles="1" noChangeArrowheads="1" noChangeShapeType="1" noTextEdit="1"/>
              </p:cNvSpPr>
              <p:nvPr/>
            </p:nvSpPr>
            <p:spPr>
              <a:xfrm>
                <a:off x="8062886" y="91440"/>
                <a:ext cx="1172554" cy="307777"/>
              </a:xfrm>
              <a:prstGeom prst="rect">
                <a:avLst/>
              </a:prstGeom>
              <a:blipFill>
                <a:blip r:embed="rId4"/>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1" name="ZoneTexte 10">
                <a:extLst>
                  <a:ext uri="{FF2B5EF4-FFF2-40B4-BE49-F238E27FC236}">
                    <a16:creationId xmlns:a16="http://schemas.microsoft.com/office/drawing/2014/main" id="{76731FE8-E707-4082-92DE-4C123C363C5C}"/>
                  </a:ext>
                </a:extLst>
              </p:cNvPr>
              <p:cNvSpPr txBox="1"/>
              <p:nvPr/>
            </p:nvSpPr>
            <p:spPr>
              <a:xfrm>
                <a:off x="9243298" y="108589"/>
                <a:ext cx="1172554"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𝑅</m:t>
                          </m:r>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𝑇</m:t>
                          </m:r>
                        </m:e>
                        <m:sub>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Sub>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𝑇</m:t>
                          </m:r>
                        </m:e>
                        <m:sub>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b>
                      </m:sSub>
                    </m:oMath>
                  </m:oMathPara>
                </a14:m>
                <a:endParaRPr kumimoji="0" lang="fr-FR"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11" name="ZoneTexte 10">
                <a:extLst>
                  <a:ext uri="{FF2B5EF4-FFF2-40B4-BE49-F238E27FC236}">
                    <a16:creationId xmlns:a16="http://schemas.microsoft.com/office/drawing/2014/main" id="{76731FE8-E707-4082-92DE-4C123C363C5C}"/>
                  </a:ext>
                </a:extLst>
              </p:cNvPr>
              <p:cNvSpPr txBox="1">
                <a:spLocks noRot="1" noChangeAspect="1" noMove="1" noResize="1" noEditPoints="1" noAdjustHandles="1" noChangeArrowheads="1" noChangeShapeType="1" noTextEdit="1"/>
              </p:cNvSpPr>
              <p:nvPr/>
            </p:nvSpPr>
            <p:spPr>
              <a:xfrm>
                <a:off x="9243298" y="108589"/>
                <a:ext cx="1172554" cy="307777"/>
              </a:xfrm>
              <a:prstGeom prst="rect">
                <a:avLst/>
              </a:prstGeom>
              <a:blipFill>
                <a:blip r:embed="rId5"/>
                <a:stretch>
                  <a:fillRect/>
                </a:stretch>
              </a:blipFill>
            </p:spPr>
            <p:txBody>
              <a:bodyPr/>
              <a:lstStyle/>
              <a:p>
                <a:r>
                  <a:rPr lang="fr-FR">
                    <a:noFill/>
                  </a:rPr>
                  <a:t> </a:t>
                </a:r>
              </a:p>
            </p:txBody>
          </p:sp>
        </mc:Fallback>
      </mc:AlternateContent>
      <p:sp>
        <p:nvSpPr>
          <p:cNvPr id="12" name="ZoneTexte 11">
            <a:extLst>
              <a:ext uri="{FF2B5EF4-FFF2-40B4-BE49-F238E27FC236}">
                <a16:creationId xmlns:a16="http://schemas.microsoft.com/office/drawing/2014/main" id="{641C8B29-DC67-48A0-A084-FA06759A6DB5}"/>
              </a:ext>
            </a:extLst>
          </p:cNvPr>
          <p:cNvSpPr txBox="1"/>
          <p:nvPr/>
        </p:nvSpPr>
        <p:spPr>
          <a:xfrm>
            <a:off x="535940" y="2631440"/>
            <a:ext cx="10515600"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Un vecteur colonne (</a:t>
            </a:r>
            <a:r>
              <a:rPr kumimoji="0" lang="fr-FR" sz="1800" b="0" i="0" u="none" strike="noStrike" kern="1200" cap="none" spc="0" normalizeH="0" baseline="0" noProof="0" dirty="0" err="1">
                <a:ln>
                  <a:noFill/>
                </a:ln>
                <a:solidFill>
                  <a:prstClr val="black"/>
                </a:solidFill>
                <a:effectLst/>
                <a:uLnTx/>
                <a:uFillTx/>
                <a:latin typeface="Calibri" panose="020F0502020204030204"/>
                <a:ea typeface="+mn-ea"/>
                <a:cs typeface="+mn-cs"/>
              </a:rPr>
              <a:t>resp</a:t>
            </a: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 ligne) correspond à une modalité des données en colonnes (</a:t>
            </a:r>
            <a:r>
              <a:rPr kumimoji="0" lang="fr-FR" sz="1800" b="0" i="0" u="none" strike="noStrike" kern="1200" cap="none" spc="0" normalizeH="0" baseline="0" noProof="0" dirty="0" err="1">
                <a:ln>
                  <a:noFill/>
                </a:ln>
                <a:solidFill>
                  <a:prstClr val="black"/>
                </a:solidFill>
                <a:effectLst/>
                <a:uLnTx/>
                <a:uFillTx/>
                <a:latin typeface="Calibri" panose="020F0502020204030204"/>
                <a:ea typeface="+mn-ea"/>
                <a:cs typeface="+mn-cs"/>
              </a:rPr>
              <a:t>resp</a:t>
            </a: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 ligne)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Un axe unidimensionnel + Un axe unidimensionnel = un repère</a:t>
            </a:r>
          </a:p>
        </p:txBody>
      </p:sp>
    </p:spTree>
    <p:extLst>
      <p:ext uri="{BB962C8B-B14F-4D97-AF65-F5344CB8AC3E}">
        <p14:creationId xmlns:p14="http://schemas.microsoft.com/office/powerpoint/2010/main" val="19089129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D379BC03-403F-4B8F-A46A-54740645259C}"/>
              </a:ext>
            </a:extLst>
          </p:cNvPr>
          <p:cNvSpPr txBox="1">
            <a:spLocks/>
          </p:cNvSpPr>
          <p:nvPr/>
        </p:nvSpPr>
        <p:spPr>
          <a:xfrm>
            <a:off x="652779" y="552069"/>
            <a:ext cx="10515600" cy="804672"/>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14350" marR="0" lvl="0" indent="-514350" algn="ctr" defTabSz="914400" rtl="0" eaLnBrk="1" fontAlgn="auto" latinLnBrk="0" hangingPunct="1">
              <a:lnSpc>
                <a:spcPct val="90000"/>
              </a:lnSpc>
              <a:spcBef>
                <a:spcPct val="0"/>
              </a:spcBef>
              <a:spcAft>
                <a:spcPts val="0"/>
              </a:spcAft>
              <a:buClrTx/>
              <a:buSzTx/>
              <a:buFont typeface="+mj-lt"/>
              <a:buAutoNum type="arabicParenR" startAt="3"/>
              <a:tabLst/>
              <a:defRPr/>
            </a:pPr>
            <a:r>
              <a:rPr kumimoji="0" lang="fr-FR" sz="3200" b="1" i="0" u="none" strike="noStrike" kern="1200" cap="none" spc="0" normalizeH="0" baseline="0" noProof="0" dirty="0">
                <a:ln>
                  <a:noFill/>
                </a:ln>
                <a:solidFill>
                  <a:prstClr val="black"/>
                </a:solidFill>
                <a:effectLst/>
                <a:uLnTx/>
                <a:uFillTx/>
                <a:latin typeface="Calibri Light" panose="020F0302020204030204"/>
                <a:ea typeface="+mj-ea"/>
                <a:cs typeface="+mj-cs"/>
              </a:rPr>
              <a:t>Bis/</a:t>
            </a:r>
            <a:r>
              <a:rPr kumimoji="0" lang="fr-FR" sz="3200" b="1" i="0" u="none" strike="noStrike" kern="1200" cap="none" spc="0" normalizeH="0" baseline="0" noProof="0" dirty="0">
                <a:ln>
                  <a:noFill/>
                </a:ln>
                <a:solidFill>
                  <a:srgbClr val="0070C0"/>
                </a:solidFill>
                <a:effectLst/>
                <a:uLnTx/>
                <a:uFillTx/>
                <a:latin typeface="Calibri Light" panose="020F0302020204030204"/>
                <a:ea typeface="+mj-ea"/>
                <a:cs typeface="+mj-cs"/>
              </a:rPr>
              <a:t> Un vecteur colonne correspond à une modalité des données colonnes</a:t>
            </a:r>
          </a:p>
        </p:txBody>
      </p:sp>
      <p:sp>
        <p:nvSpPr>
          <p:cNvPr id="7" name="ZoneTexte 6">
            <a:extLst>
              <a:ext uri="{FF2B5EF4-FFF2-40B4-BE49-F238E27FC236}">
                <a16:creationId xmlns:a16="http://schemas.microsoft.com/office/drawing/2014/main" id="{89364876-2EB1-49D4-88F9-DB480D29A2A8}"/>
              </a:ext>
            </a:extLst>
          </p:cNvPr>
          <p:cNvSpPr txBox="1"/>
          <p:nvPr/>
        </p:nvSpPr>
        <p:spPr>
          <a:xfrm>
            <a:off x="386080" y="91440"/>
            <a:ext cx="2550160"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Calibri" panose="020F0502020204030204"/>
                <a:ea typeface="+mn-ea"/>
                <a:cs typeface="+mn-cs"/>
              </a:rPr>
              <a:t>T = tableau de données d’entrée</a:t>
            </a:r>
          </a:p>
        </p:txBody>
      </p:sp>
      <mc:AlternateContent xmlns:mc="http://schemas.openxmlformats.org/markup-compatibility/2006" xmlns:a14="http://schemas.microsoft.com/office/drawing/2010/main">
        <mc:Choice Requires="a14">
          <p:sp>
            <p:nvSpPr>
              <p:cNvPr id="8" name="ZoneTexte 7">
                <a:extLst>
                  <a:ext uri="{FF2B5EF4-FFF2-40B4-BE49-F238E27FC236}">
                    <a16:creationId xmlns:a16="http://schemas.microsoft.com/office/drawing/2014/main" id="{AF944F62-52CA-4D2E-9668-1A9C549E759D}"/>
                  </a:ext>
                </a:extLst>
              </p:cNvPr>
              <p:cNvSpPr txBox="1"/>
              <p:nvPr/>
            </p:nvSpPr>
            <p:spPr>
              <a:xfrm>
                <a:off x="3159760" y="91440"/>
                <a:ext cx="2550160"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𝑇</m:t>
                        </m:r>
                      </m:e>
                      <m:sub>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m:t>
                        </m:r>
                      </m:sub>
                    </m:sSub>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oMath>
                </a14:m>
                <a:r>
                  <a:rPr kumimoji="0" lang="fr-FR" sz="1400" b="0" i="0" u="none" strike="noStrike" kern="1200" cap="none" spc="0" normalizeH="0" baseline="0" noProof="0" dirty="0">
                    <a:ln>
                      <a:noFill/>
                    </a:ln>
                    <a:solidFill>
                      <a:prstClr val="black"/>
                    </a:solidFill>
                    <a:effectLst/>
                    <a:uLnTx/>
                    <a:uFillTx/>
                    <a:latin typeface="Calibri" panose="020F0502020204030204"/>
                    <a:ea typeface="+mn-ea"/>
                    <a:cs typeface="+mn-cs"/>
                  </a:rPr>
                  <a:t>matrice indépendante</a:t>
                </a:r>
              </a:p>
            </p:txBody>
          </p:sp>
        </mc:Choice>
        <mc:Fallback xmlns="">
          <p:sp>
            <p:nvSpPr>
              <p:cNvPr id="8" name="ZoneTexte 7">
                <a:extLst>
                  <a:ext uri="{FF2B5EF4-FFF2-40B4-BE49-F238E27FC236}">
                    <a16:creationId xmlns:a16="http://schemas.microsoft.com/office/drawing/2014/main" id="{AF944F62-52CA-4D2E-9668-1A9C549E759D}"/>
                  </a:ext>
                </a:extLst>
              </p:cNvPr>
              <p:cNvSpPr txBox="1">
                <a:spLocks noRot="1" noChangeAspect="1" noMove="1" noResize="1" noEditPoints="1" noAdjustHandles="1" noChangeArrowheads="1" noChangeShapeType="1" noTextEdit="1"/>
              </p:cNvSpPr>
              <p:nvPr/>
            </p:nvSpPr>
            <p:spPr>
              <a:xfrm>
                <a:off x="3159760" y="91440"/>
                <a:ext cx="2550160" cy="307777"/>
              </a:xfrm>
              <a:prstGeom prst="rect">
                <a:avLst/>
              </a:prstGeom>
              <a:blipFill>
                <a:blip r:embed="rId2"/>
                <a:stretch>
                  <a:fillRect t="-4000" b="-20000"/>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9" name="ZoneTexte 8">
                <a:extLst>
                  <a:ext uri="{FF2B5EF4-FFF2-40B4-BE49-F238E27FC236}">
                    <a16:creationId xmlns:a16="http://schemas.microsoft.com/office/drawing/2014/main" id="{51803DF5-B464-4CB4-A180-FA741BC0A1C0}"/>
                  </a:ext>
                </a:extLst>
              </p:cNvPr>
              <p:cNvSpPr txBox="1"/>
              <p:nvPr/>
            </p:nvSpPr>
            <p:spPr>
              <a:xfrm>
                <a:off x="5512726" y="91440"/>
                <a:ext cx="2550160"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𝑇</m:t>
                        </m:r>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𝑇</m:t>
                        </m:r>
                      </m:e>
                      <m:sub>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m:t>
                        </m:r>
                      </m:sub>
                    </m:sSub>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𝑅</m:t>
                    </m:r>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oMath>
                </a14:m>
                <a:r>
                  <a:rPr kumimoji="0" lang="fr-FR" sz="1400" b="0" i="0" u="none" strike="noStrike" kern="1200" cap="none" spc="0" normalizeH="0" baseline="0" noProof="0" dirty="0">
                    <a:ln>
                      <a:noFill/>
                    </a:ln>
                    <a:solidFill>
                      <a:prstClr val="black"/>
                    </a:solidFill>
                    <a:effectLst/>
                    <a:uLnTx/>
                    <a:uFillTx/>
                    <a:latin typeface="Calibri" panose="020F0502020204030204"/>
                    <a:ea typeface="+mn-ea"/>
                    <a:cs typeface="+mn-cs"/>
                  </a:rPr>
                  <a:t>matrice surprise</a:t>
                </a:r>
              </a:p>
            </p:txBody>
          </p:sp>
        </mc:Choice>
        <mc:Fallback xmlns="">
          <p:sp>
            <p:nvSpPr>
              <p:cNvPr id="9" name="ZoneTexte 8">
                <a:extLst>
                  <a:ext uri="{FF2B5EF4-FFF2-40B4-BE49-F238E27FC236}">
                    <a16:creationId xmlns:a16="http://schemas.microsoft.com/office/drawing/2014/main" id="{51803DF5-B464-4CB4-A180-FA741BC0A1C0}"/>
                  </a:ext>
                </a:extLst>
              </p:cNvPr>
              <p:cNvSpPr txBox="1">
                <a:spLocks noRot="1" noChangeAspect="1" noMove="1" noResize="1" noEditPoints="1" noAdjustHandles="1" noChangeArrowheads="1" noChangeShapeType="1" noTextEdit="1"/>
              </p:cNvSpPr>
              <p:nvPr/>
            </p:nvSpPr>
            <p:spPr>
              <a:xfrm>
                <a:off x="5512726" y="91440"/>
                <a:ext cx="2550160" cy="307777"/>
              </a:xfrm>
              <a:prstGeom prst="rect">
                <a:avLst/>
              </a:prstGeom>
              <a:blipFill>
                <a:blip r:embed="rId3"/>
                <a:stretch>
                  <a:fillRect t="-4000" b="-20000"/>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0" name="ZoneTexte 9">
                <a:extLst>
                  <a:ext uri="{FF2B5EF4-FFF2-40B4-BE49-F238E27FC236}">
                    <a16:creationId xmlns:a16="http://schemas.microsoft.com/office/drawing/2014/main" id="{2D5C6183-343B-4989-9491-3597D80A12D0}"/>
                  </a:ext>
                </a:extLst>
              </p:cNvPr>
              <p:cNvSpPr txBox="1"/>
              <p:nvPr/>
            </p:nvSpPr>
            <p:spPr>
              <a:xfrm>
                <a:off x="8062886" y="91440"/>
                <a:ext cx="1172554"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𝑇</m:t>
                          </m:r>
                        </m:e>
                        <m:sub>
                          <m: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b>
                      </m:sSub>
                      <m: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 </m:t>
                      </m:r>
                      <m:sSub>
                        <m:sSubPr>
                          <m:ctrlP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𝐶</m:t>
                          </m:r>
                        </m:e>
                        <m:sub>
                          <m: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b>
                      </m:sSub>
                      <m:sSub>
                        <m:sSubPr>
                          <m:ctrlP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𝐿</m:t>
                          </m:r>
                        </m:e>
                        <m:sub>
                          <m: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b>
                      </m:sSub>
                    </m:oMath>
                  </m:oMathPara>
                </a14:m>
                <a:endParaRPr kumimoji="0" lang="fr-FR"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10" name="ZoneTexte 9">
                <a:extLst>
                  <a:ext uri="{FF2B5EF4-FFF2-40B4-BE49-F238E27FC236}">
                    <a16:creationId xmlns:a16="http://schemas.microsoft.com/office/drawing/2014/main" id="{2D5C6183-343B-4989-9491-3597D80A12D0}"/>
                  </a:ext>
                </a:extLst>
              </p:cNvPr>
              <p:cNvSpPr txBox="1">
                <a:spLocks noRot="1" noChangeAspect="1" noMove="1" noResize="1" noEditPoints="1" noAdjustHandles="1" noChangeArrowheads="1" noChangeShapeType="1" noTextEdit="1"/>
              </p:cNvSpPr>
              <p:nvPr/>
            </p:nvSpPr>
            <p:spPr>
              <a:xfrm>
                <a:off x="8062886" y="91440"/>
                <a:ext cx="1172554" cy="307777"/>
              </a:xfrm>
              <a:prstGeom prst="rect">
                <a:avLst/>
              </a:prstGeom>
              <a:blipFill>
                <a:blip r:embed="rId4"/>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1" name="ZoneTexte 10">
                <a:extLst>
                  <a:ext uri="{FF2B5EF4-FFF2-40B4-BE49-F238E27FC236}">
                    <a16:creationId xmlns:a16="http://schemas.microsoft.com/office/drawing/2014/main" id="{76731FE8-E707-4082-92DE-4C123C363C5C}"/>
                  </a:ext>
                </a:extLst>
              </p:cNvPr>
              <p:cNvSpPr txBox="1"/>
              <p:nvPr/>
            </p:nvSpPr>
            <p:spPr>
              <a:xfrm>
                <a:off x="9243298" y="108589"/>
                <a:ext cx="1172554"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𝑅</m:t>
                          </m:r>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𝑇</m:t>
                          </m:r>
                        </m:e>
                        <m:sub>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Sub>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𝑇</m:t>
                          </m:r>
                        </m:e>
                        <m:sub>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b>
                      </m:sSub>
                    </m:oMath>
                  </m:oMathPara>
                </a14:m>
                <a:endParaRPr kumimoji="0" lang="fr-FR"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11" name="ZoneTexte 10">
                <a:extLst>
                  <a:ext uri="{FF2B5EF4-FFF2-40B4-BE49-F238E27FC236}">
                    <a16:creationId xmlns:a16="http://schemas.microsoft.com/office/drawing/2014/main" id="{76731FE8-E707-4082-92DE-4C123C363C5C}"/>
                  </a:ext>
                </a:extLst>
              </p:cNvPr>
              <p:cNvSpPr txBox="1">
                <a:spLocks noRot="1" noChangeAspect="1" noMove="1" noResize="1" noEditPoints="1" noAdjustHandles="1" noChangeArrowheads="1" noChangeShapeType="1" noTextEdit="1"/>
              </p:cNvSpPr>
              <p:nvPr/>
            </p:nvSpPr>
            <p:spPr>
              <a:xfrm>
                <a:off x="9243298" y="108589"/>
                <a:ext cx="1172554" cy="307777"/>
              </a:xfrm>
              <a:prstGeom prst="rect">
                <a:avLst/>
              </a:prstGeom>
              <a:blipFill>
                <a:blip r:embed="rId5"/>
                <a:stretch>
                  <a:fillRect/>
                </a:stretch>
              </a:blipFill>
            </p:spPr>
            <p:txBody>
              <a:bodyPr/>
              <a:lstStyle/>
              <a:p>
                <a:r>
                  <a:rPr lang="fr-FR">
                    <a:noFill/>
                  </a:rPr>
                  <a:t> </a:t>
                </a:r>
              </a:p>
            </p:txBody>
          </p:sp>
        </mc:Fallback>
      </mc:AlternateContent>
      <p:pic>
        <p:nvPicPr>
          <p:cNvPr id="13" name="Image 12">
            <a:extLst>
              <a:ext uri="{FF2B5EF4-FFF2-40B4-BE49-F238E27FC236}">
                <a16:creationId xmlns:a16="http://schemas.microsoft.com/office/drawing/2014/main" id="{22219226-C4BA-4693-A13C-DF7E7537C0BB}"/>
              </a:ext>
            </a:extLst>
          </p:cNvPr>
          <p:cNvPicPr>
            <a:picLocks noChangeAspect="1"/>
          </p:cNvPicPr>
          <p:nvPr/>
        </p:nvPicPr>
        <p:blipFill>
          <a:blip r:embed="rId6"/>
          <a:stretch>
            <a:fillRect/>
          </a:stretch>
        </p:blipFill>
        <p:spPr>
          <a:xfrm>
            <a:off x="1862454" y="1509593"/>
            <a:ext cx="8096250" cy="4905375"/>
          </a:xfrm>
          <a:prstGeom prst="rect">
            <a:avLst/>
          </a:prstGeom>
        </p:spPr>
      </p:pic>
    </p:spTree>
    <p:extLst>
      <p:ext uri="{BB962C8B-B14F-4D97-AF65-F5344CB8AC3E}">
        <p14:creationId xmlns:p14="http://schemas.microsoft.com/office/powerpoint/2010/main" val="33586830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D379BC03-403F-4B8F-A46A-54740645259C}"/>
              </a:ext>
            </a:extLst>
          </p:cNvPr>
          <p:cNvSpPr txBox="1">
            <a:spLocks/>
          </p:cNvSpPr>
          <p:nvPr/>
        </p:nvSpPr>
        <p:spPr>
          <a:xfrm>
            <a:off x="652779" y="552069"/>
            <a:ext cx="10515600" cy="804672"/>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14350" marR="0" lvl="0" indent="-514350" algn="ctr" defTabSz="914400" rtl="0" eaLnBrk="1" fontAlgn="auto" latinLnBrk="0" hangingPunct="1">
              <a:lnSpc>
                <a:spcPct val="90000"/>
              </a:lnSpc>
              <a:spcBef>
                <a:spcPct val="0"/>
              </a:spcBef>
              <a:spcAft>
                <a:spcPts val="0"/>
              </a:spcAft>
              <a:buClrTx/>
              <a:buSzTx/>
              <a:buFont typeface="+mj-lt"/>
              <a:buAutoNum type="arabicPeriod" startAt="3"/>
              <a:tabLst/>
              <a:defRPr/>
            </a:pPr>
            <a:r>
              <a:rPr kumimoji="0" lang="fr-FR" sz="3200" b="1" i="0" u="none" strike="noStrike" kern="1200" cap="none" spc="0" normalizeH="0" baseline="0" noProof="0" dirty="0">
                <a:ln>
                  <a:noFill/>
                </a:ln>
                <a:solidFill>
                  <a:prstClr val="black"/>
                </a:solidFill>
                <a:effectLst/>
                <a:uLnTx/>
                <a:uFillTx/>
                <a:latin typeface="Calibri Light" panose="020F0302020204030204"/>
                <a:ea typeface="+mj-ea"/>
                <a:cs typeface="+mj-cs"/>
              </a:rPr>
              <a:t>Bis</a:t>
            </a:r>
            <a:r>
              <a:rPr kumimoji="0" lang="fr-FR" sz="3200" b="1" i="0" u="none" strike="noStrike" kern="1200" cap="none" spc="0" normalizeH="0" baseline="0" noProof="0" dirty="0">
                <a:ln>
                  <a:noFill/>
                </a:ln>
                <a:solidFill>
                  <a:srgbClr val="0070C0"/>
                </a:solidFill>
                <a:effectLst/>
                <a:uLnTx/>
                <a:uFillTx/>
                <a:latin typeface="Calibri Light" panose="020F0302020204030204"/>
                <a:ea typeface="+mj-ea"/>
                <a:cs typeface="+mj-cs"/>
              </a:rPr>
              <a:t> Un vecteur colonne correspond à une modalité des données colonnes</a:t>
            </a:r>
          </a:p>
        </p:txBody>
      </p:sp>
      <p:sp>
        <p:nvSpPr>
          <p:cNvPr id="7" name="ZoneTexte 6">
            <a:extLst>
              <a:ext uri="{FF2B5EF4-FFF2-40B4-BE49-F238E27FC236}">
                <a16:creationId xmlns:a16="http://schemas.microsoft.com/office/drawing/2014/main" id="{89364876-2EB1-49D4-88F9-DB480D29A2A8}"/>
              </a:ext>
            </a:extLst>
          </p:cNvPr>
          <p:cNvSpPr txBox="1"/>
          <p:nvPr/>
        </p:nvSpPr>
        <p:spPr>
          <a:xfrm>
            <a:off x="386080" y="91440"/>
            <a:ext cx="2550160"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Calibri" panose="020F0502020204030204"/>
                <a:ea typeface="+mn-ea"/>
                <a:cs typeface="+mn-cs"/>
              </a:rPr>
              <a:t>T = tableau de données d’entrée</a:t>
            </a:r>
          </a:p>
        </p:txBody>
      </p:sp>
      <mc:AlternateContent xmlns:mc="http://schemas.openxmlformats.org/markup-compatibility/2006" xmlns:a14="http://schemas.microsoft.com/office/drawing/2010/main">
        <mc:Choice Requires="a14">
          <p:sp>
            <p:nvSpPr>
              <p:cNvPr id="8" name="ZoneTexte 7">
                <a:extLst>
                  <a:ext uri="{FF2B5EF4-FFF2-40B4-BE49-F238E27FC236}">
                    <a16:creationId xmlns:a16="http://schemas.microsoft.com/office/drawing/2014/main" id="{AF944F62-52CA-4D2E-9668-1A9C549E759D}"/>
                  </a:ext>
                </a:extLst>
              </p:cNvPr>
              <p:cNvSpPr txBox="1"/>
              <p:nvPr/>
            </p:nvSpPr>
            <p:spPr>
              <a:xfrm>
                <a:off x="3159760" y="91440"/>
                <a:ext cx="2550160"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𝑇</m:t>
                        </m:r>
                      </m:e>
                      <m:sub>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m:t>
                        </m:r>
                      </m:sub>
                    </m:sSub>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oMath>
                </a14:m>
                <a:r>
                  <a:rPr kumimoji="0" lang="fr-FR" sz="1400" b="0" i="0" u="none" strike="noStrike" kern="1200" cap="none" spc="0" normalizeH="0" baseline="0" noProof="0" dirty="0">
                    <a:ln>
                      <a:noFill/>
                    </a:ln>
                    <a:solidFill>
                      <a:prstClr val="black"/>
                    </a:solidFill>
                    <a:effectLst/>
                    <a:uLnTx/>
                    <a:uFillTx/>
                    <a:latin typeface="Calibri" panose="020F0502020204030204"/>
                    <a:ea typeface="+mn-ea"/>
                    <a:cs typeface="+mn-cs"/>
                  </a:rPr>
                  <a:t>matrice indépendante</a:t>
                </a:r>
              </a:p>
            </p:txBody>
          </p:sp>
        </mc:Choice>
        <mc:Fallback xmlns="">
          <p:sp>
            <p:nvSpPr>
              <p:cNvPr id="8" name="ZoneTexte 7">
                <a:extLst>
                  <a:ext uri="{FF2B5EF4-FFF2-40B4-BE49-F238E27FC236}">
                    <a16:creationId xmlns:a16="http://schemas.microsoft.com/office/drawing/2014/main" id="{AF944F62-52CA-4D2E-9668-1A9C549E759D}"/>
                  </a:ext>
                </a:extLst>
              </p:cNvPr>
              <p:cNvSpPr txBox="1">
                <a:spLocks noRot="1" noChangeAspect="1" noMove="1" noResize="1" noEditPoints="1" noAdjustHandles="1" noChangeArrowheads="1" noChangeShapeType="1" noTextEdit="1"/>
              </p:cNvSpPr>
              <p:nvPr/>
            </p:nvSpPr>
            <p:spPr>
              <a:xfrm>
                <a:off x="3159760" y="91440"/>
                <a:ext cx="2550160" cy="307777"/>
              </a:xfrm>
              <a:prstGeom prst="rect">
                <a:avLst/>
              </a:prstGeom>
              <a:blipFill>
                <a:blip r:embed="rId2"/>
                <a:stretch>
                  <a:fillRect t="-4000" b="-20000"/>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9" name="ZoneTexte 8">
                <a:extLst>
                  <a:ext uri="{FF2B5EF4-FFF2-40B4-BE49-F238E27FC236}">
                    <a16:creationId xmlns:a16="http://schemas.microsoft.com/office/drawing/2014/main" id="{51803DF5-B464-4CB4-A180-FA741BC0A1C0}"/>
                  </a:ext>
                </a:extLst>
              </p:cNvPr>
              <p:cNvSpPr txBox="1"/>
              <p:nvPr/>
            </p:nvSpPr>
            <p:spPr>
              <a:xfrm>
                <a:off x="5512726" y="91440"/>
                <a:ext cx="2550160"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𝑇</m:t>
                        </m:r>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𝑇</m:t>
                        </m:r>
                      </m:e>
                      <m:sub>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m:t>
                        </m:r>
                      </m:sub>
                    </m:sSub>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𝑅</m:t>
                    </m:r>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oMath>
                </a14:m>
                <a:r>
                  <a:rPr kumimoji="0" lang="fr-FR" sz="1400" b="0" i="0" u="none" strike="noStrike" kern="1200" cap="none" spc="0" normalizeH="0" baseline="0" noProof="0" dirty="0">
                    <a:ln>
                      <a:noFill/>
                    </a:ln>
                    <a:solidFill>
                      <a:prstClr val="black"/>
                    </a:solidFill>
                    <a:effectLst/>
                    <a:uLnTx/>
                    <a:uFillTx/>
                    <a:latin typeface="Calibri" panose="020F0502020204030204"/>
                    <a:ea typeface="+mn-ea"/>
                    <a:cs typeface="+mn-cs"/>
                  </a:rPr>
                  <a:t>matrice surprise</a:t>
                </a:r>
              </a:p>
            </p:txBody>
          </p:sp>
        </mc:Choice>
        <mc:Fallback xmlns="">
          <p:sp>
            <p:nvSpPr>
              <p:cNvPr id="9" name="ZoneTexte 8">
                <a:extLst>
                  <a:ext uri="{FF2B5EF4-FFF2-40B4-BE49-F238E27FC236}">
                    <a16:creationId xmlns:a16="http://schemas.microsoft.com/office/drawing/2014/main" id="{51803DF5-B464-4CB4-A180-FA741BC0A1C0}"/>
                  </a:ext>
                </a:extLst>
              </p:cNvPr>
              <p:cNvSpPr txBox="1">
                <a:spLocks noRot="1" noChangeAspect="1" noMove="1" noResize="1" noEditPoints="1" noAdjustHandles="1" noChangeArrowheads="1" noChangeShapeType="1" noTextEdit="1"/>
              </p:cNvSpPr>
              <p:nvPr/>
            </p:nvSpPr>
            <p:spPr>
              <a:xfrm>
                <a:off x="5512726" y="91440"/>
                <a:ext cx="2550160" cy="307777"/>
              </a:xfrm>
              <a:prstGeom prst="rect">
                <a:avLst/>
              </a:prstGeom>
              <a:blipFill>
                <a:blip r:embed="rId3"/>
                <a:stretch>
                  <a:fillRect t="-4000" b="-20000"/>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0" name="ZoneTexte 9">
                <a:extLst>
                  <a:ext uri="{FF2B5EF4-FFF2-40B4-BE49-F238E27FC236}">
                    <a16:creationId xmlns:a16="http://schemas.microsoft.com/office/drawing/2014/main" id="{2D5C6183-343B-4989-9491-3597D80A12D0}"/>
                  </a:ext>
                </a:extLst>
              </p:cNvPr>
              <p:cNvSpPr txBox="1"/>
              <p:nvPr/>
            </p:nvSpPr>
            <p:spPr>
              <a:xfrm>
                <a:off x="8062886" y="91440"/>
                <a:ext cx="1172554"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𝑇</m:t>
                          </m:r>
                        </m:e>
                        <m:sub>
                          <m: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b>
                      </m:sSub>
                      <m: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 </m:t>
                      </m:r>
                      <m:sSub>
                        <m:sSubPr>
                          <m:ctrlP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𝐶</m:t>
                          </m:r>
                        </m:e>
                        <m:sub>
                          <m: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b>
                      </m:sSub>
                      <m:sSub>
                        <m:sSubPr>
                          <m:ctrlP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𝐿</m:t>
                          </m:r>
                        </m:e>
                        <m:sub>
                          <m: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b>
                      </m:sSub>
                    </m:oMath>
                  </m:oMathPara>
                </a14:m>
                <a:endParaRPr kumimoji="0" lang="fr-FR"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10" name="ZoneTexte 9">
                <a:extLst>
                  <a:ext uri="{FF2B5EF4-FFF2-40B4-BE49-F238E27FC236}">
                    <a16:creationId xmlns:a16="http://schemas.microsoft.com/office/drawing/2014/main" id="{2D5C6183-343B-4989-9491-3597D80A12D0}"/>
                  </a:ext>
                </a:extLst>
              </p:cNvPr>
              <p:cNvSpPr txBox="1">
                <a:spLocks noRot="1" noChangeAspect="1" noMove="1" noResize="1" noEditPoints="1" noAdjustHandles="1" noChangeArrowheads="1" noChangeShapeType="1" noTextEdit="1"/>
              </p:cNvSpPr>
              <p:nvPr/>
            </p:nvSpPr>
            <p:spPr>
              <a:xfrm>
                <a:off x="8062886" y="91440"/>
                <a:ext cx="1172554" cy="307777"/>
              </a:xfrm>
              <a:prstGeom prst="rect">
                <a:avLst/>
              </a:prstGeom>
              <a:blipFill>
                <a:blip r:embed="rId4"/>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1" name="ZoneTexte 10">
                <a:extLst>
                  <a:ext uri="{FF2B5EF4-FFF2-40B4-BE49-F238E27FC236}">
                    <a16:creationId xmlns:a16="http://schemas.microsoft.com/office/drawing/2014/main" id="{76731FE8-E707-4082-92DE-4C123C363C5C}"/>
                  </a:ext>
                </a:extLst>
              </p:cNvPr>
              <p:cNvSpPr txBox="1"/>
              <p:nvPr/>
            </p:nvSpPr>
            <p:spPr>
              <a:xfrm>
                <a:off x="9243298" y="108589"/>
                <a:ext cx="1172554"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𝑅</m:t>
                          </m:r>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𝑇</m:t>
                          </m:r>
                        </m:e>
                        <m:sub>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Sub>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𝑇</m:t>
                          </m:r>
                        </m:e>
                        <m:sub>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b>
                      </m:sSub>
                    </m:oMath>
                  </m:oMathPara>
                </a14:m>
                <a:endParaRPr kumimoji="0" lang="fr-FR"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11" name="ZoneTexte 10">
                <a:extLst>
                  <a:ext uri="{FF2B5EF4-FFF2-40B4-BE49-F238E27FC236}">
                    <a16:creationId xmlns:a16="http://schemas.microsoft.com/office/drawing/2014/main" id="{76731FE8-E707-4082-92DE-4C123C363C5C}"/>
                  </a:ext>
                </a:extLst>
              </p:cNvPr>
              <p:cNvSpPr txBox="1">
                <a:spLocks noRot="1" noChangeAspect="1" noMove="1" noResize="1" noEditPoints="1" noAdjustHandles="1" noChangeArrowheads="1" noChangeShapeType="1" noTextEdit="1"/>
              </p:cNvSpPr>
              <p:nvPr/>
            </p:nvSpPr>
            <p:spPr>
              <a:xfrm>
                <a:off x="9243298" y="108589"/>
                <a:ext cx="1172554" cy="307777"/>
              </a:xfrm>
              <a:prstGeom prst="rect">
                <a:avLst/>
              </a:prstGeom>
              <a:blipFill>
                <a:blip r:embed="rId5"/>
                <a:stretch>
                  <a:fillRect/>
                </a:stretch>
              </a:blipFill>
            </p:spPr>
            <p:txBody>
              <a:bodyPr/>
              <a:lstStyle/>
              <a:p>
                <a:r>
                  <a:rPr lang="fr-FR">
                    <a:noFill/>
                  </a:rPr>
                  <a:t> </a:t>
                </a:r>
              </a:p>
            </p:txBody>
          </p:sp>
        </mc:Fallback>
      </mc:AlternateContent>
      <p:pic>
        <p:nvPicPr>
          <p:cNvPr id="3" name="Image 2">
            <a:extLst>
              <a:ext uri="{FF2B5EF4-FFF2-40B4-BE49-F238E27FC236}">
                <a16:creationId xmlns:a16="http://schemas.microsoft.com/office/drawing/2014/main" id="{81E89800-412C-4351-8815-20BB30B94BED}"/>
              </a:ext>
            </a:extLst>
          </p:cNvPr>
          <p:cNvPicPr>
            <a:picLocks noChangeAspect="1"/>
          </p:cNvPicPr>
          <p:nvPr/>
        </p:nvPicPr>
        <p:blipFill>
          <a:blip r:embed="rId6"/>
          <a:stretch>
            <a:fillRect/>
          </a:stretch>
        </p:blipFill>
        <p:spPr>
          <a:xfrm>
            <a:off x="7315200" y="1984692"/>
            <a:ext cx="3048000" cy="4067175"/>
          </a:xfrm>
          <a:prstGeom prst="rect">
            <a:avLst/>
          </a:prstGeom>
        </p:spPr>
      </p:pic>
      <p:pic>
        <p:nvPicPr>
          <p:cNvPr id="12" name="Image 11">
            <a:extLst>
              <a:ext uri="{FF2B5EF4-FFF2-40B4-BE49-F238E27FC236}">
                <a16:creationId xmlns:a16="http://schemas.microsoft.com/office/drawing/2014/main" id="{1A03EC9D-28DD-4A3B-A12F-0650F146256D}"/>
              </a:ext>
            </a:extLst>
          </p:cNvPr>
          <p:cNvPicPr>
            <a:picLocks noChangeAspect="1"/>
          </p:cNvPicPr>
          <p:nvPr/>
        </p:nvPicPr>
        <p:blipFill>
          <a:blip r:embed="rId7"/>
          <a:stretch>
            <a:fillRect/>
          </a:stretch>
        </p:blipFill>
        <p:spPr>
          <a:xfrm>
            <a:off x="503854" y="1779417"/>
            <a:ext cx="6684598" cy="2515299"/>
          </a:xfrm>
          <a:prstGeom prst="rect">
            <a:avLst/>
          </a:prstGeom>
        </p:spPr>
      </p:pic>
    </p:spTree>
    <p:extLst>
      <p:ext uri="{BB962C8B-B14F-4D97-AF65-F5344CB8AC3E}">
        <p14:creationId xmlns:p14="http://schemas.microsoft.com/office/powerpoint/2010/main" val="6850246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D379BC03-403F-4B8F-A46A-54740645259C}"/>
              </a:ext>
            </a:extLst>
          </p:cNvPr>
          <p:cNvSpPr txBox="1">
            <a:spLocks/>
          </p:cNvSpPr>
          <p:nvPr/>
        </p:nvSpPr>
        <p:spPr>
          <a:xfrm>
            <a:off x="652779" y="552069"/>
            <a:ext cx="10515600" cy="8046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fr-FR" sz="3000" b="1" i="0" u="none" strike="noStrike" kern="1200" cap="none" spc="0" normalizeH="0" baseline="0" noProof="0" dirty="0">
                <a:ln>
                  <a:noFill/>
                </a:ln>
                <a:solidFill>
                  <a:srgbClr val="0070C0"/>
                </a:solidFill>
                <a:effectLst/>
                <a:uLnTx/>
                <a:uFillTx/>
                <a:latin typeface="Calibri Light" panose="020F0302020204030204"/>
                <a:ea typeface="+mj-ea"/>
                <a:cs typeface="+mj-cs"/>
              </a:rPr>
              <a:t>Un axe unidimensionnel + Un axe unidimensionnel = un repère</a:t>
            </a:r>
          </a:p>
        </p:txBody>
      </p:sp>
      <p:sp>
        <p:nvSpPr>
          <p:cNvPr id="7" name="ZoneTexte 6">
            <a:extLst>
              <a:ext uri="{FF2B5EF4-FFF2-40B4-BE49-F238E27FC236}">
                <a16:creationId xmlns:a16="http://schemas.microsoft.com/office/drawing/2014/main" id="{89364876-2EB1-49D4-88F9-DB480D29A2A8}"/>
              </a:ext>
            </a:extLst>
          </p:cNvPr>
          <p:cNvSpPr txBox="1"/>
          <p:nvPr/>
        </p:nvSpPr>
        <p:spPr>
          <a:xfrm>
            <a:off x="386080" y="91440"/>
            <a:ext cx="2550160"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Calibri" panose="020F0502020204030204"/>
                <a:ea typeface="+mn-ea"/>
                <a:cs typeface="+mn-cs"/>
              </a:rPr>
              <a:t>T = tableau de données d’entrée</a:t>
            </a:r>
          </a:p>
        </p:txBody>
      </p:sp>
      <mc:AlternateContent xmlns:mc="http://schemas.openxmlformats.org/markup-compatibility/2006" xmlns:a14="http://schemas.microsoft.com/office/drawing/2010/main">
        <mc:Choice Requires="a14">
          <p:sp>
            <p:nvSpPr>
              <p:cNvPr id="8" name="ZoneTexte 7">
                <a:extLst>
                  <a:ext uri="{FF2B5EF4-FFF2-40B4-BE49-F238E27FC236}">
                    <a16:creationId xmlns:a16="http://schemas.microsoft.com/office/drawing/2014/main" id="{AF944F62-52CA-4D2E-9668-1A9C549E759D}"/>
                  </a:ext>
                </a:extLst>
              </p:cNvPr>
              <p:cNvSpPr txBox="1"/>
              <p:nvPr/>
            </p:nvSpPr>
            <p:spPr>
              <a:xfrm>
                <a:off x="3159760" y="91440"/>
                <a:ext cx="2550160"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𝑇</m:t>
                        </m:r>
                      </m:e>
                      <m:sub>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m:t>
                        </m:r>
                      </m:sub>
                    </m:sSub>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oMath>
                </a14:m>
                <a:r>
                  <a:rPr kumimoji="0" lang="fr-FR" sz="1400" b="0" i="0" u="none" strike="noStrike" kern="1200" cap="none" spc="0" normalizeH="0" baseline="0" noProof="0" dirty="0">
                    <a:ln>
                      <a:noFill/>
                    </a:ln>
                    <a:solidFill>
                      <a:prstClr val="black"/>
                    </a:solidFill>
                    <a:effectLst/>
                    <a:uLnTx/>
                    <a:uFillTx/>
                    <a:latin typeface="Calibri" panose="020F0502020204030204"/>
                    <a:ea typeface="+mn-ea"/>
                    <a:cs typeface="+mn-cs"/>
                  </a:rPr>
                  <a:t>matrice indépendante</a:t>
                </a:r>
              </a:p>
            </p:txBody>
          </p:sp>
        </mc:Choice>
        <mc:Fallback xmlns="">
          <p:sp>
            <p:nvSpPr>
              <p:cNvPr id="8" name="ZoneTexte 7">
                <a:extLst>
                  <a:ext uri="{FF2B5EF4-FFF2-40B4-BE49-F238E27FC236}">
                    <a16:creationId xmlns:a16="http://schemas.microsoft.com/office/drawing/2014/main" id="{AF944F62-52CA-4D2E-9668-1A9C549E759D}"/>
                  </a:ext>
                </a:extLst>
              </p:cNvPr>
              <p:cNvSpPr txBox="1">
                <a:spLocks noRot="1" noChangeAspect="1" noMove="1" noResize="1" noEditPoints="1" noAdjustHandles="1" noChangeArrowheads="1" noChangeShapeType="1" noTextEdit="1"/>
              </p:cNvSpPr>
              <p:nvPr/>
            </p:nvSpPr>
            <p:spPr>
              <a:xfrm>
                <a:off x="3159760" y="91440"/>
                <a:ext cx="2550160" cy="307777"/>
              </a:xfrm>
              <a:prstGeom prst="rect">
                <a:avLst/>
              </a:prstGeom>
              <a:blipFill>
                <a:blip r:embed="rId2"/>
                <a:stretch>
                  <a:fillRect t="-4000" b="-20000"/>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9" name="ZoneTexte 8">
                <a:extLst>
                  <a:ext uri="{FF2B5EF4-FFF2-40B4-BE49-F238E27FC236}">
                    <a16:creationId xmlns:a16="http://schemas.microsoft.com/office/drawing/2014/main" id="{51803DF5-B464-4CB4-A180-FA741BC0A1C0}"/>
                  </a:ext>
                </a:extLst>
              </p:cNvPr>
              <p:cNvSpPr txBox="1"/>
              <p:nvPr/>
            </p:nvSpPr>
            <p:spPr>
              <a:xfrm>
                <a:off x="5512726" y="91440"/>
                <a:ext cx="2550160"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𝑇</m:t>
                        </m:r>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𝑇</m:t>
                        </m:r>
                      </m:e>
                      <m:sub>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m:t>
                        </m:r>
                      </m:sub>
                    </m:sSub>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𝑅</m:t>
                    </m:r>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oMath>
                </a14:m>
                <a:r>
                  <a:rPr kumimoji="0" lang="fr-FR" sz="1400" b="0" i="0" u="none" strike="noStrike" kern="1200" cap="none" spc="0" normalizeH="0" baseline="0" noProof="0" dirty="0">
                    <a:ln>
                      <a:noFill/>
                    </a:ln>
                    <a:solidFill>
                      <a:prstClr val="black"/>
                    </a:solidFill>
                    <a:effectLst/>
                    <a:uLnTx/>
                    <a:uFillTx/>
                    <a:latin typeface="Calibri" panose="020F0502020204030204"/>
                    <a:ea typeface="+mn-ea"/>
                    <a:cs typeface="+mn-cs"/>
                  </a:rPr>
                  <a:t>matrice surprise</a:t>
                </a:r>
              </a:p>
            </p:txBody>
          </p:sp>
        </mc:Choice>
        <mc:Fallback xmlns="">
          <p:sp>
            <p:nvSpPr>
              <p:cNvPr id="9" name="ZoneTexte 8">
                <a:extLst>
                  <a:ext uri="{FF2B5EF4-FFF2-40B4-BE49-F238E27FC236}">
                    <a16:creationId xmlns:a16="http://schemas.microsoft.com/office/drawing/2014/main" id="{51803DF5-B464-4CB4-A180-FA741BC0A1C0}"/>
                  </a:ext>
                </a:extLst>
              </p:cNvPr>
              <p:cNvSpPr txBox="1">
                <a:spLocks noRot="1" noChangeAspect="1" noMove="1" noResize="1" noEditPoints="1" noAdjustHandles="1" noChangeArrowheads="1" noChangeShapeType="1" noTextEdit="1"/>
              </p:cNvSpPr>
              <p:nvPr/>
            </p:nvSpPr>
            <p:spPr>
              <a:xfrm>
                <a:off x="5512726" y="91440"/>
                <a:ext cx="2550160" cy="307777"/>
              </a:xfrm>
              <a:prstGeom prst="rect">
                <a:avLst/>
              </a:prstGeom>
              <a:blipFill>
                <a:blip r:embed="rId3"/>
                <a:stretch>
                  <a:fillRect t="-4000" b="-20000"/>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0" name="ZoneTexte 9">
                <a:extLst>
                  <a:ext uri="{FF2B5EF4-FFF2-40B4-BE49-F238E27FC236}">
                    <a16:creationId xmlns:a16="http://schemas.microsoft.com/office/drawing/2014/main" id="{2D5C6183-343B-4989-9491-3597D80A12D0}"/>
                  </a:ext>
                </a:extLst>
              </p:cNvPr>
              <p:cNvSpPr txBox="1"/>
              <p:nvPr/>
            </p:nvSpPr>
            <p:spPr>
              <a:xfrm>
                <a:off x="8062886" y="91440"/>
                <a:ext cx="1172554"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𝑇</m:t>
                          </m:r>
                        </m:e>
                        <m:sub>
                          <m: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b>
                      </m:sSub>
                      <m: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 </m:t>
                      </m:r>
                      <m:sSub>
                        <m:sSubPr>
                          <m:ctrlP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𝐶</m:t>
                          </m:r>
                        </m:e>
                        <m:sub>
                          <m: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b>
                      </m:sSub>
                      <m:sSub>
                        <m:sSubPr>
                          <m:ctrlP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𝐿</m:t>
                          </m:r>
                        </m:e>
                        <m:sub>
                          <m: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b>
                      </m:sSub>
                    </m:oMath>
                  </m:oMathPara>
                </a14:m>
                <a:endParaRPr kumimoji="0" lang="fr-FR"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10" name="ZoneTexte 9">
                <a:extLst>
                  <a:ext uri="{FF2B5EF4-FFF2-40B4-BE49-F238E27FC236}">
                    <a16:creationId xmlns:a16="http://schemas.microsoft.com/office/drawing/2014/main" id="{2D5C6183-343B-4989-9491-3597D80A12D0}"/>
                  </a:ext>
                </a:extLst>
              </p:cNvPr>
              <p:cNvSpPr txBox="1">
                <a:spLocks noRot="1" noChangeAspect="1" noMove="1" noResize="1" noEditPoints="1" noAdjustHandles="1" noChangeArrowheads="1" noChangeShapeType="1" noTextEdit="1"/>
              </p:cNvSpPr>
              <p:nvPr/>
            </p:nvSpPr>
            <p:spPr>
              <a:xfrm>
                <a:off x="8062886" y="91440"/>
                <a:ext cx="1172554" cy="307777"/>
              </a:xfrm>
              <a:prstGeom prst="rect">
                <a:avLst/>
              </a:prstGeom>
              <a:blipFill>
                <a:blip r:embed="rId4"/>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1" name="ZoneTexte 10">
                <a:extLst>
                  <a:ext uri="{FF2B5EF4-FFF2-40B4-BE49-F238E27FC236}">
                    <a16:creationId xmlns:a16="http://schemas.microsoft.com/office/drawing/2014/main" id="{76731FE8-E707-4082-92DE-4C123C363C5C}"/>
                  </a:ext>
                </a:extLst>
              </p:cNvPr>
              <p:cNvSpPr txBox="1"/>
              <p:nvPr/>
            </p:nvSpPr>
            <p:spPr>
              <a:xfrm>
                <a:off x="9243298" y="108589"/>
                <a:ext cx="1172554"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𝑅</m:t>
                          </m:r>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𝑇</m:t>
                          </m:r>
                        </m:e>
                        <m:sub>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Sub>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𝑇</m:t>
                          </m:r>
                        </m:e>
                        <m:sub>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b>
                      </m:sSub>
                    </m:oMath>
                  </m:oMathPara>
                </a14:m>
                <a:endParaRPr kumimoji="0" lang="fr-FR"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11" name="ZoneTexte 10">
                <a:extLst>
                  <a:ext uri="{FF2B5EF4-FFF2-40B4-BE49-F238E27FC236}">
                    <a16:creationId xmlns:a16="http://schemas.microsoft.com/office/drawing/2014/main" id="{76731FE8-E707-4082-92DE-4C123C363C5C}"/>
                  </a:ext>
                </a:extLst>
              </p:cNvPr>
              <p:cNvSpPr txBox="1">
                <a:spLocks noRot="1" noChangeAspect="1" noMove="1" noResize="1" noEditPoints="1" noAdjustHandles="1" noChangeArrowheads="1" noChangeShapeType="1" noTextEdit="1"/>
              </p:cNvSpPr>
              <p:nvPr/>
            </p:nvSpPr>
            <p:spPr>
              <a:xfrm>
                <a:off x="9243298" y="108589"/>
                <a:ext cx="1172554" cy="307777"/>
              </a:xfrm>
              <a:prstGeom prst="rect">
                <a:avLst/>
              </a:prstGeom>
              <a:blipFill>
                <a:blip r:embed="rId5"/>
                <a:stretch>
                  <a:fillRect/>
                </a:stretch>
              </a:blipFill>
            </p:spPr>
            <p:txBody>
              <a:bodyPr/>
              <a:lstStyle/>
              <a:p>
                <a:r>
                  <a:rPr lang="fr-FR">
                    <a:noFill/>
                  </a:rPr>
                  <a:t> </a:t>
                </a:r>
              </a:p>
            </p:txBody>
          </p:sp>
        </mc:Fallback>
      </mc:AlternateContent>
      <p:pic>
        <p:nvPicPr>
          <p:cNvPr id="5" name="Image 4">
            <a:extLst>
              <a:ext uri="{FF2B5EF4-FFF2-40B4-BE49-F238E27FC236}">
                <a16:creationId xmlns:a16="http://schemas.microsoft.com/office/drawing/2014/main" id="{1E16D352-8D61-4B8A-AC24-607A124F0623}"/>
              </a:ext>
            </a:extLst>
          </p:cNvPr>
          <p:cNvPicPr>
            <a:picLocks noChangeAspect="1"/>
          </p:cNvPicPr>
          <p:nvPr/>
        </p:nvPicPr>
        <p:blipFill rotWithShape="1">
          <a:blip r:embed="rId6"/>
          <a:srcRect l="1657" t="9740" r="66816" b="1525"/>
          <a:stretch/>
        </p:blipFill>
        <p:spPr>
          <a:xfrm>
            <a:off x="2161539" y="1702633"/>
            <a:ext cx="2471422" cy="4268276"/>
          </a:xfrm>
          <a:prstGeom prst="rect">
            <a:avLst/>
          </a:prstGeom>
          <a:ln>
            <a:solidFill>
              <a:schemeClr val="tx1"/>
            </a:solidFill>
          </a:ln>
        </p:spPr>
      </p:pic>
    </p:spTree>
    <p:extLst>
      <p:ext uri="{BB962C8B-B14F-4D97-AF65-F5344CB8AC3E}">
        <p14:creationId xmlns:p14="http://schemas.microsoft.com/office/powerpoint/2010/main" val="35983339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89364876-2EB1-49D4-88F9-DB480D29A2A8}"/>
              </a:ext>
            </a:extLst>
          </p:cNvPr>
          <p:cNvSpPr txBox="1"/>
          <p:nvPr/>
        </p:nvSpPr>
        <p:spPr>
          <a:xfrm>
            <a:off x="386080" y="91440"/>
            <a:ext cx="2550160"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Calibri" panose="020F0502020204030204"/>
                <a:ea typeface="+mn-ea"/>
                <a:cs typeface="+mn-cs"/>
              </a:rPr>
              <a:t>T = tableau de données d’entrée</a:t>
            </a:r>
          </a:p>
        </p:txBody>
      </p:sp>
      <mc:AlternateContent xmlns:mc="http://schemas.openxmlformats.org/markup-compatibility/2006" xmlns:a14="http://schemas.microsoft.com/office/drawing/2010/main">
        <mc:Choice Requires="a14">
          <p:sp>
            <p:nvSpPr>
              <p:cNvPr id="8" name="ZoneTexte 7">
                <a:extLst>
                  <a:ext uri="{FF2B5EF4-FFF2-40B4-BE49-F238E27FC236}">
                    <a16:creationId xmlns:a16="http://schemas.microsoft.com/office/drawing/2014/main" id="{AF944F62-52CA-4D2E-9668-1A9C549E759D}"/>
                  </a:ext>
                </a:extLst>
              </p:cNvPr>
              <p:cNvSpPr txBox="1"/>
              <p:nvPr/>
            </p:nvSpPr>
            <p:spPr>
              <a:xfrm>
                <a:off x="3159760" y="91440"/>
                <a:ext cx="2550160"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𝑇</m:t>
                        </m:r>
                      </m:e>
                      <m:sub>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m:t>
                        </m:r>
                      </m:sub>
                    </m:sSub>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oMath>
                </a14:m>
                <a:r>
                  <a:rPr kumimoji="0" lang="fr-FR" sz="1400" b="0" i="0" u="none" strike="noStrike" kern="1200" cap="none" spc="0" normalizeH="0" baseline="0" noProof="0" dirty="0">
                    <a:ln>
                      <a:noFill/>
                    </a:ln>
                    <a:solidFill>
                      <a:prstClr val="black"/>
                    </a:solidFill>
                    <a:effectLst/>
                    <a:uLnTx/>
                    <a:uFillTx/>
                    <a:latin typeface="Calibri" panose="020F0502020204030204"/>
                    <a:ea typeface="+mn-ea"/>
                    <a:cs typeface="+mn-cs"/>
                  </a:rPr>
                  <a:t>matrice indépendante</a:t>
                </a:r>
              </a:p>
            </p:txBody>
          </p:sp>
        </mc:Choice>
        <mc:Fallback xmlns="">
          <p:sp>
            <p:nvSpPr>
              <p:cNvPr id="8" name="ZoneTexte 7">
                <a:extLst>
                  <a:ext uri="{FF2B5EF4-FFF2-40B4-BE49-F238E27FC236}">
                    <a16:creationId xmlns:a16="http://schemas.microsoft.com/office/drawing/2014/main" id="{AF944F62-52CA-4D2E-9668-1A9C549E759D}"/>
                  </a:ext>
                </a:extLst>
              </p:cNvPr>
              <p:cNvSpPr txBox="1">
                <a:spLocks noRot="1" noChangeAspect="1" noMove="1" noResize="1" noEditPoints="1" noAdjustHandles="1" noChangeArrowheads="1" noChangeShapeType="1" noTextEdit="1"/>
              </p:cNvSpPr>
              <p:nvPr/>
            </p:nvSpPr>
            <p:spPr>
              <a:xfrm>
                <a:off x="3159760" y="91440"/>
                <a:ext cx="2550160" cy="307777"/>
              </a:xfrm>
              <a:prstGeom prst="rect">
                <a:avLst/>
              </a:prstGeom>
              <a:blipFill>
                <a:blip r:embed="rId2"/>
                <a:stretch>
                  <a:fillRect t="-4000" b="-20000"/>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9" name="ZoneTexte 8">
                <a:extLst>
                  <a:ext uri="{FF2B5EF4-FFF2-40B4-BE49-F238E27FC236}">
                    <a16:creationId xmlns:a16="http://schemas.microsoft.com/office/drawing/2014/main" id="{51803DF5-B464-4CB4-A180-FA741BC0A1C0}"/>
                  </a:ext>
                </a:extLst>
              </p:cNvPr>
              <p:cNvSpPr txBox="1"/>
              <p:nvPr/>
            </p:nvSpPr>
            <p:spPr>
              <a:xfrm>
                <a:off x="5512726" y="91440"/>
                <a:ext cx="2550160"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𝑇</m:t>
                        </m:r>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𝑇</m:t>
                        </m:r>
                      </m:e>
                      <m:sub>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m:t>
                        </m:r>
                      </m:sub>
                    </m:sSub>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𝑅</m:t>
                    </m:r>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oMath>
                </a14:m>
                <a:r>
                  <a:rPr kumimoji="0" lang="fr-FR" sz="1400" b="0" i="0" u="none" strike="noStrike" kern="1200" cap="none" spc="0" normalizeH="0" baseline="0" noProof="0" dirty="0">
                    <a:ln>
                      <a:noFill/>
                    </a:ln>
                    <a:solidFill>
                      <a:prstClr val="black"/>
                    </a:solidFill>
                    <a:effectLst/>
                    <a:uLnTx/>
                    <a:uFillTx/>
                    <a:latin typeface="Calibri" panose="020F0502020204030204"/>
                    <a:ea typeface="+mn-ea"/>
                    <a:cs typeface="+mn-cs"/>
                  </a:rPr>
                  <a:t>matrice surprise</a:t>
                </a:r>
              </a:p>
            </p:txBody>
          </p:sp>
        </mc:Choice>
        <mc:Fallback xmlns="">
          <p:sp>
            <p:nvSpPr>
              <p:cNvPr id="9" name="ZoneTexte 8">
                <a:extLst>
                  <a:ext uri="{FF2B5EF4-FFF2-40B4-BE49-F238E27FC236}">
                    <a16:creationId xmlns:a16="http://schemas.microsoft.com/office/drawing/2014/main" id="{51803DF5-B464-4CB4-A180-FA741BC0A1C0}"/>
                  </a:ext>
                </a:extLst>
              </p:cNvPr>
              <p:cNvSpPr txBox="1">
                <a:spLocks noRot="1" noChangeAspect="1" noMove="1" noResize="1" noEditPoints="1" noAdjustHandles="1" noChangeArrowheads="1" noChangeShapeType="1" noTextEdit="1"/>
              </p:cNvSpPr>
              <p:nvPr/>
            </p:nvSpPr>
            <p:spPr>
              <a:xfrm>
                <a:off x="5512726" y="91440"/>
                <a:ext cx="2550160" cy="307777"/>
              </a:xfrm>
              <a:prstGeom prst="rect">
                <a:avLst/>
              </a:prstGeom>
              <a:blipFill>
                <a:blip r:embed="rId3"/>
                <a:stretch>
                  <a:fillRect t="-4000" b="-20000"/>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0" name="ZoneTexte 9">
                <a:extLst>
                  <a:ext uri="{FF2B5EF4-FFF2-40B4-BE49-F238E27FC236}">
                    <a16:creationId xmlns:a16="http://schemas.microsoft.com/office/drawing/2014/main" id="{2D5C6183-343B-4989-9491-3597D80A12D0}"/>
                  </a:ext>
                </a:extLst>
              </p:cNvPr>
              <p:cNvSpPr txBox="1"/>
              <p:nvPr/>
            </p:nvSpPr>
            <p:spPr>
              <a:xfrm>
                <a:off x="8062886" y="91440"/>
                <a:ext cx="1172554"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𝑇</m:t>
                          </m:r>
                        </m:e>
                        <m:sub>
                          <m: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b>
                      </m:sSub>
                      <m: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 </m:t>
                      </m:r>
                      <m:sSub>
                        <m:sSubPr>
                          <m:ctrlP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𝐶</m:t>
                          </m:r>
                        </m:e>
                        <m:sub>
                          <m: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b>
                      </m:sSub>
                      <m:sSub>
                        <m:sSubPr>
                          <m:ctrlP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𝐿</m:t>
                          </m:r>
                        </m:e>
                        <m:sub>
                          <m: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b>
                      </m:sSub>
                    </m:oMath>
                  </m:oMathPara>
                </a14:m>
                <a:endParaRPr kumimoji="0" lang="fr-FR"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10" name="ZoneTexte 9">
                <a:extLst>
                  <a:ext uri="{FF2B5EF4-FFF2-40B4-BE49-F238E27FC236}">
                    <a16:creationId xmlns:a16="http://schemas.microsoft.com/office/drawing/2014/main" id="{2D5C6183-343B-4989-9491-3597D80A12D0}"/>
                  </a:ext>
                </a:extLst>
              </p:cNvPr>
              <p:cNvSpPr txBox="1">
                <a:spLocks noRot="1" noChangeAspect="1" noMove="1" noResize="1" noEditPoints="1" noAdjustHandles="1" noChangeArrowheads="1" noChangeShapeType="1" noTextEdit="1"/>
              </p:cNvSpPr>
              <p:nvPr/>
            </p:nvSpPr>
            <p:spPr>
              <a:xfrm>
                <a:off x="8062886" y="91440"/>
                <a:ext cx="1172554" cy="307777"/>
              </a:xfrm>
              <a:prstGeom prst="rect">
                <a:avLst/>
              </a:prstGeom>
              <a:blipFill>
                <a:blip r:embed="rId4"/>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1" name="ZoneTexte 10">
                <a:extLst>
                  <a:ext uri="{FF2B5EF4-FFF2-40B4-BE49-F238E27FC236}">
                    <a16:creationId xmlns:a16="http://schemas.microsoft.com/office/drawing/2014/main" id="{76731FE8-E707-4082-92DE-4C123C363C5C}"/>
                  </a:ext>
                </a:extLst>
              </p:cNvPr>
              <p:cNvSpPr txBox="1"/>
              <p:nvPr/>
            </p:nvSpPr>
            <p:spPr>
              <a:xfrm>
                <a:off x="9243298" y="108589"/>
                <a:ext cx="1172554"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𝑅</m:t>
                          </m:r>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𝑇</m:t>
                          </m:r>
                        </m:e>
                        <m:sub>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Sub>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𝑇</m:t>
                          </m:r>
                        </m:e>
                        <m:sub>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b>
                      </m:sSub>
                    </m:oMath>
                  </m:oMathPara>
                </a14:m>
                <a:endParaRPr kumimoji="0" lang="fr-FR"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11" name="ZoneTexte 10">
                <a:extLst>
                  <a:ext uri="{FF2B5EF4-FFF2-40B4-BE49-F238E27FC236}">
                    <a16:creationId xmlns:a16="http://schemas.microsoft.com/office/drawing/2014/main" id="{76731FE8-E707-4082-92DE-4C123C363C5C}"/>
                  </a:ext>
                </a:extLst>
              </p:cNvPr>
              <p:cNvSpPr txBox="1">
                <a:spLocks noRot="1" noChangeAspect="1" noMove="1" noResize="1" noEditPoints="1" noAdjustHandles="1" noChangeArrowheads="1" noChangeShapeType="1" noTextEdit="1"/>
              </p:cNvSpPr>
              <p:nvPr/>
            </p:nvSpPr>
            <p:spPr>
              <a:xfrm>
                <a:off x="9243298" y="108589"/>
                <a:ext cx="1172554" cy="307777"/>
              </a:xfrm>
              <a:prstGeom prst="rect">
                <a:avLst/>
              </a:prstGeom>
              <a:blipFill>
                <a:blip r:embed="rId5"/>
                <a:stretch>
                  <a:fillRect/>
                </a:stretch>
              </a:blipFill>
            </p:spPr>
            <p:txBody>
              <a:bodyPr/>
              <a:lstStyle/>
              <a:p>
                <a:r>
                  <a:rPr lang="fr-FR">
                    <a:noFill/>
                  </a:rPr>
                  <a:t> </a:t>
                </a:r>
              </a:p>
            </p:txBody>
          </p:sp>
        </mc:Fallback>
      </mc:AlternateContent>
      <p:pic>
        <p:nvPicPr>
          <p:cNvPr id="5" name="Image 4">
            <a:extLst>
              <a:ext uri="{FF2B5EF4-FFF2-40B4-BE49-F238E27FC236}">
                <a16:creationId xmlns:a16="http://schemas.microsoft.com/office/drawing/2014/main" id="{1E16D352-8D61-4B8A-AC24-607A124F0623}"/>
              </a:ext>
            </a:extLst>
          </p:cNvPr>
          <p:cNvPicPr>
            <a:picLocks noChangeAspect="1"/>
          </p:cNvPicPr>
          <p:nvPr/>
        </p:nvPicPr>
        <p:blipFill rotWithShape="1">
          <a:blip r:embed="rId6"/>
          <a:srcRect l="1657" t="9740" r="2694" b="1525"/>
          <a:stretch/>
        </p:blipFill>
        <p:spPr>
          <a:xfrm>
            <a:off x="2161538" y="1702633"/>
            <a:ext cx="7498081" cy="4268276"/>
          </a:xfrm>
          <a:prstGeom prst="rect">
            <a:avLst/>
          </a:prstGeom>
          <a:ln>
            <a:solidFill>
              <a:schemeClr val="tx1"/>
            </a:solidFill>
          </a:ln>
        </p:spPr>
      </p:pic>
      <p:sp>
        <p:nvSpPr>
          <p:cNvPr id="12" name="Titre 3">
            <a:extLst>
              <a:ext uri="{FF2B5EF4-FFF2-40B4-BE49-F238E27FC236}">
                <a16:creationId xmlns:a16="http://schemas.microsoft.com/office/drawing/2014/main" id="{768BBF13-2687-480A-AD14-C4FFE8556DA7}"/>
              </a:ext>
            </a:extLst>
          </p:cNvPr>
          <p:cNvSpPr txBox="1">
            <a:spLocks/>
          </p:cNvSpPr>
          <p:nvPr/>
        </p:nvSpPr>
        <p:spPr>
          <a:xfrm>
            <a:off x="652779" y="552069"/>
            <a:ext cx="10515600" cy="8046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fr-FR" sz="3000" b="1" i="0" u="none" strike="noStrike" kern="1200" cap="none" spc="0" normalizeH="0" baseline="0" noProof="0" dirty="0">
                <a:ln>
                  <a:noFill/>
                </a:ln>
                <a:solidFill>
                  <a:srgbClr val="0070C0"/>
                </a:solidFill>
                <a:effectLst/>
                <a:uLnTx/>
                <a:uFillTx/>
                <a:latin typeface="Calibri Light" panose="020F0302020204030204"/>
                <a:ea typeface="+mj-ea"/>
                <a:cs typeface="+mj-cs"/>
              </a:rPr>
              <a:t>Un axe unidimensionnel + Un axe unidimensionnel = un repère</a:t>
            </a:r>
          </a:p>
        </p:txBody>
      </p:sp>
    </p:spTree>
    <p:extLst>
      <p:ext uri="{BB962C8B-B14F-4D97-AF65-F5344CB8AC3E}">
        <p14:creationId xmlns:p14="http://schemas.microsoft.com/office/powerpoint/2010/main" val="28727737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89364876-2EB1-49D4-88F9-DB480D29A2A8}"/>
              </a:ext>
            </a:extLst>
          </p:cNvPr>
          <p:cNvSpPr txBox="1"/>
          <p:nvPr/>
        </p:nvSpPr>
        <p:spPr>
          <a:xfrm>
            <a:off x="386080" y="91440"/>
            <a:ext cx="2550160"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Calibri" panose="020F0502020204030204"/>
                <a:ea typeface="+mn-ea"/>
                <a:cs typeface="+mn-cs"/>
              </a:rPr>
              <a:t>T = tableau de données d’entrée</a:t>
            </a:r>
          </a:p>
        </p:txBody>
      </p:sp>
      <mc:AlternateContent xmlns:mc="http://schemas.openxmlformats.org/markup-compatibility/2006" xmlns:a14="http://schemas.microsoft.com/office/drawing/2010/main">
        <mc:Choice Requires="a14">
          <p:sp>
            <p:nvSpPr>
              <p:cNvPr id="8" name="ZoneTexte 7">
                <a:extLst>
                  <a:ext uri="{FF2B5EF4-FFF2-40B4-BE49-F238E27FC236}">
                    <a16:creationId xmlns:a16="http://schemas.microsoft.com/office/drawing/2014/main" id="{AF944F62-52CA-4D2E-9668-1A9C549E759D}"/>
                  </a:ext>
                </a:extLst>
              </p:cNvPr>
              <p:cNvSpPr txBox="1"/>
              <p:nvPr/>
            </p:nvSpPr>
            <p:spPr>
              <a:xfrm>
                <a:off x="3159760" y="91440"/>
                <a:ext cx="2550160"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𝑇</m:t>
                        </m:r>
                      </m:e>
                      <m:sub>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m:t>
                        </m:r>
                      </m:sub>
                    </m:sSub>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oMath>
                </a14:m>
                <a:r>
                  <a:rPr kumimoji="0" lang="fr-FR" sz="1400" b="0" i="0" u="none" strike="noStrike" kern="1200" cap="none" spc="0" normalizeH="0" baseline="0" noProof="0" dirty="0">
                    <a:ln>
                      <a:noFill/>
                    </a:ln>
                    <a:solidFill>
                      <a:prstClr val="black"/>
                    </a:solidFill>
                    <a:effectLst/>
                    <a:uLnTx/>
                    <a:uFillTx/>
                    <a:latin typeface="Calibri" panose="020F0502020204030204"/>
                    <a:ea typeface="+mn-ea"/>
                    <a:cs typeface="+mn-cs"/>
                  </a:rPr>
                  <a:t>matrice indépendante</a:t>
                </a:r>
              </a:p>
            </p:txBody>
          </p:sp>
        </mc:Choice>
        <mc:Fallback xmlns="">
          <p:sp>
            <p:nvSpPr>
              <p:cNvPr id="8" name="ZoneTexte 7">
                <a:extLst>
                  <a:ext uri="{FF2B5EF4-FFF2-40B4-BE49-F238E27FC236}">
                    <a16:creationId xmlns:a16="http://schemas.microsoft.com/office/drawing/2014/main" id="{AF944F62-52CA-4D2E-9668-1A9C549E759D}"/>
                  </a:ext>
                </a:extLst>
              </p:cNvPr>
              <p:cNvSpPr txBox="1">
                <a:spLocks noRot="1" noChangeAspect="1" noMove="1" noResize="1" noEditPoints="1" noAdjustHandles="1" noChangeArrowheads="1" noChangeShapeType="1" noTextEdit="1"/>
              </p:cNvSpPr>
              <p:nvPr/>
            </p:nvSpPr>
            <p:spPr>
              <a:xfrm>
                <a:off x="3159760" y="91440"/>
                <a:ext cx="2550160" cy="307777"/>
              </a:xfrm>
              <a:prstGeom prst="rect">
                <a:avLst/>
              </a:prstGeom>
              <a:blipFill>
                <a:blip r:embed="rId2"/>
                <a:stretch>
                  <a:fillRect t="-4000" b="-20000"/>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9" name="ZoneTexte 8">
                <a:extLst>
                  <a:ext uri="{FF2B5EF4-FFF2-40B4-BE49-F238E27FC236}">
                    <a16:creationId xmlns:a16="http://schemas.microsoft.com/office/drawing/2014/main" id="{51803DF5-B464-4CB4-A180-FA741BC0A1C0}"/>
                  </a:ext>
                </a:extLst>
              </p:cNvPr>
              <p:cNvSpPr txBox="1"/>
              <p:nvPr/>
            </p:nvSpPr>
            <p:spPr>
              <a:xfrm>
                <a:off x="5512726" y="91440"/>
                <a:ext cx="2550160"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𝑇</m:t>
                        </m:r>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𝑇</m:t>
                        </m:r>
                      </m:e>
                      <m:sub>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m:t>
                        </m:r>
                      </m:sub>
                    </m:sSub>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𝑅</m:t>
                    </m:r>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oMath>
                </a14:m>
                <a:r>
                  <a:rPr kumimoji="0" lang="fr-FR" sz="1400" b="0" i="0" u="none" strike="noStrike" kern="1200" cap="none" spc="0" normalizeH="0" baseline="0" noProof="0" dirty="0">
                    <a:ln>
                      <a:noFill/>
                    </a:ln>
                    <a:solidFill>
                      <a:prstClr val="black"/>
                    </a:solidFill>
                    <a:effectLst/>
                    <a:uLnTx/>
                    <a:uFillTx/>
                    <a:latin typeface="Calibri" panose="020F0502020204030204"/>
                    <a:ea typeface="+mn-ea"/>
                    <a:cs typeface="+mn-cs"/>
                  </a:rPr>
                  <a:t>matrice surprise</a:t>
                </a:r>
              </a:p>
            </p:txBody>
          </p:sp>
        </mc:Choice>
        <mc:Fallback xmlns="">
          <p:sp>
            <p:nvSpPr>
              <p:cNvPr id="9" name="ZoneTexte 8">
                <a:extLst>
                  <a:ext uri="{FF2B5EF4-FFF2-40B4-BE49-F238E27FC236}">
                    <a16:creationId xmlns:a16="http://schemas.microsoft.com/office/drawing/2014/main" id="{51803DF5-B464-4CB4-A180-FA741BC0A1C0}"/>
                  </a:ext>
                </a:extLst>
              </p:cNvPr>
              <p:cNvSpPr txBox="1">
                <a:spLocks noRot="1" noChangeAspect="1" noMove="1" noResize="1" noEditPoints="1" noAdjustHandles="1" noChangeArrowheads="1" noChangeShapeType="1" noTextEdit="1"/>
              </p:cNvSpPr>
              <p:nvPr/>
            </p:nvSpPr>
            <p:spPr>
              <a:xfrm>
                <a:off x="5512726" y="91440"/>
                <a:ext cx="2550160" cy="307777"/>
              </a:xfrm>
              <a:prstGeom prst="rect">
                <a:avLst/>
              </a:prstGeom>
              <a:blipFill>
                <a:blip r:embed="rId3"/>
                <a:stretch>
                  <a:fillRect t="-4000" b="-20000"/>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0" name="ZoneTexte 9">
                <a:extLst>
                  <a:ext uri="{FF2B5EF4-FFF2-40B4-BE49-F238E27FC236}">
                    <a16:creationId xmlns:a16="http://schemas.microsoft.com/office/drawing/2014/main" id="{2D5C6183-343B-4989-9491-3597D80A12D0}"/>
                  </a:ext>
                </a:extLst>
              </p:cNvPr>
              <p:cNvSpPr txBox="1"/>
              <p:nvPr/>
            </p:nvSpPr>
            <p:spPr>
              <a:xfrm>
                <a:off x="8062886" y="91440"/>
                <a:ext cx="1172554"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𝑇</m:t>
                          </m:r>
                        </m:e>
                        <m:sub>
                          <m: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b>
                      </m:sSub>
                      <m: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 </m:t>
                      </m:r>
                      <m:sSub>
                        <m:sSubPr>
                          <m:ctrlP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𝐶</m:t>
                          </m:r>
                        </m:e>
                        <m:sub>
                          <m: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b>
                      </m:sSub>
                      <m:sSub>
                        <m:sSubPr>
                          <m:ctrlP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𝐿</m:t>
                          </m:r>
                        </m:e>
                        <m:sub>
                          <m: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b>
                      </m:sSub>
                    </m:oMath>
                  </m:oMathPara>
                </a14:m>
                <a:endParaRPr kumimoji="0" lang="fr-FR"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10" name="ZoneTexte 9">
                <a:extLst>
                  <a:ext uri="{FF2B5EF4-FFF2-40B4-BE49-F238E27FC236}">
                    <a16:creationId xmlns:a16="http://schemas.microsoft.com/office/drawing/2014/main" id="{2D5C6183-343B-4989-9491-3597D80A12D0}"/>
                  </a:ext>
                </a:extLst>
              </p:cNvPr>
              <p:cNvSpPr txBox="1">
                <a:spLocks noRot="1" noChangeAspect="1" noMove="1" noResize="1" noEditPoints="1" noAdjustHandles="1" noChangeArrowheads="1" noChangeShapeType="1" noTextEdit="1"/>
              </p:cNvSpPr>
              <p:nvPr/>
            </p:nvSpPr>
            <p:spPr>
              <a:xfrm>
                <a:off x="8062886" y="91440"/>
                <a:ext cx="1172554" cy="307777"/>
              </a:xfrm>
              <a:prstGeom prst="rect">
                <a:avLst/>
              </a:prstGeom>
              <a:blipFill>
                <a:blip r:embed="rId4"/>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1" name="ZoneTexte 10">
                <a:extLst>
                  <a:ext uri="{FF2B5EF4-FFF2-40B4-BE49-F238E27FC236}">
                    <a16:creationId xmlns:a16="http://schemas.microsoft.com/office/drawing/2014/main" id="{76731FE8-E707-4082-92DE-4C123C363C5C}"/>
                  </a:ext>
                </a:extLst>
              </p:cNvPr>
              <p:cNvSpPr txBox="1"/>
              <p:nvPr/>
            </p:nvSpPr>
            <p:spPr>
              <a:xfrm>
                <a:off x="9243298" y="108589"/>
                <a:ext cx="1172554"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𝑅</m:t>
                          </m:r>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𝑇</m:t>
                          </m:r>
                        </m:e>
                        <m:sub>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Sub>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𝑇</m:t>
                          </m:r>
                        </m:e>
                        <m:sub>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b>
                      </m:sSub>
                    </m:oMath>
                  </m:oMathPara>
                </a14:m>
                <a:endParaRPr kumimoji="0" lang="fr-FR"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11" name="ZoneTexte 10">
                <a:extLst>
                  <a:ext uri="{FF2B5EF4-FFF2-40B4-BE49-F238E27FC236}">
                    <a16:creationId xmlns:a16="http://schemas.microsoft.com/office/drawing/2014/main" id="{76731FE8-E707-4082-92DE-4C123C363C5C}"/>
                  </a:ext>
                </a:extLst>
              </p:cNvPr>
              <p:cNvSpPr txBox="1">
                <a:spLocks noRot="1" noChangeAspect="1" noMove="1" noResize="1" noEditPoints="1" noAdjustHandles="1" noChangeArrowheads="1" noChangeShapeType="1" noTextEdit="1"/>
              </p:cNvSpPr>
              <p:nvPr/>
            </p:nvSpPr>
            <p:spPr>
              <a:xfrm>
                <a:off x="9243298" y="108589"/>
                <a:ext cx="1172554" cy="307777"/>
              </a:xfrm>
              <a:prstGeom prst="rect">
                <a:avLst/>
              </a:prstGeom>
              <a:blipFill>
                <a:blip r:embed="rId5"/>
                <a:stretch>
                  <a:fillRect/>
                </a:stretch>
              </a:blipFill>
            </p:spPr>
            <p:txBody>
              <a:bodyPr/>
              <a:lstStyle/>
              <a:p>
                <a:r>
                  <a:rPr lang="fr-FR">
                    <a:noFill/>
                  </a:rPr>
                  <a:t> </a:t>
                </a:r>
              </a:p>
            </p:txBody>
          </p:sp>
        </mc:Fallback>
      </mc:AlternateContent>
      <p:sp>
        <p:nvSpPr>
          <p:cNvPr id="12" name="Titre 3">
            <a:extLst>
              <a:ext uri="{FF2B5EF4-FFF2-40B4-BE49-F238E27FC236}">
                <a16:creationId xmlns:a16="http://schemas.microsoft.com/office/drawing/2014/main" id="{768BBF13-2687-480A-AD14-C4FFE8556DA7}"/>
              </a:ext>
            </a:extLst>
          </p:cNvPr>
          <p:cNvSpPr txBox="1">
            <a:spLocks/>
          </p:cNvSpPr>
          <p:nvPr/>
        </p:nvSpPr>
        <p:spPr>
          <a:xfrm>
            <a:off x="652779" y="552069"/>
            <a:ext cx="10515600" cy="8046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14350" marR="0" lvl="0" indent="-514350" algn="ctr" defTabSz="914400" rtl="0" eaLnBrk="1" fontAlgn="auto" latinLnBrk="0" hangingPunct="1">
              <a:lnSpc>
                <a:spcPct val="90000"/>
              </a:lnSpc>
              <a:spcBef>
                <a:spcPct val="0"/>
              </a:spcBef>
              <a:spcAft>
                <a:spcPts val="0"/>
              </a:spcAft>
              <a:buClrTx/>
              <a:buSzTx/>
              <a:buFont typeface="+mj-lt"/>
              <a:buAutoNum type="arabicPeriod" startAt="4"/>
              <a:tabLst/>
              <a:defRPr/>
            </a:pPr>
            <a:r>
              <a:rPr kumimoji="0" lang="fr-FR" sz="3000" b="1" i="0" u="none" strike="noStrike" kern="1200" cap="none" spc="0" normalizeH="0" baseline="0" noProof="0" dirty="0">
                <a:ln>
                  <a:noFill/>
                </a:ln>
                <a:solidFill>
                  <a:srgbClr val="0070C0"/>
                </a:solidFill>
                <a:effectLst/>
                <a:uLnTx/>
                <a:uFillTx/>
                <a:latin typeface="Calibri Light" panose="020F0302020204030204"/>
                <a:ea typeface="+mj-ea"/>
                <a:cs typeface="+mj-cs"/>
              </a:rPr>
              <a:t>Que veut dire ce mapping</a:t>
            </a:r>
          </a:p>
        </p:txBody>
      </p:sp>
      <p:sp>
        <p:nvSpPr>
          <p:cNvPr id="2" name="ZoneTexte 1">
            <a:extLst>
              <a:ext uri="{FF2B5EF4-FFF2-40B4-BE49-F238E27FC236}">
                <a16:creationId xmlns:a16="http://schemas.microsoft.com/office/drawing/2014/main" id="{554AD1FE-E00C-4D7B-BEB2-C2715BFBAD81}"/>
              </a:ext>
            </a:extLst>
          </p:cNvPr>
          <p:cNvSpPr txBox="1"/>
          <p:nvPr/>
        </p:nvSpPr>
        <p:spPr>
          <a:xfrm>
            <a:off x="652779" y="1544320"/>
            <a:ext cx="4650741" cy="39703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On observe:</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fr-FR" sz="1800" b="0" i="0" u="none" strike="noStrike" kern="1200" cap="none" spc="0" normalizeH="0" baseline="0" noProof="0" dirty="0">
                <a:ln>
                  <a:noFill/>
                </a:ln>
                <a:solidFill>
                  <a:srgbClr val="002060"/>
                </a:solidFill>
                <a:effectLst/>
                <a:uLnTx/>
                <a:uFillTx/>
                <a:latin typeface="Calibri" panose="020F0502020204030204"/>
                <a:ea typeface="+mn-ea"/>
                <a:cs typeface="+mn-cs"/>
              </a:rPr>
              <a:t>Conjonction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srgbClr val="002060"/>
                </a:solidFill>
                <a:effectLst/>
                <a:uLnTx/>
                <a:uFillTx/>
                <a:latin typeface="Calibri" panose="020F0502020204030204"/>
                <a:ea typeface="+mn-ea"/>
                <a:cs typeface="+mn-cs"/>
              </a:rPr>
              <a:t>(2 vecteurs dont le produit scalaire est positif</a:t>
            </a: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srgbClr val="00B050"/>
                </a:solidFill>
                <a:effectLst/>
                <a:uLnTx/>
                <a:uFillTx/>
                <a:latin typeface="Calibri" panose="020F0502020204030204"/>
                <a:ea typeface="+mn-ea"/>
                <a:cs typeface="+mn-cs"/>
              </a:rPr>
              <a:t>Les Bacs CE ont une affinité pour la prépa</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srgbClr val="00B050"/>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startAt="2"/>
              <a:tabLst/>
              <a:defRPr/>
            </a:pPr>
            <a:r>
              <a:rPr kumimoji="0" lang="fr-FR" sz="1800" b="0" i="0" u="none" strike="noStrike" kern="1200" cap="none" spc="0" normalizeH="0" baseline="0" noProof="0" dirty="0">
                <a:ln>
                  <a:noFill/>
                </a:ln>
                <a:solidFill>
                  <a:srgbClr val="00B050"/>
                </a:solidFill>
                <a:effectLst/>
                <a:uLnTx/>
                <a:uFillTx/>
                <a:latin typeface="Calibri" panose="020F0502020204030204"/>
                <a:ea typeface="+mn-ea"/>
                <a:cs typeface="+mn-cs"/>
              </a:rPr>
              <a:t> </a:t>
            </a:r>
            <a:r>
              <a:rPr kumimoji="0" lang="fr-FR" sz="1800" b="0" i="0" u="none" strike="noStrike" kern="1200" cap="none" spc="0" normalizeH="0" baseline="0" noProof="0" dirty="0">
                <a:ln>
                  <a:noFill/>
                </a:ln>
                <a:solidFill>
                  <a:srgbClr val="002060"/>
                </a:solidFill>
                <a:effectLst/>
                <a:uLnTx/>
                <a:uFillTx/>
                <a:latin typeface="Calibri" panose="020F0502020204030204"/>
                <a:ea typeface="+mn-ea"/>
                <a:cs typeface="+mn-cs"/>
              </a:rPr>
              <a:t>Opposition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srgbClr val="002060"/>
                </a:solidFill>
                <a:effectLst/>
                <a:uLnTx/>
                <a:uFillTx/>
                <a:latin typeface="Calibri" panose="020F0502020204030204"/>
                <a:ea typeface="+mn-ea"/>
                <a:cs typeface="+mn-cs"/>
              </a:rPr>
              <a:t>Produit scalaire négatif</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srgbClr val="00B050"/>
                </a:solidFill>
                <a:effectLst/>
                <a:uLnTx/>
                <a:uFillTx/>
                <a:latin typeface="Calibri" panose="020F0502020204030204"/>
                <a:ea typeface="+mn-ea"/>
                <a:cs typeface="+mn-cs"/>
              </a:rPr>
              <a:t>Les Bacs A ne vont pas vers les autres (IUT, BTS)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srgbClr val="00B050"/>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startAt="3"/>
              <a:tabLst/>
              <a:defRPr/>
            </a:pPr>
            <a:r>
              <a:rPr kumimoji="0" lang="fr-FR" sz="1800" b="0" i="0" u="none" strike="noStrike" kern="1200" cap="none" spc="0" normalizeH="0" baseline="0" noProof="0" dirty="0">
                <a:ln>
                  <a:noFill/>
                </a:ln>
                <a:solidFill>
                  <a:srgbClr val="002060"/>
                </a:solidFill>
                <a:effectLst/>
                <a:uLnTx/>
                <a:uFillTx/>
                <a:latin typeface="Calibri" panose="020F0502020204030204"/>
                <a:ea typeface="+mn-ea"/>
                <a:cs typeface="+mn-cs"/>
              </a:rPr>
              <a:t>Quadrature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srgbClr val="002060"/>
                </a:solidFill>
                <a:effectLst/>
                <a:uLnTx/>
                <a:uFillTx/>
                <a:latin typeface="Calibri" panose="020F0502020204030204"/>
                <a:ea typeface="+mn-ea"/>
                <a:cs typeface="+mn-cs"/>
              </a:rPr>
              <a:t>Produit scalaire nul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srgbClr val="00B050"/>
                </a:solidFill>
                <a:effectLst/>
                <a:uLnTx/>
                <a:uFillTx/>
                <a:latin typeface="Calibri" panose="020F0502020204030204"/>
                <a:ea typeface="+mn-ea"/>
                <a:cs typeface="+mn-cs"/>
              </a:rPr>
              <a:t>Les Bacs A ne vont ni plus ni moins vers la prépa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srgbClr val="00B050"/>
                </a:solidFill>
                <a:effectLst/>
                <a:uLnTx/>
                <a:uFillTx/>
                <a:latin typeface="Calibri" panose="020F0502020204030204"/>
                <a:ea typeface="+mn-ea"/>
                <a:cs typeface="+mn-cs"/>
              </a:rPr>
              <a:t>que la moyenne des bacheliers</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startAt="2"/>
              <a:tabLst/>
              <a:defRPr/>
            </a:pPr>
            <a:endParaRPr kumimoji="0" lang="fr-FR" sz="1800" b="0" i="0" u="none" strike="noStrike" kern="1200" cap="none" spc="0" normalizeH="0" baseline="0" noProof="0" dirty="0">
              <a:ln>
                <a:noFill/>
              </a:ln>
              <a:solidFill>
                <a:srgbClr val="002060"/>
              </a:solidFill>
              <a:effectLst/>
              <a:uLnTx/>
              <a:uFillTx/>
              <a:latin typeface="Calibri" panose="020F0502020204030204"/>
              <a:ea typeface="+mn-ea"/>
              <a:cs typeface="+mn-cs"/>
            </a:endParaRPr>
          </a:p>
        </p:txBody>
      </p:sp>
      <p:pic>
        <p:nvPicPr>
          <p:cNvPr id="13" name="Image 12">
            <a:extLst>
              <a:ext uri="{FF2B5EF4-FFF2-40B4-BE49-F238E27FC236}">
                <a16:creationId xmlns:a16="http://schemas.microsoft.com/office/drawing/2014/main" id="{ADC00FC7-2D47-49EE-8508-8AF144B215D4}"/>
              </a:ext>
            </a:extLst>
          </p:cNvPr>
          <p:cNvPicPr>
            <a:picLocks noChangeAspect="1"/>
          </p:cNvPicPr>
          <p:nvPr/>
        </p:nvPicPr>
        <p:blipFill rotWithShape="1">
          <a:blip r:embed="rId6"/>
          <a:srcRect l="34609" t="9740" r="2694" b="1525"/>
          <a:stretch/>
        </p:blipFill>
        <p:spPr>
          <a:xfrm>
            <a:off x="6624322" y="1395341"/>
            <a:ext cx="4914899" cy="4268276"/>
          </a:xfrm>
          <a:prstGeom prst="rect">
            <a:avLst/>
          </a:prstGeom>
          <a:ln>
            <a:solidFill>
              <a:schemeClr val="tx1"/>
            </a:solidFill>
          </a:ln>
        </p:spPr>
      </p:pic>
    </p:spTree>
    <p:extLst>
      <p:ext uri="{BB962C8B-B14F-4D97-AF65-F5344CB8AC3E}">
        <p14:creationId xmlns:p14="http://schemas.microsoft.com/office/powerpoint/2010/main" val="2598726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89364876-2EB1-49D4-88F9-DB480D29A2A8}"/>
              </a:ext>
            </a:extLst>
          </p:cNvPr>
          <p:cNvSpPr txBox="1"/>
          <p:nvPr/>
        </p:nvSpPr>
        <p:spPr>
          <a:xfrm>
            <a:off x="386080" y="91440"/>
            <a:ext cx="2550160"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Calibri" panose="020F0502020204030204"/>
                <a:ea typeface="+mn-ea"/>
                <a:cs typeface="+mn-cs"/>
              </a:rPr>
              <a:t>T = tableau de données d’entrée</a:t>
            </a:r>
          </a:p>
        </p:txBody>
      </p:sp>
      <mc:AlternateContent xmlns:mc="http://schemas.openxmlformats.org/markup-compatibility/2006" xmlns:a14="http://schemas.microsoft.com/office/drawing/2010/main">
        <mc:Choice Requires="a14">
          <p:sp>
            <p:nvSpPr>
              <p:cNvPr id="8" name="ZoneTexte 7">
                <a:extLst>
                  <a:ext uri="{FF2B5EF4-FFF2-40B4-BE49-F238E27FC236}">
                    <a16:creationId xmlns:a16="http://schemas.microsoft.com/office/drawing/2014/main" id="{AF944F62-52CA-4D2E-9668-1A9C549E759D}"/>
                  </a:ext>
                </a:extLst>
              </p:cNvPr>
              <p:cNvSpPr txBox="1"/>
              <p:nvPr/>
            </p:nvSpPr>
            <p:spPr>
              <a:xfrm>
                <a:off x="3159760" y="91440"/>
                <a:ext cx="2550160"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𝑇</m:t>
                        </m:r>
                      </m:e>
                      <m:sub>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m:t>
                        </m:r>
                      </m:sub>
                    </m:sSub>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oMath>
                </a14:m>
                <a:r>
                  <a:rPr kumimoji="0" lang="fr-FR" sz="1400" b="0" i="0" u="none" strike="noStrike" kern="1200" cap="none" spc="0" normalizeH="0" baseline="0" noProof="0" dirty="0">
                    <a:ln>
                      <a:noFill/>
                    </a:ln>
                    <a:solidFill>
                      <a:prstClr val="black"/>
                    </a:solidFill>
                    <a:effectLst/>
                    <a:uLnTx/>
                    <a:uFillTx/>
                    <a:latin typeface="Calibri" panose="020F0502020204030204"/>
                    <a:ea typeface="+mn-ea"/>
                    <a:cs typeface="+mn-cs"/>
                  </a:rPr>
                  <a:t>matrice indépendante</a:t>
                </a:r>
              </a:p>
            </p:txBody>
          </p:sp>
        </mc:Choice>
        <mc:Fallback xmlns="">
          <p:sp>
            <p:nvSpPr>
              <p:cNvPr id="8" name="ZoneTexte 7">
                <a:extLst>
                  <a:ext uri="{FF2B5EF4-FFF2-40B4-BE49-F238E27FC236}">
                    <a16:creationId xmlns:a16="http://schemas.microsoft.com/office/drawing/2014/main" id="{AF944F62-52CA-4D2E-9668-1A9C549E759D}"/>
                  </a:ext>
                </a:extLst>
              </p:cNvPr>
              <p:cNvSpPr txBox="1">
                <a:spLocks noRot="1" noChangeAspect="1" noMove="1" noResize="1" noEditPoints="1" noAdjustHandles="1" noChangeArrowheads="1" noChangeShapeType="1" noTextEdit="1"/>
              </p:cNvSpPr>
              <p:nvPr/>
            </p:nvSpPr>
            <p:spPr>
              <a:xfrm>
                <a:off x="3159760" y="91440"/>
                <a:ext cx="2550160" cy="307777"/>
              </a:xfrm>
              <a:prstGeom prst="rect">
                <a:avLst/>
              </a:prstGeom>
              <a:blipFill>
                <a:blip r:embed="rId2"/>
                <a:stretch>
                  <a:fillRect t="-4000" b="-20000"/>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9" name="ZoneTexte 8">
                <a:extLst>
                  <a:ext uri="{FF2B5EF4-FFF2-40B4-BE49-F238E27FC236}">
                    <a16:creationId xmlns:a16="http://schemas.microsoft.com/office/drawing/2014/main" id="{51803DF5-B464-4CB4-A180-FA741BC0A1C0}"/>
                  </a:ext>
                </a:extLst>
              </p:cNvPr>
              <p:cNvSpPr txBox="1"/>
              <p:nvPr/>
            </p:nvSpPr>
            <p:spPr>
              <a:xfrm>
                <a:off x="5512726" y="91440"/>
                <a:ext cx="2550160"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𝑇</m:t>
                        </m:r>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𝑇</m:t>
                        </m:r>
                      </m:e>
                      <m:sub>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m:t>
                        </m:r>
                      </m:sub>
                    </m:sSub>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𝑅</m:t>
                    </m:r>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oMath>
                </a14:m>
                <a:r>
                  <a:rPr kumimoji="0" lang="fr-FR" sz="1400" b="0" i="0" u="none" strike="noStrike" kern="1200" cap="none" spc="0" normalizeH="0" baseline="0" noProof="0" dirty="0">
                    <a:ln>
                      <a:noFill/>
                    </a:ln>
                    <a:solidFill>
                      <a:prstClr val="black"/>
                    </a:solidFill>
                    <a:effectLst/>
                    <a:uLnTx/>
                    <a:uFillTx/>
                    <a:latin typeface="Calibri" panose="020F0502020204030204"/>
                    <a:ea typeface="+mn-ea"/>
                    <a:cs typeface="+mn-cs"/>
                  </a:rPr>
                  <a:t>matrice surprise</a:t>
                </a:r>
              </a:p>
            </p:txBody>
          </p:sp>
        </mc:Choice>
        <mc:Fallback xmlns="">
          <p:sp>
            <p:nvSpPr>
              <p:cNvPr id="9" name="ZoneTexte 8">
                <a:extLst>
                  <a:ext uri="{FF2B5EF4-FFF2-40B4-BE49-F238E27FC236}">
                    <a16:creationId xmlns:a16="http://schemas.microsoft.com/office/drawing/2014/main" id="{51803DF5-B464-4CB4-A180-FA741BC0A1C0}"/>
                  </a:ext>
                </a:extLst>
              </p:cNvPr>
              <p:cNvSpPr txBox="1">
                <a:spLocks noRot="1" noChangeAspect="1" noMove="1" noResize="1" noEditPoints="1" noAdjustHandles="1" noChangeArrowheads="1" noChangeShapeType="1" noTextEdit="1"/>
              </p:cNvSpPr>
              <p:nvPr/>
            </p:nvSpPr>
            <p:spPr>
              <a:xfrm>
                <a:off x="5512726" y="91440"/>
                <a:ext cx="2550160" cy="307777"/>
              </a:xfrm>
              <a:prstGeom prst="rect">
                <a:avLst/>
              </a:prstGeom>
              <a:blipFill>
                <a:blip r:embed="rId3"/>
                <a:stretch>
                  <a:fillRect t="-4000" b="-20000"/>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0" name="ZoneTexte 9">
                <a:extLst>
                  <a:ext uri="{FF2B5EF4-FFF2-40B4-BE49-F238E27FC236}">
                    <a16:creationId xmlns:a16="http://schemas.microsoft.com/office/drawing/2014/main" id="{2D5C6183-343B-4989-9491-3597D80A12D0}"/>
                  </a:ext>
                </a:extLst>
              </p:cNvPr>
              <p:cNvSpPr txBox="1"/>
              <p:nvPr/>
            </p:nvSpPr>
            <p:spPr>
              <a:xfrm>
                <a:off x="8062886" y="91440"/>
                <a:ext cx="1172554"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𝑇</m:t>
                          </m:r>
                        </m:e>
                        <m:sub>
                          <m: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b>
                      </m:sSub>
                      <m: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 </m:t>
                      </m:r>
                      <m:sSub>
                        <m:sSubPr>
                          <m:ctrlP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𝐶</m:t>
                          </m:r>
                        </m:e>
                        <m:sub>
                          <m: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b>
                      </m:sSub>
                      <m:sSub>
                        <m:sSubPr>
                          <m:ctrlP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𝐿</m:t>
                          </m:r>
                        </m:e>
                        <m:sub>
                          <m: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b>
                      </m:sSub>
                    </m:oMath>
                  </m:oMathPara>
                </a14:m>
                <a:endParaRPr kumimoji="0" lang="fr-FR"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10" name="ZoneTexte 9">
                <a:extLst>
                  <a:ext uri="{FF2B5EF4-FFF2-40B4-BE49-F238E27FC236}">
                    <a16:creationId xmlns:a16="http://schemas.microsoft.com/office/drawing/2014/main" id="{2D5C6183-343B-4989-9491-3597D80A12D0}"/>
                  </a:ext>
                </a:extLst>
              </p:cNvPr>
              <p:cNvSpPr txBox="1">
                <a:spLocks noRot="1" noChangeAspect="1" noMove="1" noResize="1" noEditPoints="1" noAdjustHandles="1" noChangeArrowheads="1" noChangeShapeType="1" noTextEdit="1"/>
              </p:cNvSpPr>
              <p:nvPr/>
            </p:nvSpPr>
            <p:spPr>
              <a:xfrm>
                <a:off x="8062886" y="91440"/>
                <a:ext cx="1172554" cy="307777"/>
              </a:xfrm>
              <a:prstGeom prst="rect">
                <a:avLst/>
              </a:prstGeom>
              <a:blipFill>
                <a:blip r:embed="rId4"/>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1" name="ZoneTexte 10">
                <a:extLst>
                  <a:ext uri="{FF2B5EF4-FFF2-40B4-BE49-F238E27FC236}">
                    <a16:creationId xmlns:a16="http://schemas.microsoft.com/office/drawing/2014/main" id="{76731FE8-E707-4082-92DE-4C123C363C5C}"/>
                  </a:ext>
                </a:extLst>
              </p:cNvPr>
              <p:cNvSpPr txBox="1"/>
              <p:nvPr/>
            </p:nvSpPr>
            <p:spPr>
              <a:xfrm>
                <a:off x="9243298" y="108589"/>
                <a:ext cx="1172554"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𝑅</m:t>
                          </m:r>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𝑇</m:t>
                          </m:r>
                        </m:e>
                        <m:sub>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Sub>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𝑇</m:t>
                          </m:r>
                        </m:e>
                        <m:sub>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b>
                      </m:sSub>
                    </m:oMath>
                  </m:oMathPara>
                </a14:m>
                <a:endParaRPr kumimoji="0" lang="fr-FR"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11" name="ZoneTexte 10">
                <a:extLst>
                  <a:ext uri="{FF2B5EF4-FFF2-40B4-BE49-F238E27FC236}">
                    <a16:creationId xmlns:a16="http://schemas.microsoft.com/office/drawing/2014/main" id="{76731FE8-E707-4082-92DE-4C123C363C5C}"/>
                  </a:ext>
                </a:extLst>
              </p:cNvPr>
              <p:cNvSpPr txBox="1">
                <a:spLocks noRot="1" noChangeAspect="1" noMove="1" noResize="1" noEditPoints="1" noAdjustHandles="1" noChangeArrowheads="1" noChangeShapeType="1" noTextEdit="1"/>
              </p:cNvSpPr>
              <p:nvPr/>
            </p:nvSpPr>
            <p:spPr>
              <a:xfrm>
                <a:off x="9243298" y="108589"/>
                <a:ext cx="1172554" cy="307777"/>
              </a:xfrm>
              <a:prstGeom prst="rect">
                <a:avLst/>
              </a:prstGeom>
              <a:blipFill>
                <a:blip r:embed="rId5"/>
                <a:stretch>
                  <a:fillRect/>
                </a:stretch>
              </a:blipFill>
            </p:spPr>
            <p:txBody>
              <a:bodyPr/>
              <a:lstStyle/>
              <a:p>
                <a:r>
                  <a:rPr lang="fr-FR">
                    <a:noFill/>
                  </a:rPr>
                  <a:t> </a:t>
                </a:r>
              </a:p>
            </p:txBody>
          </p:sp>
        </mc:Fallback>
      </mc:AlternateContent>
      <p:sp>
        <p:nvSpPr>
          <p:cNvPr id="12" name="Titre 3">
            <a:extLst>
              <a:ext uri="{FF2B5EF4-FFF2-40B4-BE49-F238E27FC236}">
                <a16:creationId xmlns:a16="http://schemas.microsoft.com/office/drawing/2014/main" id="{768BBF13-2687-480A-AD14-C4FFE8556DA7}"/>
              </a:ext>
            </a:extLst>
          </p:cNvPr>
          <p:cNvSpPr txBox="1">
            <a:spLocks/>
          </p:cNvSpPr>
          <p:nvPr/>
        </p:nvSpPr>
        <p:spPr>
          <a:xfrm>
            <a:off x="652779" y="552069"/>
            <a:ext cx="10515600" cy="8046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14350" marR="0" lvl="0" indent="-514350" algn="ctr" defTabSz="914400" rtl="0" eaLnBrk="1" fontAlgn="auto" latinLnBrk="0" hangingPunct="1">
              <a:lnSpc>
                <a:spcPct val="90000"/>
              </a:lnSpc>
              <a:spcBef>
                <a:spcPct val="0"/>
              </a:spcBef>
              <a:spcAft>
                <a:spcPts val="0"/>
              </a:spcAft>
              <a:buClrTx/>
              <a:buSzTx/>
              <a:buFont typeface="+mj-lt"/>
              <a:buAutoNum type="arabicPeriod" startAt="5"/>
              <a:tabLst/>
              <a:defRPr/>
            </a:pPr>
            <a:r>
              <a:rPr kumimoji="0" lang="fr-FR" sz="3000" b="1" i="0" u="none" strike="noStrike" kern="1200" cap="none" spc="0" normalizeH="0" baseline="0" noProof="0" dirty="0">
                <a:ln>
                  <a:noFill/>
                </a:ln>
                <a:solidFill>
                  <a:srgbClr val="0070C0"/>
                </a:solidFill>
                <a:effectLst/>
                <a:uLnTx/>
                <a:uFillTx/>
                <a:latin typeface="Calibri Light" panose="020F0302020204030204"/>
                <a:ea typeface="+mj-ea"/>
                <a:cs typeface="+mj-cs"/>
              </a:rPr>
              <a:t>Quelle est la meilleur décomposition possible de R</a:t>
            </a:r>
          </a:p>
        </p:txBody>
      </p:sp>
      <p:pic>
        <p:nvPicPr>
          <p:cNvPr id="4" name="Image 3">
            <a:extLst>
              <a:ext uri="{FF2B5EF4-FFF2-40B4-BE49-F238E27FC236}">
                <a16:creationId xmlns:a16="http://schemas.microsoft.com/office/drawing/2014/main" id="{965675C8-9F96-4073-86D0-4E48841ECDC4}"/>
              </a:ext>
            </a:extLst>
          </p:cNvPr>
          <p:cNvPicPr>
            <a:picLocks noChangeAspect="1"/>
          </p:cNvPicPr>
          <p:nvPr/>
        </p:nvPicPr>
        <p:blipFill>
          <a:blip r:embed="rId6"/>
          <a:stretch>
            <a:fillRect/>
          </a:stretch>
        </p:blipFill>
        <p:spPr>
          <a:xfrm>
            <a:off x="1923732" y="1616075"/>
            <a:ext cx="8181975" cy="4438650"/>
          </a:xfrm>
          <a:prstGeom prst="rect">
            <a:avLst/>
          </a:prstGeom>
        </p:spPr>
      </p:pic>
    </p:spTree>
    <p:extLst>
      <p:ext uri="{BB962C8B-B14F-4D97-AF65-F5344CB8AC3E}">
        <p14:creationId xmlns:p14="http://schemas.microsoft.com/office/powerpoint/2010/main" val="3601274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Titre 3">
            <a:extLst>
              <a:ext uri="{FF2B5EF4-FFF2-40B4-BE49-F238E27FC236}">
                <a16:creationId xmlns:a16="http://schemas.microsoft.com/office/drawing/2014/main" id="{B0289089-A917-4092-9C15-49858F863C8A}"/>
              </a:ext>
            </a:extLst>
          </p:cNvPr>
          <p:cNvSpPr>
            <a:spLocks noGrp="1"/>
          </p:cNvSpPr>
          <p:nvPr>
            <p:ph type="title"/>
          </p:nvPr>
        </p:nvSpPr>
        <p:spPr>
          <a:xfrm>
            <a:off x="757980" y="93922"/>
            <a:ext cx="10515600" cy="804672"/>
          </a:xfrm>
        </p:spPr>
        <p:txBody>
          <a:bodyPr>
            <a:normAutofit/>
          </a:bodyPr>
          <a:lstStyle/>
          <a:p>
            <a:pPr algn="ctr"/>
            <a:r>
              <a:rPr lang="fr-FR" sz="3200" b="1" dirty="0">
                <a:solidFill>
                  <a:srgbClr val="0070C0"/>
                </a:solidFill>
              </a:rPr>
              <a:t>Principes général de l’AFC</a:t>
            </a:r>
          </a:p>
        </p:txBody>
      </p:sp>
      <mc:AlternateContent xmlns:mc="http://schemas.openxmlformats.org/markup-compatibility/2006" xmlns:a14="http://schemas.microsoft.com/office/drawing/2010/main">
        <mc:Choice Requires="a14">
          <p:sp>
            <p:nvSpPr>
              <p:cNvPr id="7" name="ZoneTexte 6">
                <a:extLst>
                  <a:ext uri="{FF2B5EF4-FFF2-40B4-BE49-F238E27FC236}">
                    <a16:creationId xmlns:a16="http://schemas.microsoft.com/office/drawing/2014/main" id="{D2D30ED3-058D-4763-ADDD-B0BB50121EC0}"/>
                  </a:ext>
                </a:extLst>
              </p:cNvPr>
              <p:cNvSpPr txBox="1"/>
              <p:nvPr/>
            </p:nvSpPr>
            <p:spPr>
              <a:xfrm>
                <a:off x="995680" y="1538817"/>
                <a:ext cx="10749280" cy="39703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 L’AFC traite des tableaux de nombres. Elle remplace un tableau de nombre difficile à analyser par une série de tableaux plus simples qui soit une bonne approche de celui-ci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Ces tableaux sont simples car ils sont exprimés sous forme de graphiques.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Pourquoi des correspondances?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200400" marR="0" lvl="7"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Variable numérique </a:t>
                </a:r>
                <a14:m>
                  <m:oMath xmlns:m="http://schemas.openxmlformats.org/officeDocument/2006/math">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oMath>
                </a14:m>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 Corrélation</a:t>
                </a:r>
              </a:p>
              <a:p>
                <a:pPr marL="3200400" marR="0" lvl="7"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Variable nominale </a:t>
                </a:r>
                <a14:m>
                  <m:oMath xmlns:m="http://schemas.openxmlformats.org/officeDocument/2006/math">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oMath>
                </a14:m>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  Correspondance</a:t>
                </a:r>
              </a:p>
              <a:p>
                <a:pPr marL="3200400" marR="0" lvl="7"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Pourquoi factorielle?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Il s’agit de décomposer le tableau original en une somme de tableaux / matrices qui sont chacun le produit de facteurs simples.</a:t>
                </a:r>
              </a:p>
            </p:txBody>
          </p:sp>
        </mc:Choice>
        <mc:Fallback xmlns="">
          <p:sp>
            <p:nvSpPr>
              <p:cNvPr id="7" name="ZoneTexte 6">
                <a:extLst>
                  <a:ext uri="{FF2B5EF4-FFF2-40B4-BE49-F238E27FC236}">
                    <a16:creationId xmlns:a16="http://schemas.microsoft.com/office/drawing/2014/main" id="{D2D30ED3-058D-4763-ADDD-B0BB50121EC0}"/>
                  </a:ext>
                </a:extLst>
              </p:cNvPr>
              <p:cNvSpPr txBox="1">
                <a:spLocks noRot="1" noChangeAspect="1" noMove="1" noResize="1" noEditPoints="1" noAdjustHandles="1" noChangeArrowheads="1" noChangeShapeType="1" noTextEdit="1"/>
              </p:cNvSpPr>
              <p:nvPr/>
            </p:nvSpPr>
            <p:spPr>
              <a:xfrm>
                <a:off x="995680" y="1538817"/>
                <a:ext cx="10749280" cy="3970318"/>
              </a:xfrm>
              <a:prstGeom prst="rect">
                <a:avLst/>
              </a:prstGeom>
              <a:blipFill>
                <a:blip r:embed="rId2"/>
                <a:stretch>
                  <a:fillRect l="-454" t="-767" b="-1380"/>
                </a:stretch>
              </a:blipFill>
            </p:spPr>
            <p:txBody>
              <a:bodyPr/>
              <a:lstStyle/>
              <a:p>
                <a:r>
                  <a:rPr lang="fr-FR">
                    <a:noFill/>
                  </a:rPr>
                  <a:t> </a:t>
                </a:r>
              </a:p>
            </p:txBody>
          </p:sp>
        </mc:Fallback>
      </mc:AlternateContent>
    </p:spTree>
    <p:extLst>
      <p:ext uri="{BB962C8B-B14F-4D97-AF65-F5344CB8AC3E}">
        <p14:creationId xmlns:p14="http://schemas.microsoft.com/office/powerpoint/2010/main" val="1998613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89364876-2EB1-49D4-88F9-DB480D29A2A8}"/>
              </a:ext>
            </a:extLst>
          </p:cNvPr>
          <p:cNvSpPr txBox="1"/>
          <p:nvPr/>
        </p:nvSpPr>
        <p:spPr>
          <a:xfrm>
            <a:off x="386080" y="91440"/>
            <a:ext cx="2550160"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Calibri" panose="020F0502020204030204"/>
                <a:ea typeface="+mn-ea"/>
                <a:cs typeface="+mn-cs"/>
              </a:rPr>
              <a:t>T = tableau de données d’entrée</a:t>
            </a:r>
          </a:p>
        </p:txBody>
      </p:sp>
      <mc:AlternateContent xmlns:mc="http://schemas.openxmlformats.org/markup-compatibility/2006" xmlns:a14="http://schemas.microsoft.com/office/drawing/2010/main">
        <mc:Choice Requires="a14">
          <p:sp>
            <p:nvSpPr>
              <p:cNvPr id="8" name="ZoneTexte 7">
                <a:extLst>
                  <a:ext uri="{FF2B5EF4-FFF2-40B4-BE49-F238E27FC236}">
                    <a16:creationId xmlns:a16="http://schemas.microsoft.com/office/drawing/2014/main" id="{AF944F62-52CA-4D2E-9668-1A9C549E759D}"/>
                  </a:ext>
                </a:extLst>
              </p:cNvPr>
              <p:cNvSpPr txBox="1"/>
              <p:nvPr/>
            </p:nvSpPr>
            <p:spPr>
              <a:xfrm>
                <a:off x="3159760" y="91440"/>
                <a:ext cx="2550160"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𝑇</m:t>
                        </m:r>
                      </m:e>
                      <m:sub>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m:t>
                        </m:r>
                      </m:sub>
                    </m:sSub>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oMath>
                </a14:m>
                <a:r>
                  <a:rPr kumimoji="0" lang="fr-FR" sz="1400" b="0" i="0" u="none" strike="noStrike" kern="1200" cap="none" spc="0" normalizeH="0" baseline="0" noProof="0" dirty="0">
                    <a:ln>
                      <a:noFill/>
                    </a:ln>
                    <a:solidFill>
                      <a:prstClr val="black"/>
                    </a:solidFill>
                    <a:effectLst/>
                    <a:uLnTx/>
                    <a:uFillTx/>
                    <a:latin typeface="Calibri" panose="020F0502020204030204"/>
                    <a:ea typeface="+mn-ea"/>
                    <a:cs typeface="+mn-cs"/>
                  </a:rPr>
                  <a:t>matrice indépendante</a:t>
                </a:r>
              </a:p>
            </p:txBody>
          </p:sp>
        </mc:Choice>
        <mc:Fallback xmlns="">
          <p:sp>
            <p:nvSpPr>
              <p:cNvPr id="8" name="ZoneTexte 7">
                <a:extLst>
                  <a:ext uri="{FF2B5EF4-FFF2-40B4-BE49-F238E27FC236}">
                    <a16:creationId xmlns:a16="http://schemas.microsoft.com/office/drawing/2014/main" id="{AF944F62-52CA-4D2E-9668-1A9C549E759D}"/>
                  </a:ext>
                </a:extLst>
              </p:cNvPr>
              <p:cNvSpPr txBox="1">
                <a:spLocks noRot="1" noChangeAspect="1" noMove="1" noResize="1" noEditPoints="1" noAdjustHandles="1" noChangeArrowheads="1" noChangeShapeType="1" noTextEdit="1"/>
              </p:cNvSpPr>
              <p:nvPr/>
            </p:nvSpPr>
            <p:spPr>
              <a:xfrm>
                <a:off x="3159760" y="91440"/>
                <a:ext cx="2550160" cy="307777"/>
              </a:xfrm>
              <a:prstGeom prst="rect">
                <a:avLst/>
              </a:prstGeom>
              <a:blipFill>
                <a:blip r:embed="rId2"/>
                <a:stretch>
                  <a:fillRect t="-4000" b="-20000"/>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9" name="ZoneTexte 8">
                <a:extLst>
                  <a:ext uri="{FF2B5EF4-FFF2-40B4-BE49-F238E27FC236}">
                    <a16:creationId xmlns:a16="http://schemas.microsoft.com/office/drawing/2014/main" id="{51803DF5-B464-4CB4-A180-FA741BC0A1C0}"/>
                  </a:ext>
                </a:extLst>
              </p:cNvPr>
              <p:cNvSpPr txBox="1"/>
              <p:nvPr/>
            </p:nvSpPr>
            <p:spPr>
              <a:xfrm>
                <a:off x="5512726" y="91440"/>
                <a:ext cx="2550160"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𝑇</m:t>
                        </m:r>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𝑇</m:t>
                        </m:r>
                      </m:e>
                      <m:sub>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m:t>
                        </m:r>
                      </m:sub>
                    </m:sSub>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𝑅</m:t>
                    </m:r>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oMath>
                </a14:m>
                <a:r>
                  <a:rPr kumimoji="0" lang="fr-FR" sz="1400" b="0" i="0" u="none" strike="noStrike" kern="1200" cap="none" spc="0" normalizeH="0" baseline="0" noProof="0" dirty="0">
                    <a:ln>
                      <a:noFill/>
                    </a:ln>
                    <a:solidFill>
                      <a:prstClr val="black"/>
                    </a:solidFill>
                    <a:effectLst/>
                    <a:uLnTx/>
                    <a:uFillTx/>
                    <a:latin typeface="Calibri" panose="020F0502020204030204"/>
                    <a:ea typeface="+mn-ea"/>
                    <a:cs typeface="+mn-cs"/>
                  </a:rPr>
                  <a:t>matrice surprise</a:t>
                </a:r>
              </a:p>
            </p:txBody>
          </p:sp>
        </mc:Choice>
        <mc:Fallback xmlns="">
          <p:sp>
            <p:nvSpPr>
              <p:cNvPr id="9" name="ZoneTexte 8">
                <a:extLst>
                  <a:ext uri="{FF2B5EF4-FFF2-40B4-BE49-F238E27FC236}">
                    <a16:creationId xmlns:a16="http://schemas.microsoft.com/office/drawing/2014/main" id="{51803DF5-B464-4CB4-A180-FA741BC0A1C0}"/>
                  </a:ext>
                </a:extLst>
              </p:cNvPr>
              <p:cNvSpPr txBox="1">
                <a:spLocks noRot="1" noChangeAspect="1" noMove="1" noResize="1" noEditPoints="1" noAdjustHandles="1" noChangeArrowheads="1" noChangeShapeType="1" noTextEdit="1"/>
              </p:cNvSpPr>
              <p:nvPr/>
            </p:nvSpPr>
            <p:spPr>
              <a:xfrm>
                <a:off x="5512726" y="91440"/>
                <a:ext cx="2550160" cy="307777"/>
              </a:xfrm>
              <a:prstGeom prst="rect">
                <a:avLst/>
              </a:prstGeom>
              <a:blipFill>
                <a:blip r:embed="rId3"/>
                <a:stretch>
                  <a:fillRect t="-4000" b="-20000"/>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0" name="ZoneTexte 9">
                <a:extLst>
                  <a:ext uri="{FF2B5EF4-FFF2-40B4-BE49-F238E27FC236}">
                    <a16:creationId xmlns:a16="http://schemas.microsoft.com/office/drawing/2014/main" id="{2D5C6183-343B-4989-9491-3597D80A12D0}"/>
                  </a:ext>
                </a:extLst>
              </p:cNvPr>
              <p:cNvSpPr txBox="1"/>
              <p:nvPr/>
            </p:nvSpPr>
            <p:spPr>
              <a:xfrm>
                <a:off x="8062886" y="91440"/>
                <a:ext cx="1172554"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𝑇</m:t>
                          </m:r>
                        </m:e>
                        <m:sub>
                          <m: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b>
                      </m:sSub>
                      <m: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 </m:t>
                      </m:r>
                      <m:sSub>
                        <m:sSubPr>
                          <m:ctrlP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𝐶</m:t>
                          </m:r>
                        </m:e>
                        <m:sub>
                          <m: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b>
                      </m:sSub>
                      <m:sSub>
                        <m:sSubPr>
                          <m:ctrlP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𝐿</m:t>
                          </m:r>
                        </m:e>
                        <m:sub>
                          <m: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b>
                      </m:sSub>
                    </m:oMath>
                  </m:oMathPara>
                </a14:m>
                <a:endParaRPr kumimoji="0" lang="fr-FR"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10" name="ZoneTexte 9">
                <a:extLst>
                  <a:ext uri="{FF2B5EF4-FFF2-40B4-BE49-F238E27FC236}">
                    <a16:creationId xmlns:a16="http://schemas.microsoft.com/office/drawing/2014/main" id="{2D5C6183-343B-4989-9491-3597D80A12D0}"/>
                  </a:ext>
                </a:extLst>
              </p:cNvPr>
              <p:cNvSpPr txBox="1">
                <a:spLocks noRot="1" noChangeAspect="1" noMove="1" noResize="1" noEditPoints="1" noAdjustHandles="1" noChangeArrowheads="1" noChangeShapeType="1" noTextEdit="1"/>
              </p:cNvSpPr>
              <p:nvPr/>
            </p:nvSpPr>
            <p:spPr>
              <a:xfrm>
                <a:off x="8062886" y="91440"/>
                <a:ext cx="1172554" cy="307777"/>
              </a:xfrm>
              <a:prstGeom prst="rect">
                <a:avLst/>
              </a:prstGeom>
              <a:blipFill>
                <a:blip r:embed="rId4"/>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1" name="ZoneTexte 10">
                <a:extLst>
                  <a:ext uri="{FF2B5EF4-FFF2-40B4-BE49-F238E27FC236}">
                    <a16:creationId xmlns:a16="http://schemas.microsoft.com/office/drawing/2014/main" id="{76731FE8-E707-4082-92DE-4C123C363C5C}"/>
                  </a:ext>
                </a:extLst>
              </p:cNvPr>
              <p:cNvSpPr txBox="1"/>
              <p:nvPr/>
            </p:nvSpPr>
            <p:spPr>
              <a:xfrm>
                <a:off x="9243298" y="108589"/>
                <a:ext cx="1172554"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𝑅</m:t>
                          </m:r>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𝑇</m:t>
                          </m:r>
                        </m:e>
                        <m:sub>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Sub>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𝑇</m:t>
                          </m:r>
                        </m:e>
                        <m:sub>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b>
                      </m:sSub>
                    </m:oMath>
                  </m:oMathPara>
                </a14:m>
                <a:endParaRPr kumimoji="0" lang="fr-FR"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11" name="ZoneTexte 10">
                <a:extLst>
                  <a:ext uri="{FF2B5EF4-FFF2-40B4-BE49-F238E27FC236}">
                    <a16:creationId xmlns:a16="http://schemas.microsoft.com/office/drawing/2014/main" id="{76731FE8-E707-4082-92DE-4C123C363C5C}"/>
                  </a:ext>
                </a:extLst>
              </p:cNvPr>
              <p:cNvSpPr txBox="1">
                <a:spLocks noRot="1" noChangeAspect="1" noMove="1" noResize="1" noEditPoints="1" noAdjustHandles="1" noChangeArrowheads="1" noChangeShapeType="1" noTextEdit="1"/>
              </p:cNvSpPr>
              <p:nvPr/>
            </p:nvSpPr>
            <p:spPr>
              <a:xfrm>
                <a:off x="9243298" y="108589"/>
                <a:ext cx="1172554" cy="307777"/>
              </a:xfrm>
              <a:prstGeom prst="rect">
                <a:avLst/>
              </a:prstGeom>
              <a:blipFill>
                <a:blip r:embed="rId5"/>
                <a:stretch>
                  <a:fillRect/>
                </a:stretch>
              </a:blipFill>
            </p:spPr>
            <p:txBody>
              <a:bodyPr/>
              <a:lstStyle/>
              <a:p>
                <a:r>
                  <a:rPr lang="fr-FR">
                    <a:noFill/>
                  </a:rPr>
                  <a:t> </a:t>
                </a:r>
              </a:p>
            </p:txBody>
          </p:sp>
        </mc:Fallback>
      </mc:AlternateContent>
      <p:sp>
        <p:nvSpPr>
          <p:cNvPr id="12" name="Titre 3">
            <a:extLst>
              <a:ext uri="{FF2B5EF4-FFF2-40B4-BE49-F238E27FC236}">
                <a16:creationId xmlns:a16="http://schemas.microsoft.com/office/drawing/2014/main" id="{768BBF13-2687-480A-AD14-C4FFE8556DA7}"/>
              </a:ext>
            </a:extLst>
          </p:cNvPr>
          <p:cNvSpPr txBox="1">
            <a:spLocks/>
          </p:cNvSpPr>
          <p:nvPr/>
        </p:nvSpPr>
        <p:spPr>
          <a:xfrm>
            <a:off x="652779" y="552069"/>
            <a:ext cx="10515600" cy="8046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fr-FR" sz="3000" b="1" i="0" u="none" strike="noStrike" kern="1200" cap="none" spc="0" normalizeH="0" baseline="0" noProof="0" dirty="0">
                <a:ln>
                  <a:noFill/>
                </a:ln>
                <a:solidFill>
                  <a:srgbClr val="0070C0"/>
                </a:solidFill>
                <a:effectLst/>
                <a:uLnTx/>
                <a:uFillTx/>
                <a:latin typeface="Calibri Light" panose="020F0302020204030204"/>
                <a:ea typeface="+mj-ea"/>
                <a:cs typeface="+mj-cs"/>
              </a:rPr>
              <a:t>La métrique que nous cherchons est le Chi-2</a:t>
            </a:r>
          </a:p>
        </p:txBody>
      </p:sp>
      <p:pic>
        <p:nvPicPr>
          <p:cNvPr id="3" name="Image 2">
            <a:extLst>
              <a:ext uri="{FF2B5EF4-FFF2-40B4-BE49-F238E27FC236}">
                <a16:creationId xmlns:a16="http://schemas.microsoft.com/office/drawing/2014/main" id="{4D0B8975-3D1C-4B52-843B-C504F82F54BF}"/>
              </a:ext>
            </a:extLst>
          </p:cNvPr>
          <p:cNvPicPr>
            <a:picLocks noChangeAspect="1"/>
          </p:cNvPicPr>
          <p:nvPr/>
        </p:nvPicPr>
        <p:blipFill>
          <a:blip r:embed="rId6"/>
          <a:stretch>
            <a:fillRect/>
          </a:stretch>
        </p:blipFill>
        <p:spPr>
          <a:xfrm>
            <a:off x="1810066" y="1696402"/>
            <a:ext cx="8725854" cy="4609529"/>
          </a:xfrm>
          <a:prstGeom prst="rect">
            <a:avLst/>
          </a:prstGeom>
        </p:spPr>
      </p:pic>
    </p:spTree>
    <p:extLst>
      <p:ext uri="{BB962C8B-B14F-4D97-AF65-F5344CB8AC3E}">
        <p14:creationId xmlns:p14="http://schemas.microsoft.com/office/powerpoint/2010/main" val="27190340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89364876-2EB1-49D4-88F9-DB480D29A2A8}"/>
              </a:ext>
            </a:extLst>
          </p:cNvPr>
          <p:cNvSpPr txBox="1"/>
          <p:nvPr/>
        </p:nvSpPr>
        <p:spPr>
          <a:xfrm>
            <a:off x="386080" y="91440"/>
            <a:ext cx="2550160"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Calibri" panose="020F0502020204030204"/>
                <a:ea typeface="+mn-ea"/>
                <a:cs typeface="+mn-cs"/>
              </a:rPr>
              <a:t>T = tableau de données d’entrée</a:t>
            </a:r>
          </a:p>
        </p:txBody>
      </p:sp>
      <mc:AlternateContent xmlns:mc="http://schemas.openxmlformats.org/markup-compatibility/2006" xmlns:a14="http://schemas.microsoft.com/office/drawing/2010/main">
        <mc:Choice Requires="a14">
          <p:sp>
            <p:nvSpPr>
              <p:cNvPr id="8" name="ZoneTexte 7">
                <a:extLst>
                  <a:ext uri="{FF2B5EF4-FFF2-40B4-BE49-F238E27FC236}">
                    <a16:creationId xmlns:a16="http://schemas.microsoft.com/office/drawing/2014/main" id="{AF944F62-52CA-4D2E-9668-1A9C549E759D}"/>
                  </a:ext>
                </a:extLst>
              </p:cNvPr>
              <p:cNvSpPr txBox="1"/>
              <p:nvPr/>
            </p:nvSpPr>
            <p:spPr>
              <a:xfrm>
                <a:off x="3159760" y="91440"/>
                <a:ext cx="2550160"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𝑇</m:t>
                        </m:r>
                      </m:e>
                      <m:sub>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m:t>
                        </m:r>
                      </m:sub>
                    </m:sSub>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oMath>
                </a14:m>
                <a:r>
                  <a:rPr kumimoji="0" lang="fr-FR" sz="1400" b="0" i="0" u="none" strike="noStrike" kern="1200" cap="none" spc="0" normalizeH="0" baseline="0" noProof="0" dirty="0">
                    <a:ln>
                      <a:noFill/>
                    </a:ln>
                    <a:solidFill>
                      <a:prstClr val="black"/>
                    </a:solidFill>
                    <a:effectLst/>
                    <a:uLnTx/>
                    <a:uFillTx/>
                    <a:latin typeface="Calibri" panose="020F0502020204030204"/>
                    <a:ea typeface="+mn-ea"/>
                    <a:cs typeface="+mn-cs"/>
                  </a:rPr>
                  <a:t>matrice indépendante</a:t>
                </a:r>
              </a:p>
            </p:txBody>
          </p:sp>
        </mc:Choice>
        <mc:Fallback xmlns="">
          <p:sp>
            <p:nvSpPr>
              <p:cNvPr id="8" name="ZoneTexte 7">
                <a:extLst>
                  <a:ext uri="{FF2B5EF4-FFF2-40B4-BE49-F238E27FC236}">
                    <a16:creationId xmlns:a16="http://schemas.microsoft.com/office/drawing/2014/main" id="{AF944F62-52CA-4D2E-9668-1A9C549E759D}"/>
                  </a:ext>
                </a:extLst>
              </p:cNvPr>
              <p:cNvSpPr txBox="1">
                <a:spLocks noRot="1" noChangeAspect="1" noMove="1" noResize="1" noEditPoints="1" noAdjustHandles="1" noChangeArrowheads="1" noChangeShapeType="1" noTextEdit="1"/>
              </p:cNvSpPr>
              <p:nvPr/>
            </p:nvSpPr>
            <p:spPr>
              <a:xfrm>
                <a:off x="3159760" y="91440"/>
                <a:ext cx="2550160" cy="307777"/>
              </a:xfrm>
              <a:prstGeom prst="rect">
                <a:avLst/>
              </a:prstGeom>
              <a:blipFill>
                <a:blip r:embed="rId2"/>
                <a:stretch>
                  <a:fillRect t="-4000" b="-20000"/>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9" name="ZoneTexte 8">
                <a:extLst>
                  <a:ext uri="{FF2B5EF4-FFF2-40B4-BE49-F238E27FC236}">
                    <a16:creationId xmlns:a16="http://schemas.microsoft.com/office/drawing/2014/main" id="{51803DF5-B464-4CB4-A180-FA741BC0A1C0}"/>
                  </a:ext>
                </a:extLst>
              </p:cNvPr>
              <p:cNvSpPr txBox="1"/>
              <p:nvPr/>
            </p:nvSpPr>
            <p:spPr>
              <a:xfrm>
                <a:off x="5512726" y="91440"/>
                <a:ext cx="2550160"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𝑇</m:t>
                        </m:r>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𝑇</m:t>
                        </m:r>
                      </m:e>
                      <m:sub>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m:t>
                        </m:r>
                      </m:sub>
                    </m:sSub>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𝑅</m:t>
                    </m:r>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oMath>
                </a14:m>
                <a:r>
                  <a:rPr kumimoji="0" lang="fr-FR" sz="1400" b="0" i="0" u="none" strike="noStrike" kern="1200" cap="none" spc="0" normalizeH="0" baseline="0" noProof="0" dirty="0">
                    <a:ln>
                      <a:noFill/>
                    </a:ln>
                    <a:solidFill>
                      <a:prstClr val="black"/>
                    </a:solidFill>
                    <a:effectLst/>
                    <a:uLnTx/>
                    <a:uFillTx/>
                    <a:latin typeface="Calibri" panose="020F0502020204030204"/>
                    <a:ea typeface="+mn-ea"/>
                    <a:cs typeface="+mn-cs"/>
                  </a:rPr>
                  <a:t>matrice surprise</a:t>
                </a:r>
              </a:p>
            </p:txBody>
          </p:sp>
        </mc:Choice>
        <mc:Fallback xmlns="">
          <p:sp>
            <p:nvSpPr>
              <p:cNvPr id="9" name="ZoneTexte 8">
                <a:extLst>
                  <a:ext uri="{FF2B5EF4-FFF2-40B4-BE49-F238E27FC236}">
                    <a16:creationId xmlns:a16="http://schemas.microsoft.com/office/drawing/2014/main" id="{51803DF5-B464-4CB4-A180-FA741BC0A1C0}"/>
                  </a:ext>
                </a:extLst>
              </p:cNvPr>
              <p:cNvSpPr txBox="1">
                <a:spLocks noRot="1" noChangeAspect="1" noMove="1" noResize="1" noEditPoints="1" noAdjustHandles="1" noChangeArrowheads="1" noChangeShapeType="1" noTextEdit="1"/>
              </p:cNvSpPr>
              <p:nvPr/>
            </p:nvSpPr>
            <p:spPr>
              <a:xfrm>
                <a:off x="5512726" y="91440"/>
                <a:ext cx="2550160" cy="307777"/>
              </a:xfrm>
              <a:prstGeom prst="rect">
                <a:avLst/>
              </a:prstGeom>
              <a:blipFill>
                <a:blip r:embed="rId3"/>
                <a:stretch>
                  <a:fillRect t="-4000" b="-20000"/>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0" name="ZoneTexte 9">
                <a:extLst>
                  <a:ext uri="{FF2B5EF4-FFF2-40B4-BE49-F238E27FC236}">
                    <a16:creationId xmlns:a16="http://schemas.microsoft.com/office/drawing/2014/main" id="{2D5C6183-343B-4989-9491-3597D80A12D0}"/>
                  </a:ext>
                </a:extLst>
              </p:cNvPr>
              <p:cNvSpPr txBox="1"/>
              <p:nvPr/>
            </p:nvSpPr>
            <p:spPr>
              <a:xfrm>
                <a:off x="8062886" y="91440"/>
                <a:ext cx="1172554"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𝑇</m:t>
                          </m:r>
                        </m:e>
                        <m:sub>
                          <m: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b>
                      </m:sSub>
                      <m: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 </m:t>
                      </m:r>
                      <m:sSub>
                        <m:sSubPr>
                          <m:ctrlP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𝐶</m:t>
                          </m:r>
                        </m:e>
                        <m:sub>
                          <m: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b>
                      </m:sSub>
                      <m:sSub>
                        <m:sSubPr>
                          <m:ctrlP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𝐿</m:t>
                          </m:r>
                        </m:e>
                        <m:sub>
                          <m: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b>
                      </m:sSub>
                    </m:oMath>
                  </m:oMathPara>
                </a14:m>
                <a:endParaRPr kumimoji="0" lang="fr-FR"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10" name="ZoneTexte 9">
                <a:extLst>
                  <a:ext uri="{FF2B5EF4-FFF2-40B4-BE49-F238E27FC236}">
                    <a16:creationId xmlns:a16="http://schemas.microsoft.com/office/drawing/2014/main" id="{2D5C6183-343B-4989-9491-3597D80A12D0}"/>
                  </a:ext>
                </a:extLst>
              </p:cNvPr>
              <p:cNvSpPr txBox="1">
                <a:spLocks noRot="1" noChangeAspect="1" noMove="1" noResize="1" noEditPoints="1" noAdjustHandles="1" noChangeArrowheads="1" noChangeShapeType="1" noTextEdit="1"/>
              </p:cNvSpPr>
              <p:nvPr/>
            </p:nvSpPr>
            <p:spPr>
              <a:xfrm>
                <a:off x="8062886" y="91440"/>
                <a:ext cx="1172554" cy="307777"/>
              </a:xfrm>
              <a:prstGeom prst="rect">
                <a:avLst/>
              </a:prstGeom>
              <a:blipFill>
                <a:blip r:embed="rId4"/>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1" name="ZoneTexte 10">
                <a:extLst>
                  <a:ext uri="{FF2B5EF4-FFF2-40B4-BE49-F238E27FC236}">
                    <a16:creationId xmlns:a16="http://schemas.microsoft.com/office/drawing/2014/main" id="{76731FE8-E707-4082-92DE-4C123C363C5C}"/>
                  </a:ext>
                </a:extLst>
              </p:cNvPr>
              <p:cNvSpPr txBox="1"/>
              <p:nvPr/>
            </p:nvSpPr>
            <p:spPr>
              <a:xfrm>
                <a:off x="9243298" y="108589"/>
                <a:ext cx="1172554"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𝑅</m:t>
                          </m:r>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𝑇</m:t>
                          </m:r>
                        </m:e>
                        <m:sub>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Sub>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fr-FR" sz="1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𝑇</m:t>
                          </m:r>
                        </m:e>
                        <m:sub>
                          <m:r>
                            <a:rPr kumimoji="0" lang="fr-FR"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b>
                      </m:sSub>
                    </m:oMath>
                  </m:oMathPara>
                </a14:m>
                <a:endParaRPr kumimoji="0" lang="fr-FR"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11" name="ZoneTexte 10">
                <a:extLst>
                  <a:ext uri="{FF2B5EF4-FFF2-40B4-BE49-F238E27FC236}">
                    <a16:creationId xmlns:a16="http://schemas.microsoft.com/office/drawing/2014/main" id="{76731FE8-E707-4082-92DE-4C123C363C5C}"/>
                  </a:ext>
                </a:extLst>
              </p:cNvPr>
              <p:cNvSpPr txBox="1">
                <a:spLocks noRot="1" noChangeAspect="1" noMove="1" noResize="1" noEditPoints="1" noAdjustHandles="1" noChangeArrowheads="1" noChangeShapeType="1" noTextEdit="1"/>
              </p:cNvSpPr>
              <p:nvPr/>
            </p:nvSpPr>
            <p:spPr>
              <a:xfrm>
                <a:off x="9243298" y="108589"/>
                <a:ext cx="1172554" cy="307777"/>
              </a:xfrm>
              <a:prstGeom prst="rect">
                <a:avLst/>
              </a:prstGeom>
              <a:blipFill>
                <a:blip r:embed="rId5"/>
                <a:stretch>
                  <a:fillRect/>
                </a:stretch>
              </a:blipFill>
            </p:spPr>
            <p:txBody>
              <a:bodyPr/>
              <a:lstStyle/>
              <a:p>
                <a:r>
                  <a:rPr lang="fr-FR">
                    <a:noFill/>
                  </a:rPr>
                  <a:t> </a:t>
                </a:r>
              </a:p>
            </p:txBody>
          </p:sp>
        </mc:Fallback>
      </mc:AlternateContent>
      <p:pic>
        <p:nvPicPr>
          <p:cNvPr id="14" name="Image 13">
            <a:extLst>
              <a:ext uri="{FF2B5EF4-FFF2-40B4-BE49-F238E27FC236}">
                <a16:creationId xmlns:a16="http://schemas.microsoft.com/office/drawing/2014/main" id="{520E5156-765C-4A77-B0A1-19F1EEC1EC5F}"/>
              </a:ext>
            </a:extLst>
          </p:cNvPr>
          <p:cNvPicPr>
            <a:picLocks noChangeAspect="1"/>
          </p:cNvPicPr>
          <p:nvPr/>
        </p:nvPicPr>
        <p:blipFill>
          <a:blip r:embed="rId6"/>
          <a:stretch>
            <a:fillRect/>
          </a:stretch>
        </p:blipFill>
        <p:spPr>
          <a:xfrm>
            <a:off x="2190750" y="400050"/>
            <a:ext cx="7810500" cy="6057900"/>
          </a:xfrm>
          <a:prstGeom prst="rect">
            <a:avLst/>
          </a:prstGeom>
        </p:spPr>
      </p:pic>
    </p:spTree>
    <p:extLst>
      <p:ext uri="{BB962C8B-B14F-4D97-AF65-F5344CB8AC3E}">
        <p14:creationId xmlns:p14="http://schemas.microsoft.com/office/powerpoint/2010/main" val="6008840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re 3">
            <a:extLst>
              <a:ext uri="{FF2B5EF4-FFF2-40B4-BE49-F238E27FC236}">
                <a16:creationId xmlns:a16="http://schemas.microsoft.com/office/drawing/2014/main" id="{95488912-551D-4FFE-A510-B58827A57489}"/>
              </a:ext>
            </a:extLst>
          </p:cNvPr>
          <p:cNvSpPr txBox="1">
            <a:spLocks/>
          </p:cNvSpPr>
          <p:nvPr/>
        </p:nvSpPr>
        <p:spPr>
          <a:xfrm>
            <a:off x="652779" y="115189"/>
            <a:ext cx="10515600" cy="8046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fr-FR" sz="3000" b="1" i="0" u="none" strike="noStrike" kern="1200" cap="none" spc="0" normalizeH="0" baseline="0" noProof="0" dirty="0">
                <a:ln>
                  <a:noFill/>
                </a:ln>
                <a:solidFill>
                  <a:srgbClr val="0070C0"/>
                </a:solidFill>
                <a:effectLst/>
                <a:uLnTx/>
                <a:uFillTx/>
                <a:latin typeface="Calibri Light" panose="020F0302020204030204"/>
                <a:ea typeface="+mj-ea"/>
                <a:cs typeface="+mj-cs"/>
              </a:rPr>
              <a:t>Généralisation de l’AFC</a:t>
            </a:r>
          </a:p>
        </p:txBody>
      </p:sp>
      <mc:AlternateContent xmlns:mc="http://schemas.openxmlformats.org/markup-compatibility/2006" xmlns:a14="http://schemas.microsoft.com/office/drawing/2010/main">
        <mc:Choice Requires="a14">
          <p:sp>
            <p:nvSpPr>
              <p:cNvPr id="2" name="ZoneTexte 1">
                <a:extLst>
                  <a:ext uri="{FF2B5EF4-FFF2-40B4-BE49-F238E27FC236}">
                    <a16:creationId xmlns:a16="http://schemas.microsoft.com/office/drawing/2014/main" id="{77BF6D3D-4DD4-4D50-9336-7A63D0550C6D}"/>
                  </a:ext>
                </a:extLst>
              </p:cNvPr>
              <p:cNvSpPr txBox="1"/>
              <p:nvPr/>
            </p:nvSpPr>
            <p:spPr>
              <a:xfrm>
                <a:off x="772160" y="1412240"/>
                <a:ext cx="11226800" cy="2862322"/>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
                    <a:srgbClr val="FF0000"/>
                  </a:buClr>
                  <a:buSzTx/>
                  <a:buFont typeface="Arial" panose="020B0604020202020204" pitchFamily="34" charset="0"/>
                  <a:buChar char="•"/>
                  <a:tabLst/>
                  <a:defRPr/>
                </a:pP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Les catégories des questionnaires sont souvent mutuellement exclusives:</a:t>
                </a:r>
              </a:p>
              <a:p>
                <a:pPr marL="285750" marR="0" lvl="0" indent="-285750" algn="l" defTabSz="914400" rtl="0" eaLnBrk="1" fontAlgn="auto" latinLnBrk="0" hangingPunct="1">
                  <a:lnSpc>
                    <a:spcPct val="100000"/>
                  </a:lnSpc>
                  <a:spcBef>
                    <a:spcPts val="0"/>
                  </a:spcBef>
                  <a:spcAft>
                    <a:spcPts val="0"/>
                  </a:spcAft>
                  <a:buClr>
                    <a:srgbClr val="4472C4"/>
                  </a:buClr>
                  <a:buSzTx/>
                  <a:buFont typeface="Arial" panose="020B0604020202020204" pitchFamily="34" charset="0"/>
                  <a:buChar char="‒"/>
                  <a:tabLst/>
                  <a:defRPr/>
                </a:pP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Sexe : H ou F</a:t>
                </a:r>
              </a:p>
              <a:p>
                <a:pPr marL="285750" marR="0" lvl="0" indent="-285750" algn="l" defTabSz="914400" rtl="0" eaLnBrk="1" fontAlgn="auto" latinLnBrk="0" hangingPunct="1">
                  <a:lnSpc>
                    <a:spcPct val="100000"/>
                  </a:lnSpc>
                  <a:spcBef>
                    <a:spcPts val="0"/>
                  </a:spcBef>
                  <a:spcAft>
                    <a:spcPts val="0"/>
                  </a:spcAft>
                  <a:buClr>
                    <a:srgbClr val="4472C4"/>
                  </a:buClr>
                  <a:buSzTx/>
                  <a:buFont typeface="Arial" panose="020B0604020202020204" pitchFamily="34" charset="0"/>
                  <a:buChar char="‒"/>
                  <a:tabLst/>
                  <a:defRPr/>
                </a:pP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Politique : droite, gauche, centre</a:t>
                </a:r>
              </a:p>
              <a:p>
                <a:pPr marL="0" marR="0" lvl="0" indent="0" algn="l" defTabSz="914400" rtl="0" eaLnBrk="1" fontAlgn="auto" latinLnBrk="0" hangingPunct="1">
                  <a:lnSpc>
                    <a:spcPct val="100000"/>
                  </a:lnSpc>
                  <a:spcBef>
                    <a:spcPts val="0"/>
                  </a:spcBef>
                  <a:spcAft>
                    <a:spcPts val="0"/>
                  </a:spcAft>
                  <a:buClr>
                    <a:srgbClr val="4472C4"/>
                  </a:buClr>
                  <a:buSzTx/>
                  <a:buFontTx/>
                  <a:buNone/>
                  <a:tabLst/>
                  <a:defRPr/>
                </a:pPr>
                <a14:m>
                  <m:oMath xmlns:m="http://schemas.openxmlformats.org/officeDocument/2006/math">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 </m:t>
                    </m:r>
                  </m:oMath>
                </a14:m>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Tableau disjonctif (MAIS ce n’est pas toujours le cas par exemple: deux marques de voitures différentes dans un même ménage)</a:t>
                </a:r>
              </a:p>
              <a:p>
                <a:pPr marL="0" marR="0" lvl="0" indent="0" algn="l" defTabSz="914400" rtl="0" eaLnBrk="1" fontAlgn="auto" latinLnBrk="0" hangingPunct="1">
                  <a:lnSpc>
                    <a:spcPct val="100000"/>
                  </a:lnSpc>
                  <a:spcBef>
                    <a:spcPts val="0"/>
                  </a:spcBef>
                  <a:spcAft>
                    <a:spcPts val="0"/>
                  </a:spcAft>
                  <a:buClr>
                    <a:srgbClr val="4472C4"/>
                  </a:buClr>
                  <a:buSzTx/>
                  <a:buFontTx/>
                  <a:buNone/>
                  <a:tabLst/>
                  <a:defRPr/>
                </a:pP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
                    <a:srgbClr val="4472C4"/>
                  </a:buClr>
                  <a:buSzTx/>
                  <a:buFontTx/>
                  <a:buNone/>
                  <a:tabLst/>
                  <a:defRPr/>
                </a:pP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
                    <a:srgbClr val="FF0000"/>
                  </a:buClr>
                  <a:buSzTx/>
                  <a:buFont typeface="Arial" panose="020B0604020202020204" pitchFamily="34" charset="0"/>
                  <a:buChar char="•"/>
                  <a:tabLst/>
                  <a:defRPr/>
                </a:pP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Aux croisement de plus de deux caractérisations on parle Analyse en Composantes Multiples (ACM)</a:t>
                </a:r>
              </a:p>
              <a:p>
                <a:pPr marL="285750" marR="0" lvl="0" indent="-285750" algn="l" defTabSz="914400" rtl="0" eaLnBrk="1" fontAlgn="auto" latinLnBrk="0" hangingPunct="1">
                  <a:lnSpc>
                    <a:spcPct val="100000"/>
                  </a:lnSpc>
                  <a:spcBef>
                    <a:spcPts val="0"/>
                  </a:spcBef>
                  <a:spcAft>
                    <a:spcPts val="0"/>
                  </a:spcAft>
                  <a:buClr>
                    <a:srgbClr val="4472C4"/>
                  </a:buClr>
                  <a:buSzTx/>
                  <a:buFont typeface="Arial" panose="020B0604020202020204" pitchFamily="34" charset="0"/>
                  <a:buChar char="‒"/>
                  <a:tabLst/>
                  <a:defRPr/>
                </a:pP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Bac X orientation X sexe</a:t>
                </a:r>
              </a:p>
              <a:p>
                <a:pPr marL="0" marR="0" lvl="0" indent="0" algn="l" defTabSz="914400" rtl="0" eaLnBrk="1" fontAlgn="auto" latinLnBrk="0" hangingPunct="1">
                  <a:lnSpc>
                    <a:spcPct val="100000"/>
                  </a:lnSpc>
                  <a:spcBef>
                    <a:spcPts val="0"/>
                  </a:spcBef>
                  <a:spcAft>
                    <a:spcPts val="0"/>
                  </a:spcAft>
                  <a:buClr>
                    <a:srgbClr val="4472C4"/>
                  </a:buClr>
                  <a:buSzTx/>
                  <a:buFontTx/>
                  <a:buNone/>
                  <a:tabLst/>
                  <a:defRPr/>
                </a:pPr>
                <a14:m>
                  <m:oMath xmlns:m="http://schemas.openxmlformats.org/officeDocument/2006/math">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oMath>
                </a14:m>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 Tableau de Burt (Le principe de l’ACM reste le même que celui de l’AFC)</a:t>
                </a:r>
              </a:p>
            </p:txBody>
          </p:sp>
        </mc:Choice>
        <mc:Fallback xmlns="">
          <p:sp>
            <p:nvSpPr>
              <p:cNvPr id="2" name="ZoneTexte 1">
                <a:extLst>
                  <a:ext uri="{FF2B5EF4-FFF2-40B4-BE49-F238E27FC236}">
                    <a16:creationId xmlns:a16="http://schemas.microsoft.com/office/drawing/2014/main" id="{77BF6D3D-4DD4-4D50-9336-7A63D0550C6D}"/>
                  </a:ext>
                </a:extLst>
              </p:cNvPr>
              <p:cNvSpPr txBox="1">
                <a:spLocks noRot="1" noChangeAspect="1" noMove="1" noResize="1" noEditPoints="1" noAdjustHandles="1" noChangeArrowheads="1" noChangeShapeType="1" noTextEdit="1"/>
              </p:cNvSpPr>
              <p:nvPr/>
            </p:nvSpPr>
            <p:spPr>
              <a:xfrm>
                <a:off x="772160" y="1412240"/>
                <a:ext cx="11226800" cy="2862322"/>
              </a:xfrm>
              <a:prstGeom prst="rect">
                <a:avLst/>
              </a:prstGeom>
              <a:blipFill>
                <a:blip r:embed="rId2"/>
                <a:stretch>
                  <a:fillRect l="-489" t="-1279" b="-2559"/>
                </a:stretch>
              </a:blipFill>
            </p:spPr>
            <p:txBody>
              <a:bodyPr/>
              <a:lstStyle/>
              <a:p>
                <a:r>
                  <a:rPr lang="fr-FR">
                    <a:noFill/>
                  </a:rPr>
                  <a:t> </a:t>
                </a:r>
              </a:p>
            </p:txBody>
          </p:sp>
        </mc:Fallback>
      </mc:AlternateContent>
    </p:spTree>
    <p:extLst>
      <p:ext uri="{BB962C8B-B14F-4D97-AF65-F5344CB8AC3E}">
        <p14:creationId xmlns:p14="http://schemas.microsoft.com/office/powerpoint/2010/main" val="3561653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re 3">
            <a:extLst>
              <a:ext uri="{FF2B5EF4-FFF2-40B4-BE49-F238E27FC236}">
                <a16:creationId xmlns:a16="http://schemas.microsoft.com/office/drawing/2014/main" id="{95488912-551D-4FFE-A510-B58827A57489}"/>
              </a:ext>
            </a:extLst>
          </p:cNvPr>
          <p:cNvSpPr txBox="1">
            <a:spLocks/>
          </p:cNvSpPr>
          <p:nvPr/>
        </p:nvSpPr>
        <p:spPr>
          <a:xfrm>
            <a:off x="652778" y="53845"/>
            <a:ext cx="10515600" cy="8046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fr-FR" sz="3000" b="1" i="0" u="none" strike="noStrike" kern="1200" cap="none" spc="0" normalizeH="0" baseline="0" noProof="0" dirty="0">
                <a:ln>
                  <a:noFill/>
                </a:ln>
                <a:solidFill>
                  <a:srgbClr val="0070C0"/>
                </a:solidFill>
                <a:effectLst/>
                <a:uLnTx/>
                <a:uFillTx/>
                <a:latin typeface="Calibri Light" panose="020F0302020204030204"/>
                <a:ea typeface="+mj-ea"/>
                <a:cs typeface="+mj-cs"/>
              </a:rPr>
              <a:t>Autre méthode d’analyse de données proche: l’ACP</a:t>
            </a:r>
          </a:p>
        </p:txBody>
      </p:sp>
      <mc:AlternateContent xmlns:mc="http://schemas.openxmlformats.org/markup-compatibility/2006" xmlns:a14="http://schemas.microsoft.com/office/drawing/2010/main">
        <mc:Choice Requires="a14">
          <p:graphicFrame>
            <p:nvGraphicFramePr>
              <p:cNvPr id="3" name="Tableau 3">
                <a:extLst>
                  <a:ext uri="{FF2B5EF4-FFF2-40B4-BE49-F238E27FC236}">
                    <a16:creationId xmlns:a16="http://schemas.microsoft.com/office/drawing/2014/main" id="{09A05C7E-C806-45E3-9211-361627916E50}"/>
                  </a:ext>
                </a:extLst>
              </p:cNvPr>
              <p:cNvGraphicFramePr>
                <a:graphicFrameLocks noGrp="1"/>
              </p:cNvGraphicFramePr>
              <p:nvPr/>
            </p:nvGraphicFramePr>
            <p:xfrm>
              <a:off x="1846579" y="1583266"/>
              <a:ext cx="8127999" cy="14833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4292889392"/>
                        </a:ext>
                      </a:extLst>
                    </a:gridCol>
                    <a:gridCol w="2709333">
                      <a:extLst>
                        <a:ext uri="{9D8B030D-6E8A-4147-A177-3AD203B41FA5}">
                          <a16:colId xmlns:a16="http://schemas.microsoft.com/office/drawing/2014/main" val="3854484784"/>
                        </a:ext>
                      </a:extLst>
                    </a:gridCol>
                    <a:gridCol w="2709333">
                      <a:extLst>
                        <a:ext uri="{9D8B030D-6E8A-4147-A177-3AD203B41FA5}">
                          <a16:colId xmlns:a16="http://schemas.microsoft.com/office/drawing/2014/main" val="3732915313"/>
                        </a:ext>
                      </a:extLst>
                    </a:gridCol>
                  </a:tblGrid>
                  <a:tr h="370840">
                    <a:tc>
                      <a:txBody>
                        <a:bodyPr/>
                        <a:lstStyle/>
                        <a:p>
                          <a:pPr algn="ctr"/>
                          <a:endParaRPr lang="fr-FR" b="1"/>
                        </a:p>
                      </a:txBody>
                      <a:tcPr anchor="ctr"/>
                    </a:tc>
                    <a:tc>
                      <a:txBody>
                        <a:bodyPr/>
                        <a:lstStyle/>
                        <a:p>
                          <a:pPr algn="ctr"/>
                          <a:r>
                            <a:rPr lang="fr-FR" dirty="0"/>
                            <a:t>AFC</a:t>
                          </a:r>
                        </a:p>
                      </a:txBody>
                      <a:tcPr anchor="ctr"/>
                    </a:tc>
                    <a:tc>
                      <a:txBody>
                        <a:bodyPr/>
                        <a:lstStyle/>
                        <a:p>
                          <a:pPr algn="ctr"/>
                          <a:r>
                            <a:rPr lang="fr-FR" dirty="0"/>
                            <a:t>ACP</a:t>
                          </a:r>
                        </a:p>
                      </a:txBody>
                      <a:tcPr anchor="ctr"/>
                    </a:tc>
                    <a:extLst>
                      <a:ext uri="{0D108BD9-81ED-4DB2-BD59-A6C34878D82A}">
                        <a16:rowId xmlns:a16="http://schemas.microsoft.com/office/drawing/2014/main" val="3704876306"/>
                      </a:ext>
                    </a:extLst>
                  </a:tr>
                  <a:tr h="370840">
                    <a:tc>
                      <a:txBody>
                        <a:bodyPr/>
                        <a:lstStyle/>
                        <a:p>
                          <a:pPr algn="ctr"/>
                          <a:r>
                            <a:rPr lang="fr-FR" b="1" dirty="0"/>
                            <a:t>Données</a:t>
                          </a:r>
                        </a:p>
                      </a:txBody>
                      <a:tcPr anchor="ctr"/>
                    </a:tc>
                    <a:tc>
                      <a:txBody>
                        <a:bodyPr/>
                        <a:lstStyle/>
                        <a:p>
                          <a:pPr algn="ctr"/>
                          <a:r>
                            <a:rPr lang="fr-FR" dirty="0"/>
                            <a:t>Catégorielles</a:t>
                          </a:r>
                        </a:p>
                      </a:txBody>
                      <a:tcPr anchor="ctr"/>
                    </a:tc>
                    <a:tc>
                      <a:txBody>
                        <a:bodyPr/>
                        <a:lstStyle/>
                        <a:p>
                          <a:pPr algn="ctr"/>
                          <a:r>
                            <a:rPr lang="fr-FR" dirty="0"/>
                            <a:t>Métriques</a:t>
                          </a:r>
                        </a:p>
                      </a:txBody>
                      <a:tcPr anchor="ctr"/>
                    </a:tc>
                    <a:extLst>
                      <a:ext uri="{0D108BD9-81ED-4DB2-BD59-A6C34878D82A}">
                        <a16:rowId xmlns:a16="http://schemas.microsoft.com/office/drawing/2014/main" val="2227383972"/>
                      </a:ext>
                    </a:extLst>
                  </a:tr>
                  <a:tr h="370840">
                    <a:tc>
                      <a:txBody>
                        <a:bodyPr/>
                        <a:lstStyle/>
                        <a:p>
                          <a:pPr algn="ctr"/>
                          <a:r>
                            <a:rPr lang="fr-FR" b="1" dirty="0"/>
                            <a:t>Décomposition</a:t>
                          </a:r>
                        </a:p>
                      </a:txBody>
                      <a:tcPr anchor="ctr"/>
                    </a:tc>
                    <a:tc>
                      <a:txBody>
                        <a:bodyPr/>
                        <a:lstStyle/>
                        <a:p>
                          <a:pPr algn="ctr"/>
                          <a:r>
                            <a:rPr lang="fr-FR" dirty="0"/>
                            <a:t> </a:t>
                          </a:r>
                          <a14:m>
                            <m:oMath xmlns:m="http://schemas.openxmlformats.org/officeDocument/2006/math">
                              <m:r>
                                <a:rPr lang="fr-FR" b="0" i="1" smtClean="0">
                                  <a:latin typeface="Cambria Math" panose="02040503050406030204" pitchFamily="18" charset="0"/>
                                </a:rPr>
                                <m:t>𝑇</m:t>
                              </m:r>
                              <m:r>
                                <a:rPr lang="fr-FR" b="0" i="1" smtClean="0">
                                  <a:latin typeface="Cambria Math" panose="02040503050406030204" pitchFamily="18" charset="0"/>
                                </a:rPr>
                                <m:t>− </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𝑇</m:t>
                                  </m:r>
                                </m:e>
                                <m:sub>
                                  <m:r>
                                    <a:rPr lang="fr-FR" b="0" i="1" smtClean="0">
                                      <a:latin typeface="Cambria Math" panose="02040503050406030204" pitchFamily="18" charset="0"/>
                                    </a:rPr>
                                    <m:t>0</m:t>
                                  </m:r>
                                </m:sub>
                              </m:sSub>
                              <m:r>
                                <a:rPr lang="fr-FR" b="0" i="1" smtClean="0">
                                  <a:latin typeface="Cambria Math" panose="02040503050406030204" pitchFamily="18" charset="0"/>
                                </a:rPr>
                                <m:t>= </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𝑇</m:t>
                                  </m:r>
                                </m:e>
                                <m:sub>
                                  <m:r>
                                    <a:rPr lang="fr-FR" b="0" i="1" smtClean="0">
                                      <a:latin typeface="Cambria Math" panose="02040503050406030204" pitchFamily="18" charset="0"/>
                                    </a:rPr>
                                    <m:t>1</m:t>
                                  </m:r>
                                </m:sub>
                              </m:sSub>
                              <m:r>
                                <a:rPr lang="fr-FR" b="0" i="1" smtClean="0">
                                  <a:latin typeface="Cambria Math" panose="02040503050406030204" pitchFamily="18" charset="0"/>
                                </a:rPr>
                                <m:t>+ </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𝑇</m:t>
                                  </m:r>
                                </m:e>
                                <m:sub>
                                  <m:r>
                                    <a:rPr lang="fr-FR" b="0" i="1" smtClean="0">
                                      <a:latin typeface="Cambria Math" panose="02040503050406030204" pitchFamily="18" charset="0"/>
                                    </a:rPr>
                                    <m:t>2</m:t>
                                  </m:r>
                                </m:sub>
                              </m:sSub>
                            </m:oMath>
                          </a14:m>
                          <a:endParaRPr lang="fr-FR"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𝑇</m:t>
                                </m:r>
                                <m:r>
                                  <a:rPr lang="fr-FR" b="0" i="1" smtClean="0">
                                    <a:latin typeface="Cambria Math" panose="02040503050406030204" pitchFamily="18" charset="0"/>
                                  </a:rPr>
                                  <m:t>= </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𝑇</m:t>
                                    </m:r>
                                  </m:e>
                                  <m:sub>
                                    <m:r>
                                      <a:rPr lang="fr-FR" b="0" i="1" smtClean="0">
                                        <a:latin typeface="Cambria Math" panose="02040503050406030204" pitchFamily="18" charset="0"/>
                                      </a:rPr>
                                      <m:t>0</m:t>
                                    </m:r>
                                  </m:sub>
                                </m:sSub>
                                <m:r>
                                  <a:rPr lang="fr-FR" b="0" i="1" smtClean="0">
                                    <a:latin typeface="Cambria Math" panose="02040503050406030204" pitchFamily="18" charset="0"/>
                                  </a:rPr>
                                  <m:t>+ </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𝑇</m:t>
                                    </m:r>
                                  </m:e>
                                  <m:sub>
                                    <m:r>
                                      <a:rPr lang="fr-FR" b="0" i="1" smtClean="0">
                                        <a:latin typeface="Cambria Math" panose="02040503050406030204" pitchFamily="18" charset="0"/>
                                      </a:rPr>
                                      <m:t>1</m:t>
                                    </m:r>
                                  </m:sub>
                                </m:sSub>
                                <m:r>
                                  <a:rPr lang="fr-FR" b="0" i="1" smtClean="0">
                                    <a:latin typeface="Cambria Math" panose="02040503050406030204" pitchFamily="18" charset="0"/>
                                  </a:rPr>
                                  <m:t>+ </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𝑇</m:t>
                                    </m:r>
                                  </m:e>
                                  <m:sub>
                                    <m:r>
                                      <a:rPr lang="fr-FR" b="0" i="1" smtClean="0">
                                        <a:latin typeface="Cambria Math" panose="02040503050406030204" pitchFamily="18" charset="0"/>
                                      </a:rPr>
                                      <m:t>2</m:t>
                                    </m:r>
                                  </m:sub>
                                </m:sSub>
                              </m:oMath>
                            </m:oMathPara>
                          </a14:m>
                          <a:endParaRPr lang="fr-FR" dirty="0"/>
                        </a:p>
                      </a:txBody>
                      <a:tcPr anchor="ctr"/>
                    </a:tc>
                    <a:extLst>
                      <a:ext uri="{0D108BD9-81ED-4DB2-BD59-A6C34878D82A}">
                        <a16:rowId xmlns:a16="http://schemas.microsoft.com/office/drawing/2014/main" val="1309038366"/>
                      </a:ext>
                    </a:extLst>
                  </a:tr>
                  <a:tr h="370840">
                    <a:tc>
                      <a:txBody>
                        <a:bodyPr/>
                        <a:lstStyle/>
                        <a:p>
                          <a:pPr algn="ctr"/>
                          <a:r>
                            <a:rPr lang="fr-FR" b="1" dirty="0"/>
                            <a:t>Métrique</a:t>
                          </a:r>
                        </a:p>
                      </a:txBody>
                      <a:tcPr anchor="ctr"/>
                    </a:tc>
                    <a:tc>
                      <a:txBody>
                        <a:bodyPr/>
                        <a:lstStyle/>
                        <a:p>
                          <a:pPr algn="ctr"/>
                          <a:r>
                            <a:rPr lang="fr-FR" dirty="0"/>
                            <a:t>Chi-2 pondérée</a:t>
                          </a:r>
                        </a:p>
                      </a:txBody>
                      <a:tcPr anchor="ctr"/>
                    </a:tc>
                    <a:tc>
                      <a:txBody>
                        <a:bodyPr/>
                        <a:lstStyle/>
                        <a:p>
                          <a:pPr algn="ctr"/>
                          <a:r>
                            <a:rPr lang="fr-FR" dirty="0"/>
                            <a:t>Chi-2</a:t>
                          </a:r>
                        </a:p>
                      </a:txBody>
                      <a:tcPr anchor="ctr"/>
                    </a:tc>
                    <a:extLst>
                      <a:ext uri="{0D108BD9-81ED-4DB2-BD59-A6C34878D82A}">
                        <a16:rowId xmlns:a16="http://schemas.microsoft.com/office/drawing/2014/main" val="1024723878"/>
                      </a:ext>
                    </a:extLst>
                  </a:tr>
                </a:tbl>
              </a:graphicData>
            </a:graphic>
          </p:graphicFrame>
        </mc:Choice>
        <mc:Fallback xmlns="">
          <p:graphicFrame>
            <p:nvGraphicFramePr>
              <p:cNvPr id="3" name="Tableau 3">
                <a:extLst>
                  <a:ext uri="{FF2B5EF4-FFF2-40B4-BE49-F238E27FC236}">
                    <a16:creationId xmlns:a16="http://schemas.microsoft.com/office/drawing/2014/main" id="{09A05C7E-C806-45E3-9211-361627916E50}"/>
                  </a:ext>
                </a:extLst>
              </p:cNvPr>
              <p:cNvGraphicFramePr>
                <a:graphicFrameLocks noGrp="1"/>
              </p:cNvGraphicFramePr>
              <p:nvPr>
                <p:extLst>
                  <p:ext uri="{D42A27DB-BD31-4B8C-83A1-F6EECF244321}">
                    <p14:modId xmlns:p14="http://schemas.microsoft.com/office/powerpoint/2010/main" val="616369307"/>
                  </p:ext>
                </p:extLst>
              </p:nvPr>
            </p:nvGraphicFramePr>
            <p:xfrm>
              <a:off x="1846579" y="1583266"/>
              <a:ext cx="8127999" cy="14833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4292889392"/>
                        </a:ext>
                      </a:extLst>
                    </a:gridCol>
                    <a:gridCol w="2709333">
                      <a:extLst>
                        <a:ext uri="{9D8B030D-6E8A-4147-A177-3AD203B41FA5}">
                          <a16:colId xmlns:a16="http://schemas.microsoft.com/office/drawing/2014/main" val="3854484784"/>
                        </a:ext>
                      </a:extLst>
                    </a:gridCol>
                    <a:gridCol w="2709333">
                      <a:extLst>
                        <a:ext uri="{9D8B030D-6E8A-4147-A177-3AD203B41FA5}">
                          <a16:colId xmlns:a16="http://schemas.microsoft.com/office/drawing/2014/main" val="3732915313"/>
                        </a:ext>
                      </a:extLst>
                    </a:gridCol>
                  </a:tblGrid>
                  <a:tr h="370840">
                    <a:tc>
                      <a:txBody>
                        <a:bodyPr/>
                        <a:lstStyle/>
                        <a:p>
                          <a:pPr algn="ctr"/>
                          <a:endParaRPr lang="fr-FR" b="1"/>
                        </a:p>
                      </a:txBody>
                      <a:tcPr anchor="ctr"/>
                    </a:tc>
                    <a:tc>
                      <a:txBody>
                        <a:bodyPr/>
                        <a:lstStyle/>
                        <a:p>
                          <a:pPr algn="ctr"/>
                          <a:r>
                            <a:rPr lang="fr-FR" dirty="0"/>
                            <a:t>AFC</a:t>
                          </a:r>
                        </a:p>
                      </a:txBody>
                      <a:tcPr anchor="ctr"/>
                    </a:tc>
                    <a:tc>
                      <a:txBody>
                        <a:bodyPr/>
                        <a:lstStyle/>
                        <a:p>
                          <a:pPr algn="ctr"/>
                          <a:r>
                            <a:rPr lang="fr-FR" dirty="0"/>
                            <a:t>ACP</a:t>
                          </a:r>
                        </a:p>
                      </a:txBody>
                      <a:tcPr anchor="ctr"/>
                    </a:tc>
                    <a:extLst>
                      <a:ext uri="{0D108BD9-81ED-4DB2-BD59-A6C34878D82A}">
                        <a16:rowId xmlns:a16="http://schemas.microsoft.com/office/drawing/2014/main" val="3704876306"/>
                      </a:ext>
                    </a:extLst>
                  </a:tr>
                  <a:tr h="370840">
                    <a:tc>
                      <a:txBody>
                        <a:bodyPr/>
                        <a:lstStyle/>
                        <a:p>
                          <a:pPr algn="ctr"/>
                          <a:r>
                            <a:rPr lang="fr-FR" b="1" dirty="0"/>
                            <a:t>Données</a:t>
                          </a:r>
                        </a:p>
                      </a:txBody>
                      <a:tcPr anchor="ctr"/>
                    </a:tc>
                    <a:tc>
                      <a:txBody>
                        <a:bodyPr/>
                        <a:lstStyle/>
                        <a:p>
                          <a:pPr algn="ctr"/>
                          <a:r>
                            <a:rPr lang="fr-FR" dirty="0"/>
                            <a:t>Catégorielles</a:t>
                          </a:r>
                        </a:p>
                      </a:txBody>
                      <a:tcPr anchor="ctr"/>
                    </a:tc>
                    <a:tc>
                      <a:txBody>
                        <a:bodyPr/>
                        <a:lstStyle/>
                        <a:p>
                          <a:pPr algn="ctr"/>
                          <a:r>
                            <a:rPr lang="fr-FR" dirty="0"/>
                            <a:t>Métriques</a:t>
                          </a:r>
                        </a:p>
                      </a:txBody>
                      <a:tcPr anchor="ctr"/>
                    </a:tc>
                    <a:extLst>
                      <a:ext uri="{0D108BD9-81ED-4DB2-BD59-A6C34878D82A}">
                        <a16:rowId xmlns:a16="http://schemas.microsoft.com/office/drawing/2014/main" val="2227383972"/>
                      </a:ext>
                    </a:extLst>
                  </a:tr>
                  <a:tr h="370840">
                    <a:tc>
                      <a:txBody>
                        <a:bodyPr/>
                        <a:lstStyle/>
                        <a:p>
                          <a:pPr algn="ctr"/>
                          <a:r>
                            <a:rPr lang="fr-FR" b="1" dirty="0"/>
                            <a:t>Décomposition</a:t>
                          </a:r>
                        </a:p>
                      </a:txBody>
                      <a:tcPr anchor="ctr"/>
                    </a:tc>
                    <a:tc>
                      <a:txBody>
                        <a:bodyPr/>
                        <a:lstStyle/>
                        <a:p>
                          <a:endParaRPr lang="fr-FR"/>
                        </a:p>
                      </a:txBody>
                      <a:tcPr anchor="ctr">
                        <a:blipFill>
                          <a:blip r:embed="rId2"/>
                          <a:stretch>
                            <a:fillRect l="-100225" t="-208197" r="-100899" b="-124590"/>
                          </a:stretch>
                        </a:blipFill>
                      </a:tcPr>
                    </a:tc>
                    <a:tc>
                      <a:txBody>
                        <a:bodyPr/>
                        <a:lstStyle/>
                        <a:p>
                          <a:endParaRPr lang="fr-FR"/>
                        </a:p>
                      </a:txBody>
                      <a:tcPr anchor="ctr">
                        <a:blipFill>
                          <a:blip r:embed="rId2"/>
                          <a:stretch>
                            <a:fillRect l="-200225" t="-208197" r="-899" b="-124590"/>
                          </a:stretch>
                        </a:blipFill>
                      </a:tcPr>
                    </a:tc>
                    <a:extLst>
                      <a:ext uri="{0D108BD9-81ED-4DB2-BD59-A6C34878D82A}">
                        <a16:rowId xmlns:a16="http://schemas.microsoft.com/office/drawing/2014/main" val="1309038366"/>
                      </a:ext>
                    </a:extLst>
                  </a:tr>
                  <a:tr h="370840">
                    <a:tc>
                      <a:txBody>
                        <a:bodyPr/>
                        <a:lstStyle/>
                        <a:p>
                          <a:pPr algn="ctr"/>
                          <a:r>
                            <a:rPr lang="fr-FR" b="1" dirty="0"/>
                            <a:t>Métrique</a:t>
                          </a:r>
                        </a:p>
                      </a:txBody>
                      <a:tcPr anchor="ctr"/>
                    </a:tc>
                    <a:tc>
                      <a:txBody>
                        <a:bodyPr/>
                        <a:lstStyle/>
                        <a:p>
                          <a:pPr algn="ctr"/>
                          <a:r>
                            <a:rPr lang="fr-FR" dirty="0"/>
                            <a:t>Chi-2 pondérée</a:t>
                          </a:r>
                        </a:p>
                      </a:txBody>
                      <a:tcPr anchor="ctr"/>
                    </a:tc>
                    <a:tc>
                      <a:txBody>
                        <a:bodyPr/>
                        <a:lstStyle/>
                        <a:p>
                          <a:pPr algn="ctr"/>
                          <a:r>
                            <a:rPr lang="fr-FR" dirty="0"/>
                            <a:t>Chi-2</a:t>
                          </a:r>
                        </a:p>
                      </a:txBody>
                      <a:tcPr anchor="ctr"/>
                    </a:tc>
                    <a:extLst>
                      <a:ext uri="{0D108BD9-81ED-4DB2-BD59-A6C34878D82A}">
                        <a16:rowId xmlns:a16="http://schemas.microsoft.com/office/drawing/2014/main" val="1024723878"/>
                      </a:ext>
                    </a:extLst>
                  </a:tr>
                </a:tbl>
              </a:graphicData>
            </a:graphic>
          </p:graphicFrame>
        </mc:Fallback>
      </mc:AlternateContent>
      <p:cxnSp>
        <p:nvCxnSpPr>
          <p:cNvPr id="5" name="Connecteur droit avec flèche 4">
            <a:extLst>
              <a:ext uri="{FF2B5EF4-FFF2-40B4-BE49-F238E27FC236}">
                <a16:creationId xmlns:a16="http://schemas.microsoft.com/office/drawing/2014/main" id="{F51CF666-6AD6-4187-85E1-19B64EB7D4B9}"/>
              </a:ext>
            </a:extLst>
          </p:cNvPr>
          <p:cNvCxnSpPr/>
          <p:nvPr/>
        </p:nvCxnSpPr>
        <p:spPr>
          <a:xfrm flipV="1">
            <a:off x="5984240" y="3058160"/>
            <a:ext cx="0" cy="74168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6" name="ZoneTexte 5">
            <a:extLst>
              <a:ext uri="{FF2B5EF4-FFF2-40B4-BE49-F238E27FC236}">
                <a16:creationId xmlns:a16="http://schemas.microsoft.com/office/drawing/2014/main" id="{B499570D-CAFE-46F1-9AFD-74B57BE84F1F}"/>
              </a:ext>
            </a:extLst>
          </p:cNvPr>
          <p:cNvSpPr txBox="1"/>
          <p:nvPr/>
        </p:nvSpPr>
        <p:spPr>
          <a:xfrm flipH="1">
            <a:off x="4965700" y="3791375"/>
            <a:ext cx="2037080" cy="9233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srgbClr val="00B050"/>
                </a:solidFill>
                <a:effectLst/>
                <a:uLnTx/>
                <a:uFillTx/>
                <a:latin typeface="Calibri" panose="020F0502020204030204"/>
                <a:ea typeface="+mn-ea"/>
                <a:cs typeface="+mn-cs"/>
              </a:rPr>
              <a:t>Le poids des cellules à faible effectif est renforcé</a:t>
            </a:r>
          </a:p>
        </p:txBody>
      </p:sp>
      <p:sp>
        <p:nvSpPr>
          <p:cNvPr id="9" name="ZoneTexte 8">
            <a:extLst>
              <a:ext uri="{FF2B5EF4-FFF2-40B4-BE49-F238E27FC236}">
                <a16:creationId xmlns:a16="http://schemas.microsoft.com/office/drawing/2014/main" id="{DE40F045-94F4-4145-A40E-68B09AD7A305}"/>
              </a:ext>
            </a:extLst>
          </p:cNvPr>
          <p:cNvSpPr txBox="1"/>
          <p:nvPr/>
        </p:nvSpPr>
        <p:spPr>
          <a:xfrm>
            <a:off x="1016000" y="5106015"/>
            <a:ext cx="10515600" cy="1754326"/>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
                <a:srgbClr val="FF0000"/>
              </a:buClr>
              <a:buSzTx/>
              <a:buFont typeface="Arial" panose="020B0604020202020204" pitchFamily="34" charset="0"/>
              <a:buChar char="•"/>
              <a:tabLst/>
              <a:defRPr/>
            </a:pP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Si on a des données (catégorielles) permettant de faire l’AFC, peut-on appliquer une ACP?</a:t>
            </a:r>
          </a:p>
          <a:p>
            <a:pPr marL="285750" marR="0" lvl="0" indent="-285750" algn="l" defTabSz="914400" rtl="0" eaLnBrk="1" fontAlgn="auto" latinLnBrk="0" hangingPunct="1">
              <a:lnSpc>
                <a:spcPct val="100000"/>
              </a:lnSpc>
              <a:spcBef>
                <a:spcPts val="0"/>
              </a:spcBef>
              <a:spcAft>
                <a:spcPts val="0"/>
              </a:spcAft>
              <a:buClr>
                <a:srgbClr val="4472C4"/>
              </a:buClr>
              <a:buSzTx/>
              <a:buFont typeface="Arial" panose="020B0604020202020204" pitchFamily="34" charset="0"/>
              <a:buChar char="‒"/>
              <a:tabLst/>
              <a:defRPr/>
            </a:pP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Non</a:t>
            </a:r>
          </a:p>
          <a:p>
            <a:pPr marL="285750" marR="0" lvl="0" indent="-285750" algn="l" defTabSz="914400" rtl="0" eaLnBrk="1" fontAlgn="auto" latinLnBrk="0" hangingPunct="1">
              <a:lnSpc>
                <a:spcPct val="100000"/>
              </a:lnSpc>
              <a:spcBef>
                <a:spcPts val="0"/>
              </a:spcBef>
              <a:spcAft>
                <a:spcPts val="0"/>
              </a:spcAft>
              <a:buClr>
                <a:srgbClr val="4472C4"/>
              </a:buClr>
              <a:buSzTx/>
              <a:buFont typeface="Arial" panose="020B0604020202020204" pitchFamily="34" charset="0"/>
              <a:buChar char="‒"/>
              <a:tabLst/>
              <a:defRPr/>
            </a:pP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
                <a:srgbClr val="FF0000"/>
              </a:buClr>
              <a:buSzTx/>
              <a:buFont typeface="Arial" panose="020B0604020202020204" pitchFamily="34" charset="0"/>
              <a:buChar char="•"/>
              <a:tabLst/>
              <a:defRPr/>
            </a:pP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Si on a des données permettant de faire l’ACP, peut-on appliquer une AFC?</a:t>
            </a:r>
          </a:p>
          <a:p>
            <a:pPr marL="285750" marR="0" lvl="0" indent="-285750" algn="l" defTabSz="914400" rtl="0" eaLnBrk="1" fontAlgn="auto" latinLnBrk="0" hangingPunct="1">
              <a:lnSpc>
                <a:spcPct val="100000"/>
              </a:lnSpc>
              <a:spcBef>
                <a:spcPts val="0"/>
              </a:spcBef>
              <a:spcAft>
                <a:spcPts val="0"/>
              </a:spcAft>
              <a:buClr>
                <a:srgbClr val="4472C4"/>
              </a:buClr>
              <a:buSzTx/>
              <a:buFont typeface="Arial" panose="020B0604020202020204" pitchFamily="34" charset="0"/>
              <a:buChar char="‒"/>
              <a:tabLst/>
              <a:defRPr/>
            </a:pP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Oui!</a:t>
            </a:r>
          </a:p>
          <a:p>
            <a:pPr marL="0" marR="0" lvl="0" indent="0" algn="l" defTabSz="914400" rtl="0" eaLnBrk="1" fontAlgn="auto" latinLnBrk="0" hangingPunct="1">
              <a:lnSpc>
                <a:spcPct val="100000"/>
              </a:lnSpc>
              <a:spcBef>
                <a:spcPts val="0"/>
              </a:spcBef>
              <a:spcAft>
                <a:spcPts val="0"/>
              </a:spcAft>
              <a:buClr>
                <a:srgbClr val="4472C4"/>
              </a:buClr>
              <a:buSzTx/>
              <a:buFontTx/>
              <a:buNone/>
              <a:tabLst/>
              <a:defRPr/>
            </a:pP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3197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re 3">
            <a:extLst>
              <a:ext uri="{FF2B5EF4-FFF2-40B4-BE49-F238E27FC236}">
                <a16:creationId xmlns:a16="http://schemas.microsoft.com/office/drawing/2014/main" id="{95488912-551D-4FFE-A510-B58827A57489}"/>
              </a:ext>
            </a:extLst>
          </p:cNvPr>
          <p:cNvSpPr txBox="1">
            <a:spLocks/>
          </p:cNvSpPr>
          <p:nvPr/>
        </p:nvSpPr>
        <p:spPr>
          <a:xfrm>
            <a:off x="661923" y="67437"/>
            <a:ext cx="10515600" cy="8046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fr-FR" sz="3000" b="1" i="0" u="none" strike="noStrike" kern="1200" cap="none" spc="0" normalizeH="0" baseline="0" noProof="0" dirty="0">
                <a:ln>
                  <a:noFill/>
                </a:ln>
                <a:solidFill>
                  <a:srgbClr val="0070C0"/>
                </a:solidFill>
                <a:effectLst/>
                <a:uLnTx/>
                <a:uFillTx/>
                <a:latin typeface="Calibri Light" panose="020F0302020204030204"/>
                <a:ea typeface="+mj-ea"/>
                <a:cs typeface="+mj-cs"/>
              </a:rPr>
              <a:t>Autre méthode d’analyse de données proche: l’ACP</a:t>
            </a:r>
          </a:p>
        </p:txBody>
      </p:sp>
      <mc:AlternateContent xmlns:mc="http://schemas.openxmlformats.org/markup-compatibility/2006" xmlns:a14="http://schemas.microsoft.com/office/drawing/2010/main">
        <mc:Choice Requires="a14">
          <p:sp>
            <p:nvSpPr>
              <p:cNvPr id="9" name="ZoneTexte 8">
                <a:extLst>
                  <a:ext uri="{FF2B5EF4-FFF2-40B4-BE49-F238E27FC236}">
                    <a16:creationId xmlns:a16="http://schemas.microsoft.com/office/drawing/2014/main" id="{DE40F045-94F4-4145-A40E-68B09AD7A305}"/>
                  </a:ext>
                </a:extLst>
              </p:cNvPr>
              <p:cNvSpPr txBox="1"/>
              <p:nvPr/>
            </p:nvSpPr>
            <p:spPr>
              <a:xfrm>
                <a:off x="419100" y="2274838"/>
                <a:ext cx="11353800" cy="2308324"/>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
                    <a:srgbClr val="FF0000"/>
                  </a:buClr>
                  <a:buSzTx/>
                  <a:buFont typeface="Arial" panose="020B0604020202020204" pitchFamily="34" charset="0"/>
                  <a:buChar char="•"/>
                  <a:tabLst/>
                  <a:defRPr/>
                </a:pP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Si on a des données (catégorielles) permettant de faire l’AFC, peut-on appliquer une ACP?</a:t>
                </a:r>
              </a:p>
              <a:p>
                <a:pPr marL="285750" marR="0" lvl="0" indent="-285750" algn="l" defTabSz="914400" rtl="0" eaLnBrk="1" fontAlgn="auto" latinLnBrk="0" hangingPunct="1">
                  <a:lnSpc>
                    <a:spcPct val="100000"/>
                  </a:lnSpc>
                  <a:spcBef>
                    <a:spcPts val="0"/>
                  </a:spcBef>
                  <a:spcAft>
                    <a:spcPts val="0"/>
                  </a:spcAft>
                  <a:buClr>
                    <a:srgbClr val="4472C4"/>
                  </a:buClr>
                  <a:buSzTx/>
                  <a:buFont typeface="Arial" panose="020B0604020202020204" pitchFamily="34" charset="0"/>
                  <a:buChar char="‒"/>
                  <a:tabLst/>
                  <a:defRPr/>
                </a:pP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Non</a:t>
                </a:r>
              </a:p>
              <a:p>
                <a:pPr marL="285750" marR="0" lvl="0" indent="-285750" algn="l" defTabSz="914400" rtl="0" eaLnBrk="1" fontAlgn="auto" latinLnBrk="0" hangingPunct="1">
                  <a:lnSpc>
                    <a:spcPct val="100000"/>
                  </a:lnSpc>
                  <a:spcBef>
                    <a:spcPts val="0"/>
                  </a:spcBef>
                  <a:spcAft>
                    <a:spcPts val="0"/>
                  </a:spcAft>
                  <a:buClr>
                    <a:srgbClr val="4472C4"/>
                  </a:buClr>
                  <a:buSzTx/>
                  <a:buFont typeface="Arial" panose="020B0604020202020204" pitchFamily="34" charset="0"/>
                  <a:buChar char="‒"/>
                  <a:tabLst/>
                  <a:defRPr/>
                </a:pP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
                    <a:srgbClr val="FF0000"/>
                  </a:buClr>
                  <a:buSzTx/>
                  <a:buFont typeface="Arial" panose="020B0604020202020204" pitchFamily="34" charset="0"/>
                  <a:buChar char="•"/>
                  <a:tabLst/>
                  <a:defRPr/>
                </a:pP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Si on a des données permettant de faire l’ACP, peut-on appliquer une AFC?</a:t>
                </a:r>
              </a:p>
              <a:p>
                <a:pPr marL="285750" marR="0" lvl="0" indent="-285750" algn="l" defTabSz="914400" rtl="0" eaLnBrk="1" fontAlgn="auto" latinLnBrk="0" hangingPunct="1">
                  <a:lnSpc>
                    <a:spcPct val="100000"/>
                  </a:lnSpc>
                  <a:spcBef>
                    <a:spcPts val="0"/>
                  </a:spcBef>
                  <a:spcAft>
                    <a:spcPts val="0"/>
                  </a:spcAft>
                  <a:buClr>
                    <a:srgbClr val="4472C4"/>
                  </a:buClr>
                  <a:buSzTx/>
                  <a:buFont typeface="Arial" panose="020B0604020202020204" pitchFamily="34" charset="0"/>
                  <a:buChar char="‒"/>
                  <a:tabLst/>
                  <a:defRPr/>
                </a:pP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Oui!</a:t>
                </a:r>
              </a:p>
              <a:p>
                <a:pPr marL="0" marR="0" lvl="0" indent="0" algn="l" defTabSz="914400" rtl="0" eaLnBrk="1" fontAlgn="auto" latinLnBrk="0" hangingPunct="1">
                  <a:lnSpc>
                    <a:spcPct val="100000"/>
                  </a:lnSpc>
                  <a:spcBef>
                    <a:spcPts val="0"/>
                  </a:spcBef>
                  <a:spcAft>
                    <a:spcPts val="0"/>
                  </a:spcAft>
                  <a:buClr>
                    <a:srgbClr val="4472C4"/>
                  </a:buClr>
                  <a:buSzTx/>
                  <a:buFontTx/>
                  <a:buNone/>
                  <a:tabLst/>
                  <a:defRPr/>
                </a:pPr>
                <a14:m>
                  <m:oMath xmlns:m="http://schemas.openxmlformats.org/officeDocument/2006/math">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oMath>
                </a14:m>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 On traite les données numériques, les nombres comme des catégories</a:t>
                </a:r>
              </a:p>
              <a:p>
                <a:pPr marL="0" marR="0" lvl="0" indent="0" algn="l" defTabSz="914400" rtl="0" eaLnBrk="1" fontAlgn="auto" latinLnBrk="0" hangingPunct="1">
                  <a:lnSpc>
                    <a:spcPct val="100000"/>
                  </a:lnSpc>
                  <a:spcBef>
                    <a:spcPts val="0"/>
                  </a:spcBef>
                  <a:spcAft>
                    <a:spcPts val="0"/>
                  </a:spcAft>
                  <a:buClr>
                    <a:srgbClr val="4472C4"/>
                  </a:buClr>
                  <a:buSzTx/>
                  <a:buFontTx/>
                  <a:buNone/>
                  <a:tabLst/>
                  <a:defRPr/>
                </a:pPr>
                <a:r>
                  <a:rPr kumimoji="0" lang="fr-FR" sz="1800" b="0" i="0" u="none" strike="noStrike" kern="1200" cap="none" spc="0" normalizeH="0" baseline="0" noProof="0" dirty="0">
                    <a:ln>
                      <a:noFill/>
                    </a:ln>
                    <a:solidFill>
                      <a:srgbClr val="00B050"/>
                    </a:solidFill>
                    <a:effectLst/>
                    <a:uLnTx/>
                    <a:uFillTx/>
                    <a:latin typeface="Calibri" panose="020F0502020204030204"/>
                    <a:ea typeface="+mn-ea"/>
                    <a:cs typeface="+mn-cs"/>
                  </a:rPr>
                  <a:t>Par exemple si on travaille sur notes sur 20, 18/20 n’est plus « supérieur à » 10/20, il n’est non plus « proche de » 16/20 </a:t>
                </a:r>
              </a:p>
              <a:p>
                <a:pPr marL="0" marR="0" lvl="0" indent="0" algn="l" defTabSz="914400" rtl="0" eaLnBrk="1" fontAlgn="auto" latinLnBrk="0" hangingPunct="1">
                  <a:lnSpc>
                    <a:spcPct val="100000"/>
                  </a:lnSpc>
                  <a:spcBef>
                    <a:spcPts val="0"/>
                  </a:spcBef>
                  <a:spcAft>
                    <a:spcPts val="0"/>
                  </a:spcAft>
                  <a:buClr>
                    <a:srgbClr val="4472C4"/>
                  </a:buClr>
                  <a:buSzTx/>
                  <a:buFontTx/>
                  <a:buNone/>
                  <a:tabLst/>
                  <a:defRPr/>
                </a:pP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9" name="ZoneTexte 8">
                <a:extLst>
                  <a:ext uri="{FF2B5EF4-FFF2-40B4-BE49-F238E27FC236}">
                    <a16:creationId xmlns:a16="http://schemas.microsoft.com/office/drawing/2014/main" id="{DE40F045-94F4-4145-A40E-68B09AD7A305}"/>
                  </a:ext>
                </a:extLst>
              </p:cNvPr>
              <p:cNvSpPr txBox="1">
                <a:spLocks noRot="1" noChangeAspect="1" noMove="1" noResize="1" noEditPoints="1" noAdjustHandles="1" noChangeArrowheads="1" noChangeShapeType="1" noTextEdit="1"/>
              </p:cNvSpPr>
              <p:nvPr/>
            </p:nvSpPr>
            <p:spPr>
              <a:xfrm>
                <a:off x="419100" y="2274838"/>
                <a:ext cx="11353800" cy="2308324"/>
              </a:xfrm>
              <a:prstGeom prst="rect">
                <a:avLst/>
              </a:prstGeom>
              <a:blipFill>
                <a:blip r:embed="rId2"/>
                <a:stretch>
                  <a:fillRect l="-483" t="-1319" r="-107"/>
                </a:stretch>
              </a:blipFill>
            </p:spPr>
            <p:txBody>
              <a:bodyPr/>
              <a:lstStyle/>
              <a:p>
                <a:r>
                  <a:rPr lang="fr-FR">
                    <a:noFill/>
                  </a:rPr>
                  <a:t> </a:t>
                </a:r>
              </a:p>
            </p:txBody>
          </p:sp>
        </mc:Fallback>
      </mc:AlternateContent>
    </p:spTree>
    <p:extLst>
      <p:ext uri="{BB962C8B-B14F-4D97-AF65-F5344CB8AC3E}">
        <p14:creationId xmlns:p14="http://schemas.microsoft.com/office/powerpoint/2010/main" val="289975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Titre 3">
            <a:extLst>
              <a:ext uri="{FF2B5EF4-FFF2-40B4-BE49-F238E27FC236}">
                <a16:creationId xmlns:a16="http://schemas.microsoft.com/office/drawing/2014/main" id="{B0289089-A917-4092-9C15-49858F863C8A}"/>
              </a:ext>
            </a:extLst>
          </p:cNvPr>
          <p:cNvSpPr>
            <a:spLocks noGrp="1"/>
          </p:cNvSpPr>
          <p:nvPr>
            <p:ph type="title"/>
          </p:nvPr>
        </p:nvSpPr>
        <p:spPr>
          <a:xfrm>
            <a:off x="757980" y="93922"/>
            <a:ext cx="10515600" cy="804672"/>
          </a:xfrm>
        </p:spPr>
        <p:txBody>
          <a:bodyPr>
            <a:normAutofit/>
          </a:bodyPr>
          <a:lstStyle/>
          <a:p>
            <a:pPr algn="ctr"/>
            <a:r>
              <a:rPr lang="fr-FR" sz="3200" b="1" dirty="0">
                <a:solidFill>
                  <a:srgbClr val="0070C0"/>
                </a:solidFill>
              </a:rPr>
              <a:t>Principes général de l’AFC</a:t>
            </a:r>
          </a:p>
        </p:txBody>
      </p:sp>
      <p:sp>
        <p:nvSpPr>
          <p:cNvPr id="7" name="ZoneTexte 6">
            <a:extLst>
              <a:ext uri="{FF2B5EF4-FFF2-40B4-BE49-F238E27FC236}">
                <a16:creationId xmlns:a16="http://schemas.microsoft.com/office/drawing/2014/main" id="{D2D30ED3-058D-4763-ADDD-B0BB50121EC0}"/>
              </a:ext>
            </a:extLst>
          </p:cNvPr>
          <p:cNvSpPr txBox="1"/>
          <p:nvPr/>
        </p:nvSpPr>
        <p:spPr>
          <a:xfrm>
            <a:off x="139017" y="1538817"/>
            <a:ext cx="11944126" cy="175432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L'analyse factorielle des correspondances est conçue pour les </a:t>
            </a:r>
            <a:r>
              <a:rPr kumimoji="0" lang="fr-FR" sz="1800" b="0"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tableaux de contingence </a:t>
            </a: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et permet ainsi l'étude des liaisons (dites aussi correspondances) existant entre deux </a:t>
            </a:r>
            <a:r>
              <a:rPr kumimoji="0" lang="fr-FR" sz="1800" b="0"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variables nominales</a:t>
            </a: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Les domaines d'application de l'AFC sont donc différents de ceux de l'ACP. L'AFC conçue pour les tableaux de contingence (fréquences), peut être appliquée aux tableaux de mesures homogènes (même système d'unités), aux tableaux de notes, de rangs, de préférences, aux tableaux à valeurs logiques (0 ou 1), et encore aux tableaux issus de questionnaires d'enquêtes. </a:t>
            </a:r>
          </a:p>
        </p:txBody>
      </p:sp>
      <p:pic>
        <p:nvPicPr>
          <p:cNvPr id="3" name="Image 2">
            <a:extLst>
              <a:ext uri="{FF2B5EF4-FFF2-40B4-BE49-F238E27FC236}">
                <a16:creationId xmlns:a16="http://schemas.microsoft.com/office/drawing/2014/main" id="{3336E922-6C52-45DF-B0F1-BA1EFEA235DC}"/>
              </a:ext>
            </a:extLst>
          </p:cNvPr>
          <p:cNvPicPr>
            <a:picLocks noChangeAspect="1"/>
          </p:cNvPicPr>
          <p:nvPr/>
        </p:nvPicPr>
        <p:blipFill>
          <a:blip r:embed="rId2"/>
          <a:stretch>
            <a:fillRect/>
          </a:stretch>
        </p:blipFill>
        <p:spPr>
          <a:xfrm>
            <a:off x="139017" y="3445315"/>
            <a:ext cx="3952875" cy="3124200"/>
          </a:xfrm>
          <a:prstGeom prst="rect">
            <a:avLst/>
          </a:prstGeom>
        </p:spPr>
      </p:pic>
      <p:sp>
        <p:nvSpPr>
          <p:cNvPr id="4" name="ZoneTexte 3">
            <a:extLst>
              <a:ext uri="{FF2B5EF4-FFF2-40B4-BE49-F238E27FC236}">
                <a16:creationId xmlns:a16="http://schemas.microsoft.com/office/drawing/2014/main" id="{C7566DC1-543C-475D-A3E2-A5014BF041AE}"/>
              </a:ext>
            </a:extLst>
          </p:cNvPr>
          <p:cNvSpPr txBox="1"/>
          <p:nvPr/>
        </p:nvSpPr>
        <p:spPr>
          <a:xfrm>
            <a:off x="3704252" y="4303195"/>
            <a:ext cx="8283416" cy="1477328"/>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Un tableau de contingence</a:t>
            </a: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 est un tableau d'effectifs obtenus en croisant les modalités de deux variables qualitatives définies sur une même population de n individus. </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L'AFC peut également être étendue aux variables quantitatives homogènes en définissant simplement quelques modalités pour ces variables. </a:t>
            </a:r>
          </a:p>
        </p:txBody>
      </p:sp>
    </p:spTree>
    <p:extLst>
      <p:ext uri="{BB962C8B-B14F-4D97-AF65-F5344CB8AC3E}">
        <p14:creationId xmlns:p14="http://schemas.microsoft.com/office/powerpoint/2010/main" val="3974300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Titre 3">
            <a:extLst>
              <a:ext uri="{FF2B5EF4-FFF2-40B4-BE49-F238E27FC236}">
                <a16:creationId xmlns:a16="http://schemas.microsoft.com/office/drawing/2014/main" id="{B0289089-A917-4092-9C15-49858F863C8A}"/>
              </a:ext>
            </a:extLst>
          </p:cNvPr>
          <p:cNvSpPr>
            <a:spLocks noGrp="1"/>
          </p:cNvSpPr>
          <p:nvPr>
            <p:ph type="title"/>
          </p:nvPr>
        </p:nvSpPr>
        <p:spPr>
          <a:xfrm>
            <a:off x="757980" y="93922"/>
            <a:ext cx="10515600" cy="804672"/>
          </a:xfrm>
        </p:spPr>
        <p:txBody>
          <a:bodyPr>
            <a:normAutofit/>
          </a:bodyPr>
          <a:lstStyle/>
          <a:p>
            <a:pPr algn="ctr"/>
            <a:r>
              <a:rPr lang="fr-FR" sz="3200" b="1" dirty="0">
                <a:solidFill>
                  <a:srgbClr val="0070C0"/>
                </a:solidFill>
              </a:rPr>
              <a:t>Principes général de l’AFC</a:t>
            </a:r>
          </a:p>
        </p:txBody>
      </p:sp>
      <p:pic>
        <p:nvPicPr>
          <p:cNvPr id="5" name="Image 4">
            <a:extLst>
              <a:ext uri="{FF2B5EF4-FFF2-40B4-BE49-F238E27FC236}">
                <a16:creationId xmlns:a16="http://schemas.microsoft.com/office/drawing/2014/main" id="{34F41DCC-9F5D-4F40-9046-6AE21EFBA047}"/>
              </a:ext>
            </a:extLst>
          </p:cNvPr>
          <p:cNvPicPr>
            <a:picLocks noChangeAspect="1"/>
          </p:cNvPicPr>
          <p:nvPr/>
        </p:nvPicPr>
        <p:blipFill>
          <a:blip r:embed="rId2"/>
          <a:stretch>
            <a:fillRect/>
          </a:stretch>
        </p:blipFill>
        <p:spPr>
          <a:xfrm>
            <a:off x="1214325" y="1395738"/>
            <a:ext cx="5200650" cy="3409950"/>
          </a:xfrm>
          <a:prstGeom prst="rect">
            <a:avLst/>
          </a:prstGeom>
        </p:spPr>
      </p:pic>
      <p:pic>
        <p:nvPicPr>
          <p:cNvPr id="8" name="Image 7">
            <a:extLst>
              <a:ext uri="{FF2B5EF4-FFF2-40B4-BE49-F238E27FC236}">
                <a16:creationId xmlns:a16="http://schemas.microsoft.com/office/drawing/2014/main" id="{FDB7E6E2-93BA-43A1-A003-BF8C0CF13BA1}"/>
              </a:ext>
            </a:extLst>
          </p:cNvPr>
          <p:cNvPicPr>
            <a:picLocks noChangeAspect="1"/>
          </p:cNvPicPr>
          <p:nvPr/>
        </p:nvPicPr>
        <p:blipFill>
          <a:blip r:embed="rId3"/>
          <a:stretch>
            <a:fillRect/>
          </a:stretch>
        </p:blipFill>
        <p:spPr>
          <a:xfrm>
            <a:off x="7135495" y="2756706"/>
            <a:ext cx="4057650" cy="1838325"/>
          </a:xfrm>
          <a:prstGeom prst="rect">
            <a:avLst/>
          </a:prstGeom>
        </p:spPr>
      </p:pic>
    </p:spTree>
    <p:extLst>
      <p:ext uri="{BB962C8B-B14F-4D97-AF65-F5344CB8AC3E}">
        <p14:creationId xmlns:p14="http://schemas.microsoft.com/office/powerpoint/2010/main" val="254595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Titre 3">
            <a:extLst>
              <a:ext uri="{FF2B5EF4-FFF2-40B4-BE49-F238E27FC236}">
                <a16:creationId xmlns:a16="http://schemas.microsoft.com/office/drawing/2014/main" id="{B0289089-A917-4092-9C15-49858F863C8A}"/>
              </a:ext>
            </a:extLst>
          </p:cNvPr>
          <p:cNvSpPr>
            <a:spLocks noGrp="1"/>
          </p:cNvSpPr>
          <p:nvPr>
            <p:ph type="title"/>
          </p:nvPr>
        </p:nvSpPr>
        <p:spPr>
          <a:xfrm>
            <a:off x="757980" y="93922"/>
            <a:ext cx="10515600" cy="804672"/>
          </a:xfrm>
        </p:spPr>
        <p:txBody>
          <a:bodyPr>
            <a:normAutofit/>
          </a:bodyPr>
          <a:lstStyle/>
          <a:p>
            <a:pPr algn="ctr"/>
            <a:r>
              <a:rPr lang="fr-FR" sz="3200" b="1" dirty="0">
                <a:solidFill>
                  <a:srgbClr val="0070C0"/>
                </a:solidFill>
              </a:rPr>
              <a:t>Objectifs de l’AFC</a:t>
            </a:r>
          </a:p>
        </p:txBody>
      </p:sp>
      <p:sp>
        <p:nvSpPr>
          <p:cNvPr id="14" name="ZoneTexte 13">
            <a:extLst>
              <a:ext uri="{FF2B5EF4-FFF2-40B4-BE49-F238E27FC236}">
                <a16:creationId xmlns:a16="http://schemas.microsoft.com/office/drawing/2014/main" id="{2DBEF518-6C66-47C6-96A8-DC015792E824}"/>
              </a:ext>
            </a:extLst>
          </p:cNvPr>
          <p:cNvSpPr txBox="1"/>
          <p:nvPr/>
        </p:nvSpPr>
        <p:spPr>
          <a:xfrm>
            <a:off x="231710" y="1391073"/>
            <a:ext cx="11728580" cy="5078313"/>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Les objectifs sont les mêmes que ceux de l'ACP dans le sens où l'AFC cherche donc à obtenir une typologie des lignes et une typologie des colonnes, puis de relier ces deux typologies. Il faut donc faire ressortir un bilan des ressemblances entre lignes (respectivement colonnes) en répondant aux questions du type : </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Quels sont les lignes (respectivement colonnes) qui se ressemblent ? </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Quelles sont celles qui sont différentes ? </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Existe-t-il des groupes homogènes de lignes (respectivement colonnes) ?</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 Est-il possible de mettre en évidence une typologie des lignes (respectivement des colonnes) ? </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La notion de ressemblance entre deux lignes ou deux colonnes diffère cependant de l'ACP. En effet, il faut chercher les lignes (respectivement colonnes) dont la </a:t>
            </a:r>
            <a:r>
              <a:rPr kumimoji="0" lang="fr-FR" sz="1800" b="0" i="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répartition s'écarte le plus de l'ensemble de la population</a:t>
            </a: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 celles qui se </a:t>
            </a:r>
            <a:r>
              <a:rPr kumimoji="0" lang="fr-FR" sz="1800" b="0" i="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ressemblent entre elles </a:t>
            </a: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et </a:t>
            </a:r>
            <a:r>
              <a:rPr kumimoji="0" lang="fr-FR" sz="1800" b="0" i="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celles qui s'opposent</a:t>
            </a: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Le concept de similarité entre deux colonnes ou deux lignes est complètement symétrique. C’est-à-dire deux lignes (resp. colonnes) sont proches l’une de l’autre si elles si elles s’associent aux colonnes (resp. lignes) de la même façon.</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On recherche les lignes et respectif les colonnes dont la distribution est la plus différente de celle de la population. Celles qui semblent le plus ou le moins semblables. Chaque groupe de lignes et respectif des colonnes est caractérisé par les colonnes et respectif les lignes auxquelles il est particulièrement associé ou particulièrement peu associé.</a:t>
            </a:r>
          </a:p>
        </p:txBody>
      </p:sp>
    </p:spTree>
    <p:extLst>
      <p:ext uri="{BB962C8B-B14F-4D97-AF65-F5344CB8AC3E}">
        <p14:creationId xmlns:p14="http://schemas.microsoft.com/office/powerpoint/2010/main" val="860831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Titre 3">
            <a:extLst>
              <a:ext uri="{FF2B5EF4-FFF2-40B4-BE49-F238E27FC236}">
                <a16:creationId xmlns:a16="http://schemas.microsoft.com/office/drawing/2014/main" id="{B0289089-A917-4092-9C15-49858F863C8A}"/>
              </a:ext>
            </a:extLst>
          </p:cNvPr>
          <p:cNvSpPr>
            <a:spLocks noGrp="1"/>
          </p:cNvSpPr>
          <p:nvPr>
            <p:ph type="title"/>
          </p:nvPr>
        </p:nvSpPr>
        <p:spPr>
          <a:xfrm>
            <a:off x="757980" y="93922"/>
            <a:ext cx="10515600" cy="804672"/>
          </a:xfrm>
        </p:spPr>
        <p:txBody>
          <a:bodyPr>
            <a:normAutofit/>
          </a:bodyPr>
          <a:lstStyle/>
          <a:p>
            <a:pPr algn="ctr"/>
            <a:r>
              <a:rPr lang="fr-FR" sz="3200" b="1" dirty="0">
                <a:solidFill>
                  <a:srgbClr val="0070C0"/>
                </a:solidFill>
              </a:rPr>
              <a:t>Exemple : que deviennent les bacheliers?</a:t>
            </a:r>
          </a:p>
        </p:txBody>
      </p:sp>
      <mc:AlternateContent xmlns:mc="http://schemas.openxmlformats.org/markup-compatibility/2006" xmlns:a14="http://schemas.microsoft.com/office/drawing/2010/main">
        <mc:Choice Requires="a14">
          <p:sp>
            <p:nvSpPr>
              <p:cNvPr id="7" name="ZoneTexte 6">
                <a:extLst>
                  <a:ext uri="{FF2B5EF4-FFF2-40B4-BE49-F238E27FC236}">
                    <a16:creationId xmlns:a16="http://schemas.microsoft.com/office/drawing/2014/main" id="{D2D30ED3-058D-4763-ADDD-B0BB50121EC0}"/>
                  </a:ext>
                </a:extLst>
              </p:cNvPr>
              <p:cNvSpPr txBox="1"/>
              <p:nvPr/>
            </p:nvSpPr>
            <p:spPr>
              <a:xfrm>
                <a:off x="1036320" y="5120078"/>
                <a:ext cx="10749280"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oMath>
                </a14:m>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 Les bacheliers ne choisissent pas le même orientation</a:t>
                </a:r>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oMath>
                </a14:m>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 Selon les séries les bacheliers ne choisissent pas la même orientation</a:t>
                </a:r>
              </a:p>
            </p:txBody>
          </p:sp>
        </mc:Choice>
        <mc:Fallback xmlns="">
          <p:sp>
            <p:nvSpPr>
              <p:cNvPr id="7" name="ZoneTexte 6">
                <a:extLst>
                  <a:ext uri="{FF2B5EF4-FFF2-40B4-BE49-F238E27FC236}">
                    <a16:creationId xmlns:a16="http://schemas.microsoft.com/office/drawing/2014/main" id="{D2D30ED3-058D-4763-ADDD-B0BB50121EC0}"/>
                  </a:ext>
                </a:extLst>
              </p:cNvPr>
              <p:cNvSpPr txBox="1">
                <a:spLocks noRot="1" noChangeAspect="1" noMove="1" noResize="1" noEditPoints="1" noAdjustHandles="1" noChangeArrowheads="1" noChangeShapeType="1" noTextEdit="1"/>
              </p:cNvSpPr>
              <p:nvPr/>
            </p:nvSpPr>
            <p:spPr>
              <a:xfrm>
                <a:off x="1036320" y="5120078"/>
                <a:ext cx="10749280" cy="646331"/>
              </a:xfrm>
              <a:prstGeom prst="rect">
                <a:avLst/>
              </a:prstGeom>
              <a:blipFill>
                <a:blip r:embed="rId2"/>
                <a:stretch>
                  <a:fillRect t="-5660" b="-14151"/>
                </a:stretch>
              </a:blipFill>
            </p:spPr>
            <p:txBody>
              <a:bodyPr/>
              <a:lstStyle/>
              <a:p>
                <a:r>
                  <a:rPr lang="fr-FR">
                    <a:noFill/>
                  </a:rPr>
                  <a:t> </a:t>
                </a:r>
              </a:p>
            </p:txBody>
          </p:sp>
        </mc:Fallback>
      </mc:AlternateContent>
      <p:pic>
        <p:nvPicPr>
          <p:cNvPr id="3" name="Image 2">
            <a:extLst>
              <a:ext uri="{FF2B5EF4-FFF2-40B4-BE49-F238E27FC236}">
                <a16:creationId xmlns:a16="http://schemas.microsoft.com/office/drawing/2014/main" id="{EE428008-F980-4CD5-98BF-60657802FAD7}"/>
              </a:ext>
            </a:extLst>
          </p:cNvPr>
          <p:cNvPicPr>
            <a:picLocks noChangeAspect="1"/>
          </p:cNvPicPr>
          <p:nvPr/>
        </p:nvPicPr>
        <p:blipFill>
          <a:blip r:embed="rId3"/>
          <a:stretch>
            <a:fillRect/>
          </a:stretch>
        </p:blipFill>
        <p:spPr>
          <a:xfrm>
            <a:off x="1839067" y="1247686"/>
            <a:ext cx="8353425" cy="3143250"/>
          </a:xfrm>
          <a:prstGeom prst="rect">
            <a:avLst/>
          </a:prstGeom>
        </p:spPr>
      </p:pic>
    </p:spTree>
    <p:extLst>
      <p:ext uri="{BB962C8B-B14F-4D97-AF65-F5344CB8AC3E}">
        <p14:creationId xmlns:p14="http://schemas.microsoft.com/office/powerpoint/2010/main" val="1223495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Titre 3">
            <a:extLst>
              <a:ext uri="{FF2B5EF4-FFF2-40B4-BE49-F238E27FC236}">
                <a16:creationId xmlns:a16="http://schemas.microsoft.com/office/drawing/2014/main" id="{B0289089-A917-4092-9C15-49858F863C8A}"/>
              </a:ext>
            </a:extLst>
          </p:cNvPr>
          <p:cNvSpPr>
            <a:spLocks noGrp="1"/>
          </p:cNvSpPr>
          <p:nvPr>
            <p:ph type="title"/>
          </p:nvPr>
        </p:nvSpPr>
        <p:spPr>
          <a:xfrm>
            <a:off x="757980" y="93922"/>
            <a:ext cx="10515600" cy="804672"/>
          </a:xfrm>
        </p:spPr>
        <p:txBody>
          <a:bodyPr>
            <a:normAutofit/>
          </a:bodyPr>
          <a:lstStyle/>
          <a:p>
            <a:pPr algn="ctr"/>
            <a:r>
              <a:rPr lang="fr-FR" sz="3200" b="1" dirty="0">
                <a:solidFill>
                  <a:srgbClr val="0070C0"/>
                </a:solidFill>
              </a:rPr>
              <a:t>Une représentation graphique intuitive</a:t>
            </a:r>
          </a:p>
        </p:txBody>
      </p:sp>
      <p:pic>
        <p:nvPicPr>
          <p:cNvPr id="4" name="Image 3">
            <a:extLst>
              <a:ext uri="{FF2B5EF4-FFF2-40B4-BE49-F238E27FC236}">
                <a16:creationId xmlns:a16="http://schemas.microsoft.com/office/drawing/2014/main" id="{EA84C1EC-4F08-4A03-BF3C-540B0EFC31F5}"/>
              </a:ext>
            </a:extLst>
          </p:cNvPr>
          <p:cNvPicPr>
            <a:picLocks noChangeAspect="1"/>
          </p:cNvPicPr>
          <p:nvPr/>
        </p:nvPicPr>
        <p:blipFill>
          <a:blip r:embed="rId2"/>
          <a:stretch>
            <a:fillRect/>
          </a:stretch>
        </p:blipFill>
        <p:spPr>
          <a:xfrm>
            <a:off x="1670670" y="1597273"/>
            <a:ext cx="8931592" cy="2881042"/>
          </a:xfrm>
          <a:prstGeom prst="rect">
            <a:avLst/>
          </a:prstGeom>
        </p:spPr>
      </p:pic>
      <p:sp>
        <p:nvSpPr>
          <p:cNvPr id="14" name="ZoneTexte 13">
            <a:extLst>
              <a:ext uri="{FF2B5EF4-FFF2-40B4-BE49-F238E27FC236}">
                <a16:creationId xmlns:a16="http://schemas.microsoft.com/office/drawing/2014/main" id="{BC3CF8ED-C5D4-48A2-AE23-905B1023EE35}"/>
              </a:ext>
            </a:extLst>
          </p:cNvPr>
          <p:cNvSpPr txBox="1"/>
          <p:nvPr/>
        </p:nvSpPr>
        <p:spPr>
          <a:xfrm>
            <a:off x="1036320" y="5120078"/>
            <a:ext cx="10749280"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Le tableau a été exprimé suivant un graphique.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Il est difficile d’interpréter un tel graphique</a:t>
            </a:r>
          </a:p>
        </p:txBody>
      </p:sp>
    </p:spTree>
    <p:extLst>
      <p:ext uri="{BB962C8B-B14F-4D97-AF65-F5344CB8AC3E}">
        <p14:creationId xmlns:p14="http://schemas.microsoft.com/office/powerpoint/2010/main" val="2494047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Titre 3">
            <a:extLst>
              <a:ext uri="{FF2B5EF4-FFF2-40B4-BE49-F238E27FC236}">
                <a16:creationId xmlns:a16="http://schemas.microsoft.com/office/drawing/2014/main" id="{B0289089-A917-4092-9C15-49858F863C8A}"/>
              </a:ext>
            </a:extLst>
          </p:cNvPr>
          <p:cNvSpPr>
            <a:spLocks noGrp="1"/>
          </p:cNvSpPr>
          <p:nvPr>
            <p:ph type="title"/>
          </p:nvPr>
        </p:nvSpPr>
        <p:spPr>
          <a:xfrm>
            <a:off x="757980" y="93922"/>
            <a:ext cx="10515600" cy="804672"/>
          </a:xfrm>
        </p:spPr>
        <p:txBody>
          <a:bodyPr>
            <a:normAutofit/>
          </a:bodyPr>
          <a:lstStyle/>
          <a:p>
            <a:pPr algn="ctr"/>
            <a:r>
              <a:rPr lang="fr-FR" sz="3200" b="1" dirty="0">
                <a:solidFill>
                  <a:srgbClr val="0070C0"/>
                </a:solidFill>
              </a:rPr>
              <a:t>Exemple 2: Quel souhaits d’orientation?</a:t>
            </a:r>
          </a:p>
        </p:txBody>
      </p:sp>
      <p:pic>
        <p:nvPicPr>
          <p:cNvPr id="4" name="Image 3" descr="Une image contenant table&#10;&#10;Description générée automatiquement">
            <a:extLst>
              <a:ext uri="{FF2B5EF4-FFF2-40B4-BE49-F238E27FC236}">
                <a16:creationId xmlns:a16="http://schemas.microsoft.com/office/drawing/2014/main" id="{02415D16-1507-4A87-B470-51F8E30B5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6644" y="1314013"/>
            <a:ext cx="8613872" cy="4723710"/>
          </a:xfrm>
          <a:prstGeom prst="rect">
            <a:avLst/>
          </a:prstGeom>
        </p:spPr>
      </p:pic>
    </p:spTree>
    <p:extLst>
      <p:ext uri="{BB962C8B-B14F-4D97-AF65-F5344CB8AC3E}">
        <p14:creationId xmlns:p14="http://schemas.microsoft.com/office/powerpoint/2010/main" val="49070258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RegattaVTI">
  <a:themeElements>
    <a:clrScheme name="Regatta Yellow">
      <a:dk1>
        <a:sysClr val="windowText" lastClr="000000"/>
      </a:dk1>
      <a:lt1>
        <a:sysClr val="window" lastClr="FFFFFF"/>
      </a:lt1>
      <a:dk2>
        <a:srgbClr val="181C30"/>
      </a:dk2>
      <a:lt2>
        <a:srgbClr val="C8E1F4"/>
      </a:lt2>
      <a:accent1>
        <a:srgbClr val="217ED3"/>
      </a:accent1>
      <a:accent2>
        <a:srgbClr val="B92525"/>
      </a:accent2>
      <a:accent3>
        <a:srgbClr val="18558C"/>
      </a:accent3>
      <a:accent4>
        <a:srgbClr val="1D8B35"/>
      </a:accent4>
      <a:accent5>
        <a:srgbClr val="EA75AA"/>
      </a:accent5>
      <a:accent6>
        <a:srgbClr val="F5A700"/>
      </a:accent6>
      <a:hlink>
        <a:srgbClr val="DB0000"/>
      </a:hlink>
      <a:folHlink>
        <a:srgbClr val="066BB6"/>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02E893A57377141ACF6C657A0DD1951" ma:contentTypeVersion="2" ma:contentTypeDescription="Crée un document." ma:contentTypeScope="" ma:versionID="d0640e532e148ccd9a86a330d713c818">
  <xsd:schema xmlns:xsd="http://www.w3.org/2001/XMLSchema" xmlns:xs="http://www.w3.org/2001/XMLSchema" xmlns:p="http://schemas.microsoft.com/office/2006/metadata/properties" xmlns:ns2="937a2062-1682-4483-8bf2-1871f2ed3ce4" targetNamespace="http://schemas.microsoft.com/office/2006/metadata/properties" ma:root="true" ma:fieldsID="b5633480577bfd10214e4f65fea05aee" ns2:_="">
    <xsd:import namespace="937a2062-1682-4483-8bf2-1871f2ed3ce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37a2062-1682-4483-8bf2-1871f2ed3ce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047BD75-CFFF-461E-8784-D9CFFB355937}"/>
</file>

<file path=customXml/itemProps2.xml><?xml version="1.0" encoding="utf-8"?>
<ds:datastoreItem xmlns:ds="http://schemas.openxmlformats.org/officeDocument/2006/customXml" ds:itemID="{FE186B2B-A891-4A77-9F96-3D136B2D8E9C}"/>
</file>

<file path=customXml/itemProps3.xml><?xml version="1.0" encoding="utf-8"?>
<ds:datastoreItem xmlns:ds="http://schemas.openxmlformats.org/officeDocument/2006/customXml" ds:itemID="{14574616-A13E-4F46-9A72-73276D361CA3}"/>
</file>

<file path=docProps/app.xml><?xml version="1.0" encoding="utf-8"?>
<Properties xmlns="http://schemas.openxmlformats.org/officeDocument/2006/extended-properties" xmlns:vt="http://schemas.openxmlformats.org/officeDocument/2006/docPropsVTypes">
  <TotalTime>22</TotalTime>
  <Words>1781</Words>
  <Application>Microsoft Office PowerPoint</Application>
  <PresentationFormat>Grand écran</PresentationFormat>
  <Paragraphs>240</Paragraphs>
  <Slides>34</Slides>
  <Notes>0</Notes>
  <HiddenSlides>0</HiddenSlides>
  <MMClips>0</MMClips>
  <ScaleCrop>false</ScaleCrop>
  <HeadingPairs>
    <vt:vector size="6" baseType="variant">
      <vt:variant>
        <vt:lpstr>Polices utilisées</vt:lpstr>
      </vt:variant>
      <vt:variant>
        <vt:i4>6</vt:i4>
      </vt:variant>
      <vt:variant>
        <vt:lpstr>Thème</vt:lpstr>
      </vt:variant>
      <vt:variant>
        <vt:i4>2</vt:i4>
      </vt:variant>
      <vt:variant>
        <vt:lpstr>Titres des diapositives</vt:lpstr>
      </vt:variant>
      <vt:variant>
        <vt:i4>34</vt:i4>
      </vt:variant>
    </vt:vector>
  </HeadingPairs>
  <TitlesOfParts>
    <vt:vector size="42" baseType="lpstr">
      <vt:lpstr>Arial</vt:lpstr>
      <vt:lpstr>Calibri</vt:lpstr>
      <vt:lpstr>Calibri Light</vt:lpstr>
      <vt:lpstr>Cambria Math</vt:lpstr>
      <vt:lpstr>Walbaum Display</vt:lpstr>
      <vt:lpstr>Wingdings</vt:lpstr>
      <vt:lpstr>Thème Office</vt:lpstr>
      <vt:lpstr>RegattaVTI</vt:lpstr>
      <vt:lpstr>AFC – Analyse Factorielle des Correspondances</vt:lpstr>
      <vt:lpstr>Présentation PowerPoint</vt:lpstr>
      <vt:lpstr>Principes général de l’AFC</vt:lpstr>
      <vt:lpstr>Principes général de l’AFC</vt:lpstr>
      <vt:lpstr>Principes général de l’AFC</vt:lpstr>
      <vt:lpstr>Objectifs de l’AFC</vt:lpstr>
      <vt:lpstr>Exemple : que deviennent les bacheliers?</vt:lpstr>
      <vt:lpstr>Une représentation graphique intuitive</vt:lpstr>
      <vt:lpstr>Exemple 2: Quel souhaits d’orientation?</vt:lpstr>
      <vt:lpstr>… pas toujours suffisant</vt:lpstr>
      <vt:lpstr>La question de l’AFC: Comment donner du sens à ces données?</vt:lpstr>
      <vt:lpstr>Première opération sur les matrices </vt:lpstr>
      <vt:lpstr>Matrice « T » des données d’entrée</vt:lpstr>
      <vt:lpstr>S’il y avait situation d’indépendance</vt:lpstr>
      <vt:lpstr>S’il y avait situation d’indépendance</vt:lpstr>
      <vt:lpstr>La matrice des écarts à l’indépendance </vt:lpstr>
      <vt:lpstr>Comment exprimer simplement R?</vt:lpstr>
      <vt:lpstr>Produit matriciel : exemple</vt:lpstr>
      <vt:lpstr>Mise en facteur d’une matrice : exemple</vt:lpstr>
      <vt:lpstr>Mise en facteur d’une matrice : exemple</vt:lpstr>
      <vt:lpstr>Présentation PowerPoint</vt:lpstr>
      <vt:lpstr>D’une matrice à une présentation graphique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AFC – Analyse Factorielle des Correspondances</dc:title>
  <dc:creator>Nathalie AL MAKDESSI</dc:creator>
  <cp:lastModifiedBy>Nathalie AL MAKDESSI</cp:lastModifiedBy>
  <cp:revision>1</cp:revision>
  <dcterms:created xsi:type="dcterms:W3CDTF">2022-11-24T06:12:21Z</dcterms:created>
  <dcterms:modified xsi:type="dcterms:W3CDTF">2022-11-24T06:34:50Z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0x010100802E893A57377141ACF6C657A0DD1951</vt:lpwstr>
  </property>
</Properties>
</file>