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56" r:id="rId3"/>
    <p:sldId id="267" r:id="rId4"/>
    <p:sldId id="257" r:id="rId5"/>
    <p:sldId id="262" r:id="rId6"/>
    <p:sldId id="263" r:id="rId7"/>
    <p:sldId id="264" r:id="rId8"/>
    <p:sldId id="268" r:id="rId9"/>
    <p:sldId id="258" r:id="rId10"/>
    <p:sldId id="260" r:id="rId11"/>
    <p:sldId id="259" r:id="rId12"/>
    <p:sldId id="261" r:id="rId13"/>
    <p:sldId id="271" r:id="rId14"/>
    <p:sldId id="265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357" autoAdjust="0"/>
  </p:normalViewPr>
  <p:slideViewPr>
    <p:cSldViewPr snapToGrid="0">
      <p:cViewPr>
        <p:scale>
          <a:sx n="100" d="100"/>
          <a:sy n="100" d="100"/>
        </p:scale>
        <p:origin x="9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B3432-D9B8-4557-8D66-BCE0A3BB916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B6335-8A0E-4601-ACB4-A77C00DFD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38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B6335-8A0E-4601-ACB4-A77C00DFD10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70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-Accessible partout 24H/24, 7/7</a:t>
            </a:r>
          </a:p>
          <a:p>
            <a:r>
              <a:rPr lang="fr-FR" dirty="0"/>
              <a:t>-Touche la quasi totalité des français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B6335-8A0E-4601-ACB4-A77C00DFD10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44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-Un bon moyen d’être présent sur les réseaux sociaux (groupe FB animaux)</a:t>
            </a:r>
          </a:p>
          <a:p>
            <a:r>
              <a:rPr lang="fr-FR" dirty="0"/>
              <a:t>-Possibilité de faire des pubs ciblé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B6335-8A0E-4601-ACB4-A77C00DFD10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60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-Le chiffre d’affaire des ventes sur internet a plus que triplé en 10 ans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</a:t>
            </a:r>
            <a:r>
              <a:rPr lang="fr-FR" sz="1200" dirty="0"/>
              <a:t>Un investissement sur le long therme et non une </a:t>
            </a:r>
            <a:r>
              <a:rPr lang="fr-FR" sz="1200" strike="sngStrike" dirty="0"/>
              <a:t>dépense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B6335-8A0E-4601-ACB4-A77C00DFD10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3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B6335-8A0E-4601-ACB4-A77C00DFD10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334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B6335-8A0E-4601-ACB4-A77C00DFD10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09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-apparaitre en 1</a:t>
            </a:r>
            <a:r>
              <a:rPr lang="fr-FR" baseline="30000" dirty="0"/>
              <a:t>er</a:t>
            </a:r>
            <a:r>
              <a:rPr lang="fr-FR" dirty="0"/>
              <a:t> résultat de recherche google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B6335-8A0E-4601-ACB4-A77C00DFD10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043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B6335-8A0E-4601-ACB4-A77C00DFD10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19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BC1FF-B5D0-46C3-B72D-B4B2E0213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167DAF-6BC6-45E3-B9D4-ACF7A01AC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4D1E3-E321-4B3D-A936-8FB610C7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3A7E5D-6512-4EFB-86A3-EF7AB71B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3B140-5BF8-49D0-8F93-929A8FC5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13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E1F8E-A992-4E60-8296-AB71C655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A9F88A-5D4C-4A78-8D51-37CD1ADAF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A0D31-C418-4F7F-A461-D7289C9B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578A66-C1B4-41F4-A3ED-0788D556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D2B1F6-162A-430A-9595-6BD2F88E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6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E81D023-6564-4301-9CFF-B5793D071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2FEE2D-4753-4FB0-8C13-9587DC55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7ADED2-91BE-47E1-A10F-82DE8D7C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BCB51B-4F06-4775-AC48-68B4B84F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6DD9B-44CF-45C1-8A68-C5F539F1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0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66BB2-A5B8-46CD-8A64-93EA9C40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65A248-4771-418A-8E4A-F0CEFC3E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C4718B-7DAC-4DB2-9FFD-9ADEFF9D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66F97F-7DF7-4D43-A142-0F48E09F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88643D-1C0A-41F8-AE21-A900E9D3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4396D4A-F330-4A8B-9A21-0C5D147385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6"/>
          <a:stretch/>
        </p:blipFill>
        <p:spPr>
          <a:xfrm>
            <a:off x="11006051" y="0"/>
            <a:ext cx="1185949" cy="11887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3FBD5A-4BF6-415C-8EF2-2B05301982A6}"/>
              </a:ext>
            </a:extLst>
          </p:cNvPr>
          <p:cNvSpPr/>
          <p:nvPr userDrawn="1"/>
        </p:nvSpPr>
        <p:spPr>
          <a:xfrm>
            <a:off x="9759142" y="6425738"/>
            <a:ext cx="2432858" cy="166255"/>
          </a:xfrm>
          <a:prstGeom prst="rect">
            <a:avLst/>
          </a:prstGeom>
          <a:solidFill>
            <a:srgbClr val="006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21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079AB-3AFE-4155-B43D-A67379E2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7D4377-2100-4714-9C1B-8790C7BC7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F23DF4-6C12-45E1-8508-2444F2B0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DCA618-95CE-4105-8DA1-11195B9C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DEE40-AC2C-4032-80F1-6C9F1FC7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23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80000-00CA-4512-974C-BF694317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3A4D3-EE84-49F5-8381-C1580E7D3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1BAAC6-7BEF-4832-B144-1C904B901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EA8466-C22D-405E-9BDE-98A542E2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EEEB91-35D4-44C4-9F66-F7559C3F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3D0913-03D4-4528-80E0-E82A81C3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07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10008-7C74-40CF-836A-7AEB4FDF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6CAE92-DCDD-4EF1-BE91-235F4FF6B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3144FD-1999-478C-A871-8713D1214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38DA24-81DA-440B-8260-74D733D50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6AEDBD-870E-48C2-9604-138C96DA1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62C54A-9E4F-4736-AFDB-D2A14997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754C56-E926-4443-9B21-D813AAD7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65807D-926F-4E1C-B417-FE6EC0C0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81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99F5F-AC21-497E-A797-DD503C00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7C628D-B143-4604-9974-BEABF109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9E6D82-B168-4C86-ADCC-1A94182E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96421D-2718-4DA5-8775-5341BC2D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49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0A4D31-2F79-4670-BC68-BF947614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4CC58E-CD8D-4E0F-94F1-CE5CAA51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E024C3-3F20-4791-8B02-9CDC9719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90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1600D-E96B-4A7E-9C5B-DEAF75E1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0C59AF-E65C-463B-8681-4A839133A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85A3E5-BA84-49FE-B583-8D3FCE4B9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00B5CD-BE86-4274-AED7-E2E7AD5B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5499EE-9E30-4FC3-A92B-35D25686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87524F-AF37-454B-9503-18DD06FA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39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04598-43E7-4E20-80A6-136E46C4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874DBB-364B-47E8-ADAC-63153322E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2665F7-5F47-4DC3-9614-346E82699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A0A7BB-C446-4DF2-8708-24D9AD6F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D27EDB-D022-4239-99EB-5FC7207F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7C9216-9A93-4A72-8B76-BEA0AD32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12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6E7A4A-30FD-4791-A031-70CA4698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88B032-5DD4-4BCB-83C0-37E7C5A96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29AE3D-1C02-4704-ADA1-75008D7CF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02F0-2D90-4940-B364-2729C8E13FF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C3675-E84F-4A41-878A-13B110028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68A396-9C4C-4A53-94AB-48065E38B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05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p.xrespond.com/" TargetMode="Externa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95AC4-B146-4666-BDF8-89174ECBE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716" y="251669"/>
            <a:ext cx="9144000" cy="1144268"/>
          </a:xfrm>
        </p:spPr>
        <p:txBody>
          <a:bodyPr/>
          <a:lstStyle/>
          <a:p>
            <a:r>
              <a:rPr lang="fr-FR" b="1" dirty="0">
                <a:solidFill>
                  <a:srgbClr val="0063B1"/>
                </a:solidFill>
                <a:latin typeface="Bahnschrift Light" panose="020B0502040204020203" pitchFamily="34" charset="0"/>
              </a:rPr>
              <a:t>MB Creative design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60501CF-7938-4C2E-A807-4440FE182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399" y="1719742"/>
            <a:ext cx="4267941" cy="4267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018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49816C9-5F72-4F0F-A154-4EF231F0E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389" y="1060551"/>
            <a:ext cx="7460609" cy="43493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74A1AF-B93E-40B9-8AF5-37E8B76C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85" y="1750077"/>
            <a:ext cx="4723700" cy="48179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Amélioration de vos services à la clientèle </a:t>
            </a:r>
            <a:r>
              <a:rPr lang="fr-FR" sz="2400" dirty="0">
                <a:sym typeface="Wingdings" panose="05000000000000000000" pitchFamily="2" charset="2"/>
              </a:rPr>
              <a:t> Prise de RDV en ligne 	       Information tarifs etc..</a:t>
            </a:r>
          </a:p>
          <a:p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7F429B-F88E-467A-9B55-252FCAC3549E}"/>
              </a:ext>
            </a:extLst>
          </p:cNvPr>
          <p:cNvSpPr/>
          <p:nvPr/>
        </p:nvSpPr>
        <p:spPr>
          <a:xfrm>
            <a:off x="-8390" y="365125"/>
            <a:ext cx="3657601" cy="607998"/>
          </a:xfrm>
          <a:prstGeom prst="rect">
            <a:avLst/>
          </a:prstGeom>
          <a:solidFill>
            <a:srgbClr val="006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Nos services</a:t>
            </a:r>
          </a:p>
        </p:txBody>
      </p:sp>
    </p:spTree>
    <p:extLst>
      <p:ext uri="{BB962C8B-B14F-4D97-AF65-F5344CB8AC3E}">
        <p14:creationId xmlns:p14="http://schemas.microsoft.com/office/powerpoint/2010/main" val="28558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1716D0-2838-4840-9022-3CDE985C4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27" y="1406728"/>
            <a:ext cx="3078761" cy="48598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Mise en place d’un questionnaire client </a:t>
            </a:r>
            <a:r>
              <a:rPr lang="fr-FR" sz="2400" dirty="0">
                <a:sym typeface="Wingdings" panose="05000000000000000000" pitchFamily="2" charset="2"/>
              </a:rPr>
              <a:t> mi</a:t>
            </a:r>
            <a:r>
              <a:rPr lang="fr-FR" sz="2400" dirty="0"/>
              <a:t>eux connaître votre clientèle</a:t>
            </a:r>
            <a:endParaRPr lang="fr-FR" sz="2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5B7C3F-730B-4810-86C0-E1806A593D5B}"/>
              </a:ext>
            </a:extLst>
          </p:cNvPr>
          <p:cNvSpPr/>
          <p:nvPr/>
        </p:nvSpPr>
        <p:spPr>
          <a:xfrm>
            <a:off x="-8390" y="365125"/>
            <a:ext cx="3657601" cy="607998"/>
          </a:xfrm>
          <a:prstGeom prst="rect">
            <a:avLst/>
          </a:prstGeom>
          <a:solidFill>
            <a:srgbClr val="006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Nos services</a:t>
            </a:r>
          </a:p>
        </p:txBody>
      </p:sp>
      <p:pic>
        <p:nvPicPr>
          <p:cNvPr id="1026" name="Picture 2" descr="Résultat de recherche d'images pour &quot;questionnaire de satisfaction client&quot;">
            <a:extLst>
              <a:ext uri="{FF2B5EF4-FFF2-40B4-BE49-F238E27FC236}">
                <a16:creationId xmlns:a16="http://schemas.microsoft.com/office/drawing/2014/main" id="{34F20729-8EDE-457C-B666-1D60ADE0DE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8" t="62" r="8840" b="-62"/>
          <a:stretch/>
        </p:blipFill>
        <p:spPr bwMode="auto">
          <a:xfrm>
            <a:off x="4362275" y="1406728"/>
            <a:ext cx="7743039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49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F6917C-09A9-4CF7-B524-ABB8EF0C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16" y="1568538"/>
            <a:ext cx="4513976" cy="452186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sz="2400" dirty="0"/>
              <a:t>Le contrôle total sur votre site</a:t>
            </a:r>
          </a:p>
          <a:p>
            <a:pPr>
              <a:lnSpc>
                <a:spcPct val="170000"/>
              </a:lnSpc>
            </a:pPr>
            <a:r>
              <a:rPr lang="fr-FR" sz="2400" dirty="0"/>
              <a:t>La facilitée des mises à jour de vos informations 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FR" sz="2400" dirty="0">
                <a:sym typeface="Wingdings" panose="05000000000000000000" pitchFamily="2" charset="2"/>
              </a:rPr>
              <a:t>    ajout d’articles, d’images</a:t>
            </a:r>
            <a:endParaRPr lang="fr-FR" sz="2400" dirty="0"/>
          </a:p>
          <a:p>
            <a:pPr>
              <a:lnSpc>
                <a:spcPct val="170000"/>
              </a:lnSpc>
            </a:pPr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56950-E353-4963-9AF4-2F841A06953B}"/>
              </a:ext>
            </a:extLst>
          </p:cNvPr>
          <p:cNvSpPr/>
          <p:nvPr/>
        </p:nvSpPr>
        <p:spPr>
          <a:xfrm>
            <a:off x="-8390" y="365125"/>
            <a:ext cx="3657601" cy="607998"/>
          </a:xfrm>
          <a:prstGeom prst="rect">
            <a:avLst/>
          </a:prstGeom>
          <a:solidFill>
            <a:srgbClr val="006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Nos services</a:t>
            </a:r>
          </a:p>
        </p:txBody>
      </p:sp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5291BBA9-59BA-41D5-A312-7DD938C09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595" y="1182847"/>
            <a:ext cx="6812405" cy="399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66CE62F-BCC5-4626-8842-31CDFC7B1F3E}"/>
              </a:ext>
            </a:extLst>
          </p:cNvPr>
          <p:cNvSpPr txBox="1">
            <a:spLocks/>
          </p:cNvSpPr>
          <p:nvPr/>
        </p:nvSpPr>
        <p:spPr>
          <a:xfrm>
            <a:off x="520816" y="3988965"/>
            <a:ext cx="4513976" cy="2374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038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8275E-0C10-4D18-98F0-60D5262E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238250"/>
            <a:ext cx="4038600" cy="49577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Un référencement optimal grâce aux balises sémantiques 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94E975-55AF-4CC3-99AC-A182007ED75F}"/>
              </a:ext>
            </a:extLst>
          </p:cNvPr>
          <p:cNvSpPr/>
          <p:nvPr/>
        </p:nvSpPr>
        <p:spPr>
          <a:xfrm>
            <a:off x="-8390" y="365125"/>
            <a:ext cx="3657601" cy="607998"/>
          </a:xfrm>
          <a:prstGeom prst="rect">
            <a:avLst/>
          </a:prstGeom>
          <a:solidFill>
            <a:srgbClr val="006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Nos services</a:t>
            </a:r>
          </a:p>
        </p:txBody>
      </p:sp>
      <p:pic>
        <p:nvPicPr>
          <p:cNvPr id="2054" name="Picture 6" descr="Résultat de recherche d'images pour &quot;referencement site web&quot;">
            <a:extLst>
              <a:ext uri="{FF2B5EF4-FFF2-40B4-BE49-F238E27FC236}">
                <a16:creationId xmlns:a16="http://schemas.microsoft.com/office/drawing/2014/main" id="{5BE10496-7992-4C5C-8731-3A975CDB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056" y="1439281"/>
            <a:ext cx="5336943" cy="345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balise  html png&quot;">
            <a:extLst>
              <a:ext uri="{FF2B5EF4-FFF2-40B4-BE49-F238E27FC236}">
                <a16:creationId xmlns:a16="http://schemas.microsoft.com/office/drawing/2014/main" id="{692F4217-67B7-42BE-8641-29CF4A34C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233" y="4460081"/>
            <a:ext cx="2691687" cy="23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ésultat de recherche d'images pour &quot;balise  html png&quot;">
            <a:extLst>
              <a:ext uri="{FF2B5EF4-FFF2-40B4-BE49-F238E27FC236}">
                <a16:creationId xmlns:a16="http://schemas.microsoft.com/office/drawing/2014/main" id="{53AAC527-9419-4240-84FB-EE17AD283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17" b="34610"/>
          <a:stretch/>
        </p:blipFill>
        <p:spPr bwMode="auto">
          <a:xfrm>
            <a:off x="1198971" y="3429000"/>
            <a:ext cx="3452213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45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8037BF2-18FF-47FE-811B-7B00CED56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7" y="2599731"/>
            <a:ext cx="6382641" cy="425826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63A406-6E10-440A-8323-D22B9527A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665" y="361950"/>
            <a:ext cx="430425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Une visibilité optimale            sur les réseaux sociaux</a:t>
            </a:r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62C04-D250-4653-A0B8-06453A775302}"/>
              </a:ext>
            </a:extLst>
          </p:cNvPr>
          <p:cNvSpPr/>
          <p:nvPr/>
        </p:nvSpPr>
        <p:spPr>
          <a:xfrm>
            <a:off x="-8390" y="365125"/>
            <a:ext cx="3657601" cy="607998"/>
          </a:xfrm>
          <a:prstGeom prst="rect">
            <a:avLst/>
          </a:prstGeom>
          <a:solidFill>
            <a:srgbClr val="006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Les avantages d’un site Web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32CC3B-E6BB-4D1A-84EF-B50AEB34C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692" y="1648997"/>
            <a:ext cx="2806966" cy="494373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A96B58E-0FCB-4E98-AF4F-3CADEAF6944C}"/>
              </a:ext>
            </a:extLst>
          </p:cNvPr>
          <p:cNvSpPr txBox="1">
            <a:spLocks/>
          </p:cNvSpPr>
          <p:nvPr/>
        </p:nvSpPr>
        <p:spPr>
          <a:xfrm>
            <a:off x="838200" y="1448073"/>
            <a:ext cx="3742189" cy="48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400" dirty="0"/>
              <a:t>Un site qui s’adapte à tout le monde grâce au </a:t>
            </a:r>
            <a:r>
              <a:rPr lang="fr-FR" sz="2400" dirty="0">
                <a:hlinkClick r:id="rId5"/>
              </a:rPr>
              <a:t>Responsive Design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7545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95AC4-B146-4666-BDF8-89174ECBE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716" y="251669"/>
            <a:ext cx="9144000" cy="1144268"/>
          </a:xfrm>
        </p:spPr>
        <p:txBody>
          <a:bodyPr/>
          <a:lstStyle/>
          <a:p>
            <a:r>
              <a:rPr lang="fr-FR" b="1" dirty="0">
                <a:solidFill>
                  <a:srgbClr val="0063B1"/>
                </a:solidFill>
                <a:latin typeface="Bahnschrift Light" panose="020B0502040204020203" pitchFamily="34" charset="0"/>
              </a:rPr>
              <a:t>MB Creative design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60501CF-7938-4C2E-A807-4440FE182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399" y="1719742"/>
            <a:ext cx="4267941" cy="4267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74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92D007C-6943-40ED-A607-F0C636749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4" r="23965"/>
          <a:stretch/>
        </p:blipFill>
        <p:spPr>
          <a:xfrm>
            <a:off x="4760392" y="0"/>
            <a:ext cx="4583906" cy="685800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8AB7CE5-6CEB-41FA-A5E9-79B9386AAF11}"/>
              </a:ext>
            </a:extLst>
          </p:cNvPr>
          <p:cNvSpPr txBox="1">
            <a:spLocks/>
          </p:cNvSpPr>
          <p:nvPr/>
        </p:nvSpPr>
        <p:spPr>
          <a:xfrm>
            <a:off x="745921" y="1682197"/>
            <a:ext cx="3750577" cy="5175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dirty="0"/>
              <a:t>-2017:  Commerce</a:t>
            </a:r>
          </a:p>
          <a:p>
            <a:pPr algn="l">
              <a:lnSpc>
                <a:spcPct val="150000"/>
              </a:lnSpc>
            </a:pPr>
            <a:r>
              <a:rPr lang="fr-FR" dirty="0"/>
              <a:t>-2020: Développement Web</a:t>
            </a:r>
          </a:p>
          <a:p>
            <a:pPr algn="l">
              <a:lnSpc>
                <a:spcPct val="150000"/>
              </a:lnSpc>
            </a:pPr>
            <a:r>
              <a:rPr lang="fr-FR" dirty="0">
                <a:sym typeface="Wingdings" panose="05000000000000000000" pitchFamily="2" charset="2"/>
              </a:rPr>
              <a:t>création entreprise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33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9EAA3-1251-4AED-9BC4-27F2551D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625"/>
            <a:ext cx="10515600" cy="2889803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>
                <a:solidFill>
                  <a:srgbClr val="0063B1"/>
                </a:solidFill>
              </a:rPr>
              <a:t>Les avantages d’un site web pour une entreprise</a:t>
            </a:r>
          </a:p>
        </p:txBody>
      </p:sp>
    </p:spTree>
    <p:extLst>
      <p:ext uri="{BB962C8B-B14F-4D97-AF65-F5344CB8AC3E}">
        <p14:creationId xmlns:p14="http://schemas.microsoft.com/office/powerpoint/2010/main" val="139398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D7E9E3-5917-4260-9E7E-F7609C186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967"/>
            <a:ext cx="3657601" cy="35485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Une vitrine accessible partout et à toute heure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92% de la population Française</a:t>
            </a:r>
          </a:p>
          <a:p>
            <a:pPr>
              <a:lnSpc>
                <a:spcPct val="150000"/>
              </a:lnSpc>
            </a:pPr>
            <a:endParaRPr lang="fr-FR" sz="2400" dirty="0"/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202FF-29FF-4F20-A328-7DFA0998273F}"/>
              </a:ext>
            </a:extLst>
          </p:cNvPr>
          <p:cNvSpPr/>
          <p:nvPr/>
        </p:nvSpPr>
        <p:spPr>
          <a:xfrm>
            <a:off x="-8390" y="365125"/>
            <a:ext cx="3657601" cy="607998"/>
          </a:xfrm>
          <a:prstGeom prst="rect">
            <a:avLst/>
          </a:prstGeom>
          <a:solidFill>
            <a:srgbClr val="006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Les avantages d’un site Web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21FAAC-A223-4BEC-9EFB-92CF92A8C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21" y="1317072"/>
            <a:ext cx="7872479" cy="42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0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F9AD3-9ADC-4899-8B70-90DFD699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28" y="1644243"/>
            <a:ext cx="4883092" cy="49689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Référencement réseaux sociaux, Google </a:t>
            </a:r>
            <a:r>
              <a:rPr lang="fr-FR" sz="2400" dirty="0" err="1"/>
              <a:t>Maps</a:t>
            </a:r>
            <a:r>
              <a:rPr lang="fr-FR" sz="2400" dirty="0"/>
              <a:t>…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Annonces, promotions			</a:t>
            </a:r>
            <a:r>
              <a:rPr lang="fr-FR" sz="2400" dirty="0">
                <a:sym typeface="Wingdings" panose="05000000000000000000" pitchFamily="2" charset="2"/>
              </a:rPr>
              <a:t>outils de ciblage</a:t>
            </a:r>
            <a:endParaRPr lang="fr-FR" sz="2400" dirty="0"/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47D610-D4F9-4643-A108-4F6EFF0D4EEB}"/>
              </a:ext>
            </a:extLst>
          </p:cNvPr>
          <p:cNvSpPr/>
          <p:nvPr/>
        </p:nvSpPr>
        <p:spPr>
          <a:xfrm>
            <a:off x="-8390" y="365125"/>
            <a:ext cx="3657601" cy="607998"/>
          </a:xfrm>
          <a:prstGeom prst="rect">
            <a:avLst/>
          </a:prstGeom>
          <a:solidFill>
            <a:srgbClr val="006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Les avantages d’un site Web</a:t>
            </a:r>
          </a:p>
        </p:txBody>
      </p:sp>
      <p:pic>
        <p:nvPicPr>
          <p:cNvPr id="4098" name="Picture 2" descr="Résultat de recherche d'images pour &quot;site web référencement reseaux sociaux&quot;">
            <a:extLst>
              <a:ext uri="{FF2B5EF4-FFF2-40B4-BE49-F238E27FC236}">
                <a16:creationId xmlns:a16="http://schemas.microsoft.com/office/drawing/2014/main" id="{897DEF1E-91A2-4FC5-B9BB-302061BBB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112" y="742630"/>
            <a:ext cx="4827660" cy="48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31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01BEA9-07A1-4EA4-8B1E-D705CD630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6" y="1761688"/>
            <a:ext cx="3943525" cy="49102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Une clientèle large et grandissante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Un investissement et non une </a:t>
            </a:r>
            <a:r>
              <a:rPr lang="fr-FR" sz="2400" strike="sngStrike" dirty="0"/>
              <a:t>dépense</a:t>
            </a:r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3FD3A-EF52-4B03-B37B-F96DE282090F}"/>
              </a:ext>
            </a:extLst>
          </p:cNvPr>
          <p:cNvSpPr/>
          <p:nvPr/>
        </p:nvSpPr>
        <p:spPr>
          <a:xfrm>
            <a:off x="-8390" y="365125"/>
            <a:ext cx="3657601" cy="607998"/>
          </a:xfrm>
          <a:prstGeom prst="rect">
            <a:avLst/>
          </a:prstGeom>
          <a:solidFill>
            <a:srgbClr val="006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Les avantages d’un site Web</a:t>
            </a:r>
          </a:p>
        </p:txBody>
      </p:sp>
      <p:pic>
        <p:nvPicPr>
          <p:cNvPr id="2050" name="Picture 2" descr="Résultat de recherche d'images pour &quot;chiffre vente sites internet&quot;">
            <a:extLst>
              <a:ext uri="{FF2B5EF4-FFF2-40B4-BE49-F238E27FC236}">
                <a16:creationId xmlns:a16="http://schemas.microsoft.com/office/drawing/2014/main" id="{9281ABE7-F718-49E8-AA2B-1ADA27383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042988"/>
            <a:ext cx="73342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07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4AAC14-12AC-466E-8EB4-337C0524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0" y="1518407"/>
            <a:ext cx="4639810" cy="48766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Professionnalisant, votre crédibilité sera augmentée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Plus d’opportunités de travailler avec des marques </a:t>
            </a:r>
            <a:r>
              <a:rPr lang="fr-FR" sz="2400" dirty="0">
                <a:sym typeface="Wingdings" panose="05000000000000000000" pitchFamily="2" charset="2"/>
              </a:rPr>
              <a:t> rassurant</a:t>
            </a:r>
            <a:endParaRPr lang="fr-FR" sz="2400" dirty="0"/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F0E64A-D9A1-4135-A4C5-AE8D61003F96}"/>
              </a:ext>
            </a:extLst>
          </p:cNvPr>
          <p:cNvSpPr/>
          <p:nvPr/>
        </p:nvSpPr>
        <p:spPr>
          <a:xfrm>
            <a:off x="-8390" y="365125"/>
            <a:ext cx="3657601" cy="607998"/>
          </a:xfrm>
          <a:prstGeom prst="rect">
            <a:avLst/>
          </a:prstGeom>
          <a:solidFill>
            <a:srgbClr val="006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Les avantages d’un site Web</a:t>
            </a:r>
          </a:p>
        </p:txBody>
      </p:sp>
      <p:pic>
        <p:nvPicPr>
          <p:cNvPr id="1026" name="Picture 2" descr="Résultat de recherche d'images pour &quot;accord entreprise&quot;">
            <a:extLst>
              <a:ext uri="{FF2B5EF4-FFF2-40B4-BE49-F238E27FC236}">
                <a16:creationId xmlns:a16="http://schemas.microsoft.com/office/drawing/2014/main" id="{4E1A7945-CC55-48DB-9CE8-9CFAF4320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644" y="1224792"/>
            <a:ext cx="5712903" cy="380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01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4A43B01-0798-42A8-BF34-DB3A8652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775"/>
            <a:ext cx="10515600" cy="2889803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>
                <a:solidFill>
                  <a:srgbClr val="0063B1"/>
                </a:solidFill>
              </a:rPr>
              <a:t>Ce que nous pouvons vous apporter</a:t>
            </a:r>
          </a:p>
        </p:txBody>
      </p:sp>
    </p:spTree>
    <p:extLst>
      <p:ext uri="{BB962C8B-B14F-4D97-AF65-F5344CB8AC3E}">
        <p14:creationId xmlns:p14="http://schemas.microsoft.com/office/powerpoint/2010/main" val="421628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C6A832-988A-4B68-AF67-4434AA47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07" y="1557483"/>
            <a:ext cx="4505587" cy="49353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Création d’une charte graphique </a:t>
            </a:r>
            <a:r>
              <a:rPr lang="fr-FR" sz="2400" dirty="0">
                <a:sym typeface="Wingdings" panose="05000000000000000000" pitchFamily="2" charset="2"/>
              </a:rPr>
              <a:t> identité visuelle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ym typeface="Wingdings" panose="05000000000000000000" pitchFamily="2" charset="2"/>
              </a:rPr>
              <a:t>Adaptation d’une charte graphique déjà existante</a:t>
            </a:r>
          </a:p>
          <a:p>
            <a:pPr>
              <a:lnSpc>
                <a:spcPct val="150000"/>
              </a:lnSpc>
            </a:pPr>
            <a:endParaRPr lang="fr-FR" sz="2400" dirty="0"/>
          </a:p>
          <a:p>
            <a:pPr>
              <a:lnSpc>
                <a:spcPct val="150000"/>
              </a:lnSpc>
            </a:pPr>
            <a:endParaRPr lang="fr-FR" sz="2400" dirty="0"/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B2159C-5618-4A32-A5A8-7BE5AC1C6E77}"/>
              </a:ext>
            </a:extLst>
          </p:cNvPr>
          <p:cNvSpPr/>
          <p:nvPr/>
        </p:nvSpPr>
        <p:spPr>
          <a:xfrm>
            <a:off x="-8390" y="365125"/>
            <a:ext cx="3657601" cy="607998"/>
          </a:xfrm>
          <a:prstGeom prst="rect">
            <a:avLst/>
          </a:prstGeom>
          <a:solidFill>
            <a:srgbClr val="006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Nos services</a:t>
            </a:r>
          </a:p>
        </p:txBody>
      </p:sp>
      <p:pic>
        <p:nvPicPr>
          <p:cNvPr id="1028" name="Picture 4" descr="Résultat de recherche d'images pour &quot;charte graphique&quot;">
            <a:extLst>
              <a:ext uri="{FF2B5EF4-FFF2-40B4-BE49-F238E27FC236}">
                <a16:creationId xmlns:a16="http://schemas.microsoft.com/office/drawing/2014/main" id="{A6F3772F-D91A-4DFB-B6AA-00642027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87" y="1241571"/>
            <a:ext cx="6848213" cy="45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1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295</Words>
  <Application>Microsoft Office PowerPoint</Application>
  <PresentationFormat>Grand écran</PresentationFormat>
  <Paragraphs>51</Paragraphs>
  <Slides>15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Bahnschrift Light</vt:lpstr>
      <vt:lpstr>Calibri</vt:lpstr>
      <vt:lpstr>Calibri Light</vt:lpstr>
      <vt:lpstr>Thème Office</vt:lpstr>
      <vt:lpstr>MB Creative design</vt:lpstr>
      <vt:lpstr>Présentation PowerPoint</vt:lpstr>
      <vt:lpstr>Les avantages d’un site web pour une entreprise</vt:lpstr>
      <vt:lpstr>Présentation PowerPoint</vt:lpstr>
      <vt:lpstr>Présentation PowerPoint</vt:lpstr>
      <vt:lpstr>Présentation PowerPoint</vt:lpstr>
      <vt:lpstr>Présentation PowerPoint</vt:lpstr>
      <vt:lpstr>Ce que nous pouvons vous apporter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MB Creative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Barbotin</dc:creator>
  <cp:lastModifiedBy>Maxime Barbotin</cp:lastModifiedBy>
  <cp:revision>34</cp:revision>
  <dcterms:created xsi:type="dcterms:W3CDTF">2020-03-17T13:24:02Z</dcterms:created>
  <dcterms:modified xsi:type="dcterms:W3CDTF">2020-03-19T17:56:11Z</dcterms:modified>
</cp:coreProperties>
</file>