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60"/>
  </p:normalViewPr>
  <p:slideViewPr>
    <p:cSldViewPr snapToGrid="0" showGuides="1">
      <p:cViewPr varScale="1">
        <p:scale>
          <a:sx n="96" d="100"/>
          <a:sy n="96" d="100"/>
        </p:scale>
        <p:origin x="96" y="900"/>
      </p:cViewPr>
      <p:guideLst>
        <p:guide orient="horz" pos="220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DE1ADA-7AC6-43EA-9339-A456A047E03C}" type="doc">
      <dgm:prSet loTypeId="urn:microsoft.com/office/officeart/2005/8/layout/vList2" loCatId="list" qsTypeId="urn:microsoft.com/office/officeart/2005/8/quickstyle/3d2" qsCatId="3D" csTypeId="urn:microsoft.com/office/officeart/2005/8/colors/accent2_2" csCatId="accent2" phldr="1"/>
      <dgm:spPr/>
      <dgm:t>
        <a:bodyPr/>
        <a:lstStyle/>
        <a:p>
          <a:endParaRPr lang="fr-FR"/>
        </a:p>
      </dgm:t>
    </dgm:pt>
    <dgm:pt modelId="{364D0F80-967D-4690-9B7A-77E0142731E1}">
      <dgm:prSet phldrT="[Texte]"/>
      <dgm:spPr/>
      <dgm:t>
        <a:bodyPr/>
        <a:lstStyle/>
        <a:p>
          <a:r>
            <a:rPr lang="fr-FR" dirty="0" smtClean="0"/>
            <a:t>Initiation à MATLAB</a:t>
          </a:r>
          <a:endParaRPr lang="fr-FR" dirty="0"/>
        </a:p>
      </dgm:t>
    </dgm:pt>
    <dgm:pt modelId="{435EC71D-5383-4F91-8186-427F1F07BCF2}" type="parTrans" cxnId="{333B745C-40F6-420E-BDFC-245AC031D458}">
      <dgm:prSet/>
      <dgm:spPr/>
      <dgm:t>
        <a:bodyPr/>
        <a:lstStyle/>
        <a:p>
          <a:endParaRPr lang="fr-FR"/>
        </a:p>
      </dgm:t>
    </dgm:pt>
    <dgm:pt modelId="{3E4CF15A-94B7-4693-A2A0-D485CF12111C}" type="sibTrans" cxnId="{333B745C-40F6-420E-BDFC-245AC031D458}">
      <dgm:prSet/>
      <dgm:spPr/>
      <dgm:t>
        <a:bodyPr/>
        <a:lstStyle/>
        <a:p>
          <a:endParaRPr lang="fr-FR"/>
        </a:p>
      </dgm:t>
    </dgm:pt>
    <dgm:pt modelId="{3C401398-55E7-410F-A53D-2B6D4B0A45DE}">
      <dgm:prSet phldrT="[Texte]" custT="1"/>
      <dgm:spPr/>
      <dgm:t>
        <a:bodyPr/>
        <a:lstStyle/>
        <a:p>
          <a:r>
            <a:rPr lang="fr-FR" sz="3600" dirty="0" smtClean="0">
              <a:solidFill>
                <a:schemeClr val="accent6">
                  <a:lumMod val="75000"/>
                </a:schemeClr>
              </a:solidFill>
            </a:rPr>
            <a:t>TP Méthodes numériques</a:t>
          </a:r>
          <a:endParaRPr lang="fr-FR" sz="3600" dirty="0">
            <a:solidFill>
              <a:schemeClr val="accent6">
                <a:lumMod val="75000"/>
              </a:schemeClr>
            </a:solidFill>
          </a:endParaRPr>
        </a:p>
      </dgm:t>
    </dgm:pt>
    <dgm:pt modelId="{CF6B4984-E3B5-4DFA-8110-1D39CE11F60A}" type="parTrans" cxnId="{7EC6B324-6BA6-422A-A41A-3E52BC8BD264}">
      <dgm:prSet/>
      <dgm:spPr/>
      <dgm:t>
        <a:bodyPr/>
        <a:lstStyle/>
        <a:p>
          <a:endParaRPr lang="fr-FR"/>
        </a:p>
      </dgm:t>
    </dgm:pt>
    <dgm:pt modelId="{3582EE94-98C0-4F95-87A8-63A6451440BD}" type="sibTrans" cxnId="{7EC6B324-6BA6-422A-A41A-3E52BC8BD264}">
      <dgm:prSet/>
      <dgm:spPr/>
      <dgm:t>
        <a:bodyPr/>
        <a:lstStyle/>
        <a:p>
          <a:endParaRPr lang="fr-FR"/>
        </a:p>
      </dgm:t>
    </dgm:pt>
    <dgm:pt modelId="{F1727B50-1498-456E-83D6-5081D0AE9FA6}">
      <dgm:prSet phldrT="[Texte]" custT="1"/>
      <dgm:spPr/>
      <dgm:t>
        <a:bodyPr/>
        <a:lstStyle/>
        <a:p>
          <a:r>
            <a:rPr lang="fr-FR" sz="4000" dirty="0" smtClean="0"/>
            <a:t>Khaled </a:t>
          </a:r>
          <a:r>
            <a:rPr lang="fr-FR" sz="4000" dirty="0" err="1" smtClean="0"/>
            <a:t>BOUNIf</a:t>
          </a:r>
          <a:endParaRPr lang="fr-FR" sz="4000" dirty="0"/>
        </a:p>
      </dgm:t>
    </dgm:pt>
    <dgm:pt modelId="{259DBF78-BE1A-40C5-8C67-EF8B76CD12B5}" type="parTrans" cxnId="{B2847972-75A4-4548-B257-6DF8B04CC6C2}">
      <dgm:prSet/>
      <dgm:spPr/>
      <dgm:t>
        <a:bodyPr/>
        <a:lstStyle/>
        <a:p>
          <a:endParaRPr lang="fr-FR"/>
        </a:p>
      </dgm:t>
    </dgm:pt>
    <dgm:pt modelId="{DD24DC93-C76C-4DF7-A685-1302B6AA5E1E}" type="sibTrans" cxnId="{B2847972-75A4-4548-B257-6DF8B04CC6C2}">
      <dgm:prSet/>
      <dgm:spPr/>
      <dgm:t>
        <a:bodyPr/>
        <a:lstStyle/>
        <a:p>
          <a:endParaRPr lang="fr-FR"/>
        </a:p>
      </dgm:t>
    </dgm:pt>
    <dgm:pt modelId="{38CED92E-C991-4600-8B94-8089660D33D9}">
      <dgm:prSet phldrT="[Texte]" custT="1"/>
      <dgm:spPr/>
      <dgm:t>
        <a:bodyPr/>
        <a:lstStyle/>
        <a:p>
          <a:r>
            <a:rPr lang="fr-FR" sz="3600" dirty="0" smtClean="0">
              <a:solidFill>
                <a:schemeClr val="accent6">
                  <a:lumMod val="75000"/>
                </a:schemeClr>
              </a:solidFill>
            </a:rPr>
            <a:t>2020/2021</a:t>
          </a:r>
          <a:endParaRPr lang="fr-FR" sz="3600" dirty="0">
            <a:solidFill>
              <a:schemeClr val="accent6">
                <a:lumMod val="75000"/>
              </a:schemeClr>
            </a:solidFill>
          </a:endParaRPr>
        </a:p>
      </dgm:t>
    </dgm:pt>
    <dgm:pt modelId="{52DF018B-BDE1-4ACF-8D24-7495E0DC0DBB}" type="parTrans" cxnId="{2A0CCA33-393E-4E72-B82F-B2377F5C601F}">
      <dgm:prSet/>
      <dgm:spPr/>
      <dgm:t>
        <a:bodyPr/>
        <a:lstStyle/>
        <a:p>
          <a:endParaRPr lang="fr-FR"/>
        </a:p>
      </dgm:t>
    </dgm:pt>
    <dgm:pt modelId="{0E6B1A6A-55AE-429D-BBBA-CDC77495F12C}" type="sibTrans" cxnId="{2A0CCA33-393E-4E72-B82F-B2377F5C601F}">
      <dgm:prSet/>
      <dgm:spPr/>
      <dgm:t>
        <a:bodyPr/>
        <a:lstStyle/>
        <a:p>
          <a:endParaRPr lang="fr-FR"/>
        </a:p>
      </dgm:t>
    </dgm:pt>
    <dgm:pt modelId="{DDA11813-EB0C-4800-A80F-A52013CD6215}" type="pres">
      <dgm:prSet presAssocID="{19DE1ADA-7AC6-43EA-9339-A456A047E03C}" presName="linear" presStyleCnt="0">
        <dgm:presLayoutVars>
          <dgm:animLvl val="lvl"/>
          <dgm:resizeHandles val="exact"/>
        </dgm:presLayoutVars>
      </dgm:prSet>
      <dgm:spPr/>
      <dgm:t>
        <a:bodyPr/>
        <a:lstStyle/>
        <a:p>
          <a:endParaRPr lang="fr-FR"/>
        </a:p>
      </dgm:t>
    </dgm:pt>
    <dgm:pt modelId="{768B75E3-4C93-4BA5-9432-E9A0FCB002F8}" type="pres">
      <dgm:prSet presAssocID="{364D0F80-967D-4690-9B7A-77E0142731E1}" presName="parentText" presStyleLbl="node1" presStyleIdx="0" presStyleCnt="2">
        <dgm:presLayoutVars>
          <dgm:chMax val="0"/>
          <dgm:bulletEnabled val="1"/>
        </dgm:presLayoutVars>
      </dgm:prSet>
      <dgm:spPr/>
      <dgm:t>
        <a:bodyPr/>
        <a:lstStyle/>
        <a:p>
          <a:endParaRPr lang="fr-FR"/>
        </a:p>
      </dgm:t>
    </dgm:pt>
    <dgm:pt modelId="{92EBBD14-6EB7-4B0E-A876-B732B20628A9}" type="pres">
      <dgm:prSet presAssocID="{364D0F80-967D-4690-9B7A-77E0142731E1}" presName="childText" presStyleLbl="revTx" presStyleIdx="0" presStyleCnt="2">
        <dgm:presLayoutVars>
          <dgm:bulletEnabled val="1"/>
        </dgm:presLayoutVars>
      </dgm:prSet>
      <dgm:spPr/>
      <dgm:t>
        <a:bodyPr/>
        <a:lstStyle/>
        <a:p>
          <a:endParaRPr lang="fr-FR"/>
        </a:p>
      </dgm:t>
    </dgm:pt>
    <dgm:pt modelId="{044815BB-EDFF-4523-8D93-A50A47FE7632}" type="pres">
      <dgm:prSet presAssocID="{F1727B50-1498-456E-83D6-5081D0AE9FA6}" presName="parentText" presStyleLbl="node1" presStyleIdx="1" presStyleCnt="2" custScaleX="51257" custLinFactNeighborX="-23288" custLinFactNeighborY="3694">
        <dgm:presLayoutVars>
          <dgm:chMax val="0"/>
          <dgm:bulletEnabled val="1"/>
        </dgm:presLayoutVars>
      </dgm:prSet>
      <dgm:spPr/>
      <dgm:t>
        <a:bodyPr/>
        <a:lstStyle/>
        <a:p>
          <a:endParaRPr lang="fr-FR"/>
        </a:p>
      </dgm:t>
    </dgm:pt>
    <dgm:pt modelId="{8ACE0264-75B6-49C0-AEDF-33DAD58D4F19}" type="pres">
      <dgm:prSet presAssocID="{F1727B50-1498-456E-83D6-5081D0AE9FA6}" presName="childText" presStyleLbl="revTx" presStyleIdx="1" presStyleCnt="2">
        <dgm:presLayoutVars>
          <dgm:bulletEnabled val="1"/>
        </dgm:presLayoutVars>
      </dgm:prSet>
      <dgm:spPr/>
      <dgm:t>
        <a:bodyPr/>
        <a:lstStyle/>
        <a:p>
          <a:endParaRPr lang="fr-FR"/>
        </a:p>
      </dgm:t>
    </dgm:pt>
  </dgm:ptLst>
  <dgm:cxnLst>
    <dgm:cxn modelId="{15E69EDE-984B-4667-9318-30A3305C6CA7}" type="presOf" srcId="{38CED92E-C991-4600-8B94-8089660D33D9}" destId="{8ACE0264-75B6-49C0-AEDF-33DAD58D4F19}" srcOrd="0" destOrd="0" presId="urn:microsoft.com/office/officeart/2005/8/layout/vList2"/>
    <dgm:cxn modelId="{333B745C-40F6-420E-BDFC-245AC031D458}" srcId="{19DE1ADA-7AC6-43EA-9339-A456A047E03C}" destId="{364D0F80-967D-4690-9B7A-77E0142731E1}" srcOrd="0" destOrd="0" parTransId="{435EC71D-5383-4F91-8186-427F1F07BCF2}" sibTransId="{3E4CF15A-94B7-4693-A2A0-D485CF12111C}"/>
    <dgm:cxn modelId="{2A0CCA33-393E-4E72-B82F-B2377F5C601F}" srcId="{F1727B50-1498-456E-83D6-5081D0AE9FA6}" destId="{38CED92E-C991-4600-8B94-8089660D33D9}" srcOrd="0" destOrd="0" parTransId="{52DF018B-BDE1-4ACF-8D24-7495E0DC0DBB}" sibTransId="{0E6B1A6A-55AE-429D-BBBA-CDC77495F12C}"/>
    <dgm:cxn modelId="{AF162FE0-6E68-40AE-81F0-E151F4C1303F}" type="presOf" srcId="{3C401398-55E7-410F-A53D-2B6D4B0A45DE}" destId="{92EBBD14-6EB7-4B0E-A876-B732B20628A9}" srcOrd="0" destOrd="0" presId="urn:microsoft.com/office/officeart/2005/8/layout/vList2"/>
    <dgm:cxn modelId="{371D9DDB-9E9E-49D5-A1E3-826448251825}" type="presOf" srcId="{364D0F80-967D-4690-9B7A-77E0142731E1}" destId="{768B75E3-4C93-4BA5-9432-E9A0FCB002F8}" srcOrd="0" destOrd="0" presId="urn:microsoft.com/office/officeart/2005/8/layout/vList2"/>
    <dgm:cxn modelId="{8146041C-4F08-486B-944D-5F387F91E4E0}" type="presOf" srcId="{19DE1ADA-7AC6-43EA-9339-A456A047E03C}" destId="{DDA11813-EB0C-4800-A80F-A52013CD6215}" srcOrd="0" destOrd="0" presId="urn:microsoft.com/office/officeart/2005/8/layout/vList2"/>
    <dgm:cxn modelId="{B2847972-75A4-4548-B257-6DF8B04CC6C2}" srcId="{19DE1ADA-7AC6-43EA-9339-A456A047E03C}" destId="{F1727B50-1498-456E-83D6-5081D0AE9FA6}" srcOrd="1" destOrd="0" parTransId="{259DBF78-BE1A-40C5-8C67-EF8B76CD12B5}" sibTransId="{DD24DC93-C76C-4DF7-A685-1302B6AA5E1E}"/>
    <dgm:cxn modelId="{2196145F-8140-40EF-9884-2F39879AAE1B}" type="presOf" srcId="{F1727B50-1498-456E-83D6-5081D0AE9FA6}" destId="{044815BB-EDFF-4523-8D93-A50A47FE7632}" srcOrd="0" destOrd="0" presId="urn:microsoft.com/office/officeart/2005/8/layout/vList2"/>
    <dgm:cxn modelId="{7EC6B324-6BA6-422A-A41A-3E52BC8BD264}" srcId="{364D0F80-967D-4690-9B7A-77E0142731E1}" destId="{3C401398-55E7-410F-A53D-2B6D4B0A45DE}" srcOrd="0" destOrd="0" parTransId="{CF6B4984-E3B5-4DFA-8110-1D39CE11F60A}" sibTransId="{3582EE94-98C0-4F95-87A8-63A6451440BD}"/>
    <dgm:cxn modelId="{C4264A7A-5045-42B2-BA45-E75151E956B7}" type="presParOf" srcId="{DDA11813-EB0C-4800-A80F-A52013CD6215}" destId="{768B75E3-4C93-4BA5-9432-E9A0FCB002F8}" srcOrd="0" destOrd="0" presId="urn:microsoft.com/office/officeart/2005/8/layout/vList2"/>
    <dgm:cxn modelId="{BF4CA1CF-3511-4258-B45A-21291904533D}" type="presParOf" srcId="{DDA11813-EB0C-4800-A80F-A52013CD6215}" destId="{92EBBD14-6EB7-4B0E-A876-B732B20628A9}" srcOrd="1" destOrd="0" presId="urn:microsoft.com/office/officeart/2005/8/layout/vList2"/>
    <dgm:cxn modelId="{0EF1600A-096C-40CB-8FA2-DFBDE5DA7D89}" type="presParOf" srcId="{DDA11813-EB0C-4800-A80F-A52013CD6215}" destId="{044815BB-EDFF-4523-8D93-A50A47FE7632}" srcOrd="2" destOrd="0" presId="urn:microsoft.com/office/officeart/2005/8/layout/vList2"/>
    <dgm:cxn modelId="{271800BE-7D3E-476B-BBF8-BEC83CCC82F1}" type="presParOf" srcId="{DDA11813-EB0C-4800-A80F-A52013CD6215}" destId="{8ACE0264-75B6-49C0-AEDF-33DAD58D4F19}"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8B75E3-4C93-4BA5-9432-E9A0FCB002F8}">
      <dsp:nvSpPr>
        <dsp:cNvPr id="0" name=""/>
        <dsp:cNvSpPr/>
      </dsp:nvSpPr>
      <dsp:spPr>
        <a:xfrm>
          <a:off x="0" y="73908"/>
          <a:ext cx="7658652" cy="1559025"/>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lvl="0" algn="l" defTabSz="2889250">
            <a:lnSpc>
              <a:spcPct val="90000"/>
            </a:lnSpc>
            <a:spcBef>
              <a:spcPct val="0"/>
            </a:spcBef>
            <a:spcAft>
              <a:spcPct val="35000"/>
            </a:spcAft>
          </a:pPr>
          <a:r>
            <a:rPr lang="fr-FR" sz="6500" kern="1200" dirty="0" smtClean="0"/>
            <a:t>Initiation à MATLAB</a:t>
          </a:r>
          <a:endParaRPr lang="fr-FR" sz="6500" kern="1200" dirty="0"/>
        </a:p>
      </dsp:txBody>
      <dsp:txXfrm>
        <a:off x="76105" y="150013"/>
        <a:ext cx="7506442" cy="1406815"/>
      </dsp:txXfrm>
    </dsp:sp>
    <dsp:sp modelId="{92EBBD14-6EB7-4B0E-A876-B732B20628A9}">
      <dsp:nvSpPr>
        <dsp:cNvPr id="0" name=""/>
        <dsp:cNvSpPr/>
      </dsp:nvSpPr>
      <dsp:spPr>
        <a:xfrm>
          <a:off x="0" y="1632933"/>
          <a:ext cx="7658652"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3162" tIns="45720" rIns="256032" bIns="45720" numCol="1" spcCol="1270" anchor="t" anchorCtr="0">
          <a:noAutofit/>
        </a:bodyPr>
        <a:lstStyle/>
        <a:p>
          <a:pPr marL="285750" lvl="1" indent="-285750" algn="l" defTabSz="1600200">
            <a:lnSpc>
              <a:spcPct val="90000"/>
            </a:lnSpc>
            <a:spcBef>
              <a:spcPct val="0"/>
            </a:spcBef>
            <a:spcAft>
              <a:spcPct val="20000"/>
            </a:spcAft>
            <a:buChar char="••"/>
          </a:pPr>
          <a:r>
            <a:rPr lang="fr-FR" sz="3600" kern="1200" dirty="0" smtClean="0">
              <a:solidFill>
                <a:schemeClr val="accent6">
                  <a:lumMod val="75000"/>
                </a:schemeClr>
              </a:solidFill>
            </a:rPr>
            <a:t>TP Méthodes numériques</a:t>
          </a:r>
          <a:endParaRPr lang="fr-FR" sz="3600" kern="1200" dirty="0">
            <a:solidFill>
              <a:schemeClr val="accent6">
                <a:lumMod val="75000"/>
              </a:schemeClr>
            </a:solidFill>
          </a:endParaRPr>
        </a:p>
      </dsp:txBody>
      <dsp:txXfrm>
        <a:off x="0" y="1632933"/>
        <a:ext cx="7658652" cy="1076400"/>
      </dsp:txXfrm>
    </dsp:sp>
    <dsp:sp modelId="{044815BB-EDFF-4523-8D93-A50A47FE7632}">
      <dsp:nvSpPr>
        <dsp:cNvPr id="0" name=""/>
        <dsp:cNvSpPr/>
      </dsp:nvSpPr>
      <dsp:spPr>
        <a:xfrm>
          <a:off x="82981" y="2749095"/>
          <a:ext cx="3925595" cy="1559025"/>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a:lnSpc>
              <a:spcPct val="90000"/>
            </a:lnSpc>
            <a:spcBef>
              <a:spcPct val="0"/>
            </a:spcBef>
            <a:spcAft>
              <a:spcPct val="35000"/>
            </a:spcAft>
          </a:pPr>
          <a:r>
            <a:rPr lang="fr-FR" sz="4000" kern="1200" dirty="0" smtClean="0"/>
            <a:t>Khaled </a:t>
          </a:r>
          <a:r>
            <a:rPr lang="fr-FR" sz="4000" kern="1200" dirty="0" err="1" smtClean="0"/>
            <a:t>BOUNIf</a:t>
          </a:r>
          <a:endParaRPr lang="fr-FR" sz="4000" kern="1200" dirty="0"/>
        </a:p>
      </dsp:txBody>
      <dsp:txXfrm>
        <a:off x="159086" y="2825200"/>
        <a:ext cx="3773385" cy="1406815"/>
      </dsp:txXfrm>
    </dsp:sp>
    <dsp:sp modelId="{8ACE0264-75B6-49C0-AEDF-33DAD58D4F19}">
      <dsp:nvSpPr>
        <dsp:cNvPr id="0" name=""/>
        <dsp:cNvSpPr/>
      </dsp:nvSpPr>
      <dsp:spPr>
        <a:xfrm>
          <a:off x="0" y="4268358"/>
          <a:ext cx="7658652"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3162" tIns="45720" rIns="256032" bIns="45720" numCol="1" spcCol="1270" anchor="t" anchorCtr="0">
          <a:noAutofit/>
        </a:bodyPr>
        <a:lstStyle/>
        <a:p>
          <a:pPr marL="285750" lvl="1" indent="-285750" algn="l" defTabSz="1600200">
            <a:lnSpc>
              <a:spcPct val="90000"/>
            </a:lnSpc>
            <a:spcBef>
              <a:spcPct val="0"/>
            </a:spcBef>
            <a:spcAft>
              <a:spcPct val="20000"/>
            </a:spcAft>
            <a:buChar char="••"/>
          </a:pPr>
          <a:r>
            <a:rPr lang="fr-FR" sz="3600" kern="1200" dirty="0" smtClean="0">
              <a:solidFill>
                <a:schemeClr val="accent6">
                  <a:lumMod val="75000"/>
                </a:schemeClr>
              </a:solidFill>
            </a:rPr>
            <a:t>2020/2021</a:t>
          </a:r>
          <a:endParaRPr lang="fr-FR" sz="3600" kern="1200" dirty="0">
            <a:solidFill>
              <a:schemeClr val="accent6">
                <a:lumMod val="75000"/>
              </a:schemeClr>
            </a:solidFill>
          </a:endParaRPr>
        </a:p>
      </dsp:txBody>
      <dsp:txXfrm>
        <a:off x="0" y="4268358"/>
        <a:ext cx="7658652" cy="10764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151AC6F4-5B3C-4434-B0F3-5CBEF0C4D5B9}" type="datetimeFigureOut">
              <a:rPr lang="fr-FR" smtClean="0"/>
              <a:t>18/03/2021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CC423BA-EE8F-48C5-B905-D2825C0CE65D}" type="slidenum">
              <a:rPr lang="fr-FR" smtClean="0"/>
              <a:t>‹N°›</a:t>
            </a:fld>
            <a:endParaRPr lang="fr-FR"/>
          </a:p>
        </p:txBody>
      </p:sp>
    </p:spTree>
    <p:extLst>
      <p:ext uri="{BB962C8B-B14F-4D97-AF65-F5344CB8AC3E}">
        <p14:creationId xmlns:p14="http://schemas.microsoft.com/office/powerpoint/2010/main" val="1613189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51AC6F4-5B3C-4434-B0F3-5CBEF0C4D5B9}" type="datetimeFigureOut">
              <a:rPr lang="fr-FR" smtClean="0"/>
              <a:t>18/03/2021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CC423BA-EE8F-48C5-B905-D2825C0CE65D}" type="slidenum">
              <a:rPr lang="fr-FR" smtClean="0"/>
              <a:t>‹N°›</a:t>
            </a:fld>
            <a:endParaRPr lang="fr-FR"/>
          </a:p>
        </p:txBody>
      </p:sp>
    </p:spTree>
    <p:extLst>
      <p:ext uri="{BB962C8B-B14F-4D97-AF65-F5344CB8AC3E}">
        <p14:creationId xmlns:p14="http://schemas.microsoft.com/office/powerpoint/2010/main" val="1472299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51AC6F4-5B3C-4434-B0F3-5CBEF0C4D5B9}" type="datetimeFigureOut">
              <a:rPr lang="fr-FR" smtClean="0"/>
              <a:t>18/03/2021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CC423BA-EE8F-48C5-B905-D2825C0CE65D}" type="slidenum">
              <a:rPr lang="fr-FR" smtClean="0"/>
              <a:t>‹N°›</a:t>
            </a:fld>
            <a:endParaRPr lang="fr-FR"/>
          </a:p>
        </p:txBody>
      </p:sp>
    </p:spTree>
    <p:extLst>
      <p:ext uri="{BB962C8B-B14F-4D97-AF65-F5344CB8AC3E}">
        <p14:creationId xmlns:p14="http://schemas.microsoft.com/office/powerpoint/2010/main" val="22701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51AC6F4-5B3C-4434-B0F3-5CBEF0C4D5B9}" type="datetimeFigureOut">
              <a:rPr lang="fr-FR" smtClean="0"/>
              <a:t>18/03/2021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CC423BA-EE8F-48C5-B905-D2825C0CE65D}" type="slidenum">
              <a:rPr lang="fr-FR" smtClean="0"/>
              <a:t>‹N°›</a:t>
            </a:fld>
            <a:endParaRPr lang="fr-FR"/>
          </a:p>
        </p:txBody>
      </p:sp>
    </p:spTree>
    <p:extLst>
      <p:ext uri="{BB962C8B-B14F-4D97-AF65-F5344CB8AC3E}">
        <p14:creationId xmlns:p14="http://schemas.microsoft.com/office/powerpoint/2010/main" val="1500806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151AC6F4-5B3C-4434-B0F3-5CBEF0C4D5B9}" type="datetimeFigureOut">
              <a:rPr lang="fr-FR" smtClean="0"/>
              <a:t>18/03/2021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4CC423BA-EE8F-48C5-B905-D2825C0CE65D}" type="slidenum">
              <a:rPr lang="fr-FR" smtClean="0"/>
              <a:t>‹N°›</a:t>
            </a:fld>
            <a:endParaRPr lang="fr-FR"/>
          </a:p>
        </p:txBody>
      </p:sp>
    </p:spTree>
    <p:extLst>
      <p:ext uri="{BB962C8B-B14F-4D97-AF65-F5344CB8AC3E}">
        <p14:creationId xmlns:p14="http://schemas.microsoft.com/office/powerpoint/2010/main" val="1826256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151AC6F4-5B3C-4434-B0F3-5CBEF0C4D5B9}" type="datetimeFigureOut">
              <a:rPr lang="fr-FR" smtClean="0"/>
              <a:t>18/03/2021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CC423BA-EE8F-48C5-B905-D2825C0CE65D}" type="slidenum">
              <a:rPr lang="fr-FR" smtClean="0"/>
              <a:t>‹N°›</a:t>
            </a:fld>
            <a:endParaRPr lang="fr-FR"/>
          </a:p>
        </p:txBody>
      </p:sp>
    </p:spTree>
    <p:extLst>
      <p:ext uri="{BB962C8B-B14F-4D97-AF65-F5344CB8AC3E}">
        <p14:creationId xmlns:p14="http://schemas.microsoft.com/office/powerpoint/2010/main" val="401915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151AC6F4-5B3C-4434-B0F3-5CBEF0C4D5B9}" type="datetimeFigureOut">
              <a:rPr lang="fr-FR" smtClean="0"/>
              <a:t>18/03/2021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4CC423BA-EE8F-48C5-B905-D2825C0CE65D}" type="slidenum">
              <a:rPr lang="fr-FR" smtClean="0"/>
              <a:t>‹N°›</a:t>
            </a:fld>
            <a:endParaRPr lang="fr-FR"/>
          </a:p>
        </p:txBody>
      </p:sp>
    </p:spTree>
    <p:extLst>
      <p:ext uri="{BB962C8B-B14F-4D97-AF65-F5344CB8AC3E}">
        <p14:creationId xmlns:p14="http://schemas.microsoft.com/office/powerpoint/2010/main" val="44064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151AC6F4-5B3C-4434-B0F3-5CBEF0C4D5B9}" type="datetimeFigureOut">
              <a:rPr lang="fr-FR" smtClean="0"/>
              <a:t>18/03/2021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4CC423BA-EE8F-48C5-B905-D2825C0CE65D}" type="slidenum">
              <a:rPr lang="fr-FR" smtClean="0"/>
              <a:t>‹N°›</a:t>
            </a:fld>
            <a:endParaRPr lang="fr-FR"/>
          </a:p>
        </p:txBody>
      </p:sp>
    </p:spTree>
    <p:extLst>
      <p:ext uri="{BB962C8B-B14F-4D97-AF65-F5344CB8AC3E}">
        <p14:creationId xmlns:p14="http://schemas.microsoft.com/office/powerpoint/2010/main" val="4176259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51AC6F4-5B3C-4434-B0F3-5CBEF0C4D5B9}" type="datetimeFigureOut">
              <a:rPr lang="fr-FR" smtClean="0"/>
              <a:t>18/03/2021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4CC423BA-EE8F-48C5-B905-D2825C0CE65D}" type="slidenum">
              <a:rPr lang="fr-FR" smtClean="0"/>
              <a:t>‹N°›</a:t>
            </a:fld>
            <a:endParaRPr lang="fr-FR"/>
          </a:p>
        </p:txBody>
      </p:sp>
    </p:spTree>
    <p:extLst>
      <p:ext uri="{BB962C8B-B14F-4D97-AF65-F5344CB8AC3E}">
        <p14:creationId xmlns:p14="http://schemas.microsoft.com/office/powerpoint/2010/main" val="95952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151AC6F4-5B3C-4434-B0F3-5CBEF0C4D5B9}" type="datetimeFigureOut">
              <a:rPr lang="fr-FR" smtClean="0"/>
              <a:t>18/03/2021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CC423BA-EE8F-48C5-B905-D2825C0CE65D}" type="slidenum">
              <a:rPr lang="fr-FR" smtClean="0"/>
              <a:t>‹N°›</a:t>
            </a:fld>
            <a:endParaRPr lang="fr-FR"/>
          </a:p>
        </p:txBody>
      </p:sp>
    </p:spTree>
    <p:extLst>
      <p:ext uri="{BB962C8B-B14F-4D97-AF65-F5344CB8AC3E}">
        <p14:creationId xmlns:p14="http://schemas.microsoft.com/office/powerpoint/2010/main" val="3103717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151AC6F4-5B3C-4434-B0F3-5CBEF0C4D5B9}" type="datetimeFigureOut">
              <a:rPr lang="fr-FR" smtClean="0"/>
              <a:t>18/03/2021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4CC423BA-EE8F-48C5-B905-D2825C0CE65D}" type="slidenum">
              <a:rPr lang="fr-FR" smtClean="0"/>
              <a:t>‹N°›</a:t>
            </a:fld>
            <a:endParaRPr lang="fr-FR"/>
          </a:p>
        </p:txBody>
      </p:sp>
    </p:spTree>
    <p:extLst>
      <p:ext uri="{BB962C8B-B14F-4D97-AF65-F5344CB8AC3E}">
        <p14:creationId xmlns:p14="http://schemas.microsoft.com/office/powerpoint/2010/main" val="1101785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1AC6F4-5B3C-4434-B0F3-5CBEF0C4D5B9}" type="datetimeFigureOut">
              <a:rPr lang="fr-FR" smtClean="0"/>
              <a:t>18/03/2021</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C423BA-EE8F-48C5-B905-D2825C0CE65D}" type="slidenum">
              <a:rPr lang="fr-FR" smtClean="0"/>
              <a:t>‹N°›</a:t>
            </a:fld>
            <a:endParaRPr lang="fr-FR"/>
          </a:p>
        </p:txBody>
      </p:sp>
    </p:spTree>
    <p:extLst>
      <p:ext uri="{BB962C8B-B14F-4D97-AF65-F5344CB8AC3E}">
        <p14:creationId xmlns:p14="http://schemas.microsoft.com/office/powerpoint/2010/main" val="2682146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4.png"/><Relationship Id="rId4" Type="http://schemas.openxmlformats.org/officeDocument/2006/relationships/diagramLayout" Target="../diagrams/layout1.xml"/><Relationship Id="rId9"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1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xml.rels><?xml version="1.0" encoding="UTF-8" standalone="yes"?>
<Relationships xmlns="http://schemas.openxmlformats.org/package/2006/relationships"><Relationship Id="rId3" Type="http://schemas.openxmlformats.org/officeDocument/2006/relationships/hyperlink" Target="https://fr.wikipedia.org/wiki/C++" TargetMode="External"/><Relationship Id="rId2" Type="http://schemas.openxmlformats.org/officeDocument/2006/relationships/hyperlink" Target="https://fr.wikipedia.org/wiki/C_(langage)" TargetMode="External"/><Relationship Id="rId1" Type="http://schemas.openxmlformats.org/officeDocument/2006/relationships/slideLayout" Target="../slideLayouts/slideLayout1.xml"/><Relationship Id="rId5" Type="http://schemas.openxmlformats.org/officeDocument/2006/relationships/hyperlink" Target="https://fr.wikipedia.org/wiki/Fortran" TargetMode="External"/><Relationship Id="rId4" Type="http://schemas.openxmlformats.org/officeDocument/2006/relationships/hyperlink" Target="https://fr.wikipedia.org/wiki/Java_(langage)"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rotWithShape="1">
          <a:blip r:embed="rId2"/>
          <a:srcRect l="15250" r="14960"/>
          <a:stretch/>
        </p:blipFill>
        <p:spPr>
          <a:xfrm>
            <a:off x="8077200" y="1649134"/>
            <a:ext cx="4114800" cy="3888000"/>
          </a:xfrm>
          <a:prstGeom prst="rect">
            <a:avLst/>
          </a:prstGeom>
        </p:spPr>
      </p:pic>
      <p:graphicFrame>
        <p:nvGraphicFramePr>
          <p:cNvPr id="9" name="Diagramme 8"/>
          <p:cNvGraphicFramePr/>
          <p:nvPr>
            <p:extLst>
              <p:ext uri="{D42A27DB-BD31-4B8C-83A1-F6EECF244321}">
                <p14:modId xmlns:p14="http://schemas.microsoft.com/office/powerpoint/2010/main" val="2648757265"/>
              </p:ext>
            </p:extLst>
          </p:nvPr>
        </p:nvGraphicFramePr>
        <p:xfrm>
          <a:off x="364599" y="1439333"/>
          <a:ext cx="7658652"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Image 9">
            <a:extLst>
              <a:ext uri="{FF2B5EF4-FFF2-40B4-BE49-F238E27FC236}">
                <a16:creationId xmlns:a16="http://schemas.microsoft.com/office/drawing/2014/main" xmlns="" id="{7414AE9D-6FDC-40E7-A35E-63CF222C544A}"/>
              </a:ext>
            </a:extLst>
          </p:cNvPr>
          <p:cNvPicPr>
            <a:picLocks noChangeAspect="1"/>
          </p:cNvPicPr>
          <p:nvPr/>
        </p:nvPicPr>
        <p:blipFill>
          <a:blip r:embed="rId8"/>
          <a:stretch>
            <a:fillRect/>
          </a:stretch>
        </p:blipFill>
        <p:spPr>
          <a:xfrm>
            <a:off x="364599" y="181996"/>
            <a:ext cx="2293643" cy="700963"/>
          </a:xfrm>
          <a:prstGeom prst="rect">
            <a:avLst/>
          </a:prstGeom>
        </p:spPr>
      </p:pic>
      <p:pic>
        <p:nvPicPr>
          <p:cNvPr id="11" name="Image 10">
            <a:extLst>
              <a:ext uri="{FF2B5EF4-FFF2-40B4-BE49-F238E27FC236}">
                <a16:creationId xmlns:a16="http://schemas.microsoft.com/office/drawing/2014/main" xmlns="" id="{B8FE1977-01BF-42CA-B1E6-7ADEE3BE61BC}"/>
              </a:ext>
            </a:extLst>
          </p:cNvPr>
          <p:cNvPicPr>
            <a:picLocks noChangeAspect="1"/>
          </p:cNvPicPr>
          <p:nvPr/>
        </p:nvPicPr>
        <p:blipFill>
          <a:blip r:embed="rId9"/>
          <a:stretch>
            <a:fillRect/>
          </a:stretch>
        </p:blipFill>
        <p:spPr>
          <a:xfrm>
            <a:off x="5393335" y="71805"/>
            <a:ext cx="1405330" cy="921346"/>
          </a:xfrm>
          <a:prstGeom prst="rect">
            <a:avLst/>
          </a:prstGeom>
        </p:spPr>
      </p:pic>
      <p:pic>
        <p:nvPicPr>
          <p:cNvPr id="12" name="Image 11">
            <a:extLst>
              <a:ext uri="{FF2B5EF4-FFF2-40B4-BE49-F238E27FC236}">
                <a16:creationId xmlns:a16="http://schemas.microsoft.com/office/drawing/2014/main" xmlns="" id="{1F13A233-B523-44D8-A60C-02989CBF0416}"/>
              </a:ext>
            </a:extLst>
          </p:cNvPr>
          <p:cNvPicPr>
            <a:picLocks noChangeAspect="1"/>
          </p:cNvPicPr>
          <p:nvPr/>
        </p:nvPicPr>
        <p:blipFill>
          <a:blip r:embed="rId10"/>
          <a:stretch>
            <a:fillRect/>
          </a:stretch>
        </p:blipFill>
        <p:spPr>
          <a:xfrm>
            <a:off x="9682843" y="161256"/>
            <a:ext cx="2159988" cy="748342"/>
          </a:xfrm>
          <a:prstGeom prst="rect">
            <a:avLst/>
          </a:prstGeom>
        </p:spPr>
      </p:pic>
    </p:spTree>
    <p:extLst>
      <p:ext uri="{BB962C8B-B14F-4D97-AF65-F5344CB8AC3E}">
        <p14:creationId xmlns:p14="http://schemas.microsoft.com/office/powerpoint/2010/main" val="40894573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146602" y="2495550"/>
            <a:ext cx="5676900" cy="4362450"/>
          </a:xfrm>
          <a:prstGeom prst="rect">
            <a:avLst/>
          </a:prstGeom>
        </p:spPr>
      </p:pic>
      <p:sp>
        <p:nvSpPr>
          <p:cNvPr id="3" name="Rectangle 2"/>
          <p:cNvSpPr/>
          <p:nvPr/>
        </p:nvSpPr>
        <p:spPr>
          <a:xfrm>
            <a:off x="146602" y="288314"/>
            <a:ext cx="5542722" cy="1477328"/>
          </a:xfrm>
          <a:prstGeom prst="rect">
            <a:avLst/>
          </a:prstGeom>
        </p:spPr>
        <p:txBody>
          <a:bodyPr wrap="square">
            <a:spAutoFit/>
          </a:bodyPr>
          <a:lstStyle/>
          <a:p>
            <a:pPr algn="just"/>
            <a:r>
              <a:rPr lang="fr-FR" b="1" dirty="0" smtClean="0">
                <a:latin typeface="Times New Roman" panose="02020603050405020304" pitchFamily="18" charset="0"/>
                <a:cs typeface="Times New Roman" panose="02020603050405020304" pitchFamily="18" charset="0"/>
              </a:rPr>
              <a:t>Modification de l’apparence d’une courbe</a:t>
            </a:r>
            <a:r>
              <a:rPr lang="fr-FR" dirty="0" smtClean="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 </a:t>
            </a:r>
            <a:r>
              <a:rPr lang="fr-FR" dirty="0" smtClean="0">
                <a:latin typeface="Times New Roman" panose="02020603050405020304" pitchFamily="18" charset="0"/>
                <a:cs typeface="Times New Roman" panose="02020603050405020304" pitchFamily="18" charset="0"/>
              </a:rPr>
              <a:t>il est possible de manipuler l’apparence en modifiant la couleur de la courbe, la forme des points et le type de ligne reliant les points.</a:t>
            </a:r>
          </a:p>
          <a:p>
            <a:pPr algn="just"/>
            <a:r>
              <a:rPr lang="fr-FR" dirty="0" smtClean="0">
                <a:latin typeface="Times New Roman" panose="02020603050405020304" pitchFamily="18" charset="0"/>
                <a:cs typeface="Times New Roman" panose="02020603050405020304" pitchFamily="18" charset="0"/>
              </a:rPr>
              <a:t>Pour cela on ajoute a la fonction plot</a:t>
            </a:r>
            <a:r>
              <a:rPr lang="fr-FR" dirty="0">
                <a:latin typeface="Times New Roman" panose="02020603050405020304" pitchFamily="18" charset="0"/>
                <a:cs typeface="Times New Roman" panose="02020603050405020304" pitchFamily="18" charset="0"/>
              </a:rPr>
              <a:t> un nouvel </a:t>
            </a:r>
            <a:r>
              <a:rPr lang="fr-FR" dirty="0" smtClean="0">
                <a:latin typeface="Times New Roman" panose="02020603050405020304" pitchFamily="18" charset="0"/>
                <a:cs typeface="Times New Roman" panose="02020603050405020304" pitchFamily="18" charset="0"/>
              </a:rPr>
              <a:t>argument. </a:t>
            </a:r>
            <a:endParaRPr lang="fr-FR" dirty="0"/>
          </a:p>
        </p:txBody>
      </p:sp>
      <p:pic>
        <p:nvPicPr>
          <p:cNvPr id="4" name="Image 3"/>
          <p:cNvPicPr>
            <a:picLocks noChangeAspect="1"/>
          </p:cNvPicPr>
          <p:nvPr/>
        </p:nvPicPr>
        <p:blipFill>
          <a:blip r:embed="rId3"/>
          <a:stretch>
            <a:fillRect/>
          </a:stretch>
        </p:blipFill>
        <p:spPr>
          <a:xfrm>
            <a:off x="1844330" y="1963908"/>
            <a:ext cx="1833148" cy="421483"/>
          </a:xfrm>
          <a:prstGeom prst="rect">
            <a:avLst/>
          </a:prstGeom>
        </p:spPr>
      </p:pic>
      <p:sp>
        <p:nvSpPr>
          <p:cNvPr id="5" name="Rectangle 4"/>
          <p:cNvSpPr/>
          <p:nvPr/>
        </p:nvSpPr>
        <p:spPr>
          <a:xfrm>
            <a:off x="6096000" y="288314"/>
            <a:ext cx="6096000" cy="1200329"/>
          </a:xfrm>
          <a:prstGeom prst="rect">
            <a:avLst/>
          </a:prstGeom>
        </p:spPr>
        <p:txBody>
          <a:bodyPr>
            <a:spAutoFit/>
          </a:bodyPr>
          <a:lstStyle/>
          <a:p>
            <a:pPr algn="just"/>
            <a:r>
              <a:rPr lang="fr-FR" b="1" dirty="0" smtClean="0">
                <a:latin typeface="Times New Roman" panose="02020603050405020304" pitchFamily="18" charset="0"/>
                <a:cs typeface="Times New Roman" panose="02020603050405020304" pitchFamily="18" charset="0"/>
              </a:rPr>
              <a:t>Annotation d’une figure</a:t>
            </a:r>
            <a:r>
              <a:rPr lang="fr-FR" dirty="0" smtClean="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il est possible </a:t>
            </a:r>
            <a:r>
              <a:rPr lang="fr-FR" dirty="0" smtClean="0">
                <a:latin typeface="Times New Roman" panose="02020603050405020304" pitchFamily="18" charset="0"/>
                <a:cs typeface="Times New Roman" panose="02020603050405020304" pitchFamily="18" charset="0"/>
              </a:rPr>
              <a:t>de mettre une description textuelle aidant l’utilisateur a comprendre la signification des axes et connaitre le but ou l’</a:t>
            </a:r>
            <a:r>
              <a:rPr lang="fr-FR" dirty="0" err="1" smtClean="0">
                <a:latin typeface="Times New Roman" panose="02020603050405020304" pitchFamily="18" charset="0"/>
                <a:cs typeface="Times New Roman" panose="02020603050405020304" pitchFamily="18" charset="0"/>
              </a:rPr>
              <a:t>intéret</a:t>
            </a:r>
            <a:r>
              <a:rPr lang="fr-FR" dirty="0" smtClean="0">
                <a:latin typeface="Times New Roman" panose="02020603050405020304" pitchFamily="18" charset="0"/>
                <a:cs typeface="Times New Roman" panose="02020603050405020304" pitchFamily="18" charset="0"/>
              </a:rPr>
              <a:t> de la visualisation concernée</a:t>
            </a:r>
            <a:endParaRPr lang="fr-FR" dirty="0"/>
          </a:p>
        </p:txBody>
      </p:sp>
      <p:pic>
        <p:nvPicPr>
          <p:cNvPr id="6" name="Image 5"/>
          <p:cNvPicPr>
            <a:picLocks noChangeAspect="1"/>
          </p:cNvPicPr>
          <p:nvPr/>
        </p:nvPicPr>
        <p:blipFill>
          <a:blip r:embed="rId4"/>
          <a:stretch>
            <a:fillRect/>
          </a:stretch>
        </p:blipFill>
        <p:spPr>
          <a:xfrm>
            <a:off x="6086061" y="1663488"/>
            <a:ext cx="1905000" cy="352425"/>
          </a:xfrm>
          <a:prstGeom prst="rect">
            <a:avLst/>
          </a:prstGeom>
        </p:spPr>
      </p:pic>
      <p:pic>
        <p:nvPicPr>
          <p:cNvPr id="7" name="Image 6"/>
          <p:cNvPicPr>
            <a:picLocks noChangeAspect="1"/>
          </p:cNvPicPr>
          <p:nvPr/>
        </p:nvPicPr>
        <p:blipFill>
          <a:blip r:embed="rId5"/>
          <a:stretch>
            <a:fillRect/>
          </a:stretch>
        </p:blipFill>
        <p:spPr>
          <a:xfrm>
            <a:off x="6142382" y="2015913"/>
            <a:ext cx="2924175" cy="314325"/>
          </a:xfrm>
          <a:prstGeom prst="rect">
            <a:avLst/>
          </a:prstGeom>
        </p:spPr>
      </p:pic>
      <p:pic>
        <p:nvPicPr>
          <p:cNvPr id="8" name="Image 7"/>
          <p:cNvPicPr>
            <a:picLocks noChangeAspect="1"/>
          </p:cNvPicPr>
          <p:nvPr/>
        </p:nvPicPr>
        <p:blipFill>
          <a:blip r:embed="rId6"/>
          <a:stretch>
            <a:fillRect/>
          </a:stretch>
        </p:blipFill>
        <p:spPr>
          <a:xfrm>
            <a:off x="6096000" y="2397727"/>
            <a:ext cx="2828925" cy="390525"/>
          </a:xfrm>
          <a:prstGeom prst="rect">
            <a:avLst/>
          </a:prstGeom>
        </p:spPr>
      </p:pic>
      <p:pic>
        <p:nvPicPr>
          <p:cNvPr id="9" name="Image 8"/>
          <p:cNvPicPr>
            <a:picLocks noChangeAspect="1"/>
          </p:cNvPicPr>
          <p:nvPr/>
        </p:nvPicPr>
        <p:blipFill>
          <a:blip r:embed="rId7"/>
          <a:stretch>
            <a:fillRect/>
          </a:stretch>
        </p:blipFill>
        <p:spPr>
          <a:xfrm>
            <a:off x="6142382" y="2855741"/>
            <a:ext cx="2571750" cy="333375"/>
          </a:xfrm>
          <a:prstGeom prst="rect">
            <a:avLst/>
          </a:prstGeom>
        </p:spPr>
      </p:pic>
      <p:pic>
        <p:nvPicPr>
          <p:cNvPr id="10" name="Image 9"/>
          <p:cNvPicPr>
            <a:picLocks noChangeAspect="1"/>
          </p:cNvPicPr>
          <p:nvPr/>
        </p:nvPicPr>
        <p:blipFill>
          <a:blip r:embed="rId8"/>
          <a:stretch>
            <a:fillRect/>
          </a:stretch>
        </p:blipFill>
        <p:spPr>
          <a:xfrm>
            <a:off x="6181725" y="4227140"/>
            <a:ext cx="2962275" cy="419100"/>
          </a:xfrm>
          <a:prstGeom prst="rect">
            <a:avLst/>
          </a:prstGeom>
        </p:spPr>
      </p:pic>
      <p:pic>
        <p:nvPicPr>
          <p:cNvPr id="11" name="Image 10"/>
          <p:cNvPicPr>
            <a:picLocks noChangeAspect="1"/>
          </p:cNvPicPr>
          <p:nvPr/>
        </p:nvPicPr>
        <p:blipFill>
          <a:blip r:embed="rId9"/>
          <a:stretch>
            <a:fillRect/>
          </a:stretch>
        </p:blipFill>
        <p:spPr>
          <a:xfrm>
            <a:off x="6153150" y="3580046"/>
            <a:ext cx="5981700" cy="2943225"/>
          </a:xfrm>
          <a:prstGeom prst="rect">
            <a:avLst/>
          </a:prstGeom>
        </p:spPr>
      </p:pic>
      <p:sp>
        <p:nvSpPr>
          <p:cNvPr id="12" name="ZoneTexte 11"/>
          <p:cNvSpPr txBox="1"/>
          <p:nvPr/>
        </p:nvSpPr>
        <p:spPr>
          <a:xfrm>
            <a:off x="6219410" y="3189116"/>
            <a:ext cx="4989444" cy="369332"/>
          </a:xfrm>
          <a:prstGeom prst="rect">
            <a:avLst/>
          </a:prstGeom>
          <a:noFill/>
        </p:spPr>
        <p:txBody>
          <a:bodyPr wrap="square" rtlCol="0">
            <a:spAutoFit/>
          </a:bodyPr>
          <a:lstStyle/>
          <a:p>
            <a:r>
              <a:rPr lang="fr-FR" b="1" dirty="0" err="1"/>
              <a:t>g</a:t>
            </a:r>
            <a:r>
              <a:rPr lang="fr-FR" b="1" dirty="0" err="1" smtClean="0"/>
              <a:t>rid</a:t>
            </a:r>
            <a:r>
              <a:rPr lang="fr-FR" dirty="0" smtClean="0"/>
              <a:t> pour mettre des un quadrillage</a:t>
            </a:r>
            <a:endParaRPr lang="fr-FR" dirty="0"/>
          </a:p>
        </p:txBody>
      </p:sp>
      <p:pic>
        <p:nvPicPr>
          <p:cNvPr id="13" name="Image 12"/>
          <p:cNvPicPr>
            <a:picLocks noChangeAspect="1"/>
          </p:cNvPicPr>
          <p:nvPr/>
        </p:nvPicPr>
        <p:blipFill>
          <a:blip r:embed="rId10"/>
          <a:stretch>
            <a:fillRect/>
          </a:stretch>
        </p:blipFill>
        <p:spPr>
          <a:xfrm>
            <a:off x="8924925" y="2760084"/>
            <a:ext cx="3019425" cy="457200"/>
          </a:xfrm>
          <a:prstGeom prst="rect">
            <a:avLst/>
          </a:prstGeom>
        </p:spPr>
      </p:pic>
    </p:spTree>
    <p:extLst>
      <p:ext uri="{BB962C8B-B14F-4D97-AF65-F5344CB8AC3E}">
        <p14:creationId xmlns:p14="http://schemas.microsoft.com/office/powerpoint/2010/main" val="15867400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173934" y="1479481"/>
            <a:ext cx="5105400" cy="4733925"/>
          </a:xfrm>
          <a:prstGeom prst="rect">
            <a:avLst/>
          </a:prstGeom>
        </p:spPr>
      </p:pic>
      <p:sp>
        <p:nvSpPr>
          <p:cNvPr id="3" name="Rectangle 2"/>
          <p:cNvSpPr/>
          <p:nvPr/>
        </p:nvSpPr>
        <p:spPr>
          <a:xfrm>
            <a:off x="0" y="361986"/>
            <a:ext cx="4019049" cy="369332"/>
          </a:xfrm>
          <a:prstGeom prst="rect">
            <a:avLst/>
          </a:prstGeom>
        </p:spPr>
        <p:txBody>
          <a:bodyPr wrap="none">
            <a:spAutoFit/>
          </a:bodyPr>
          <a:lstStyle/>
          <a:p>
            <a:r>
              <a:rPr lang="fr-FR" b="1" dirty="0" smtClean="0">
                <a:latin typeface="Times New Roman" panose="02020603050405020304" pitchFamily="18" charset="0"/>
                <a:cs typeface="Times New Roman" panose="02020603050405020304" pitchFamily="18" charset="0"/>
              </a:rPr>
              <a:t>Utilisée plote avec plusieurs arguments</a:t>
            </a:r>
            <a:endParaRPr lang="fr-FR" dirty="0"/>
          </a:p>
        </p:txBody>
      </p:sp>
      <p:sp>
        <p:nvSpPr>
          <p:cNvPr id="4" name="Rectangle 3"/>
          <p:cNvSpPr/>
          <p:nvPr/>
        </p:nvSpPr>
        <p:spPr>
          <a:xfrm>
            <a:off x="6313925" y="361986"/>
            <a:ext cx="2024913" cy="369332"/>
          </a:xfrm>
          <a:prstGeom prst="rect">
            <a:avLst/>
          </a:prstGeom>
        </p:spPr>
        <p:txBody>
          <a:bodyPr wrap="none">
            <a:spAutoFit/>
          </a:bodyPr>
          <a:lstStyle/>
          <a:p>
            <a:r>
              <a:rPr lang="fr-FR" b="1" dirty="0" smtClean="0">
                <a:latin typeface="Times New Roman" panose="02020603050405020304" pitchFamily="18" charset="0"/>
                <a:cs typeface="Times New Roman" panose="02020603050405020304" pitchFamily="18" charset="0"/>
              </a:rPr>
              <a:t>Représentation 3D</a:t>
            </a:r>
            <a:endParaRPr lang="fr-FR" dirty="0"/>
          </a:p>
        </p:txBody>
      </p:sp>
      <p:pic>
        <p:nvPicPr>
          <p:cNvPr id="6" name="Image 5"/>
          <p:cNvPicPr>
            <a:picLocks noChangeAspect="1"/>
          </p:cNvPicPr>
          <p:nvPr/>
        </p:nvPicPr>
        <p:blipFill>
          <a:blip r:embed="rId3"/>
          <a:stretch>
            <a:fillRect/>
          </a:stretch>
        </p:blipFill>
        <p:spPr>
          <a:xfrm>
            <a:off x="6145695" y="1221685"/>
            <a:ext cx="5857875" cy="1790700"/>
          </a:xfrm>
          <a:prstGeom prst="rect">
            <a:avLst/>
          </a:prstGeom>
        </p:spPr>
      </p:pic>
      <p:pic>
        <p:nvPicPr>
          <p:cNvPr id="7" name="Image 6"/>
          <p:cNvPicPr>
            <a:picLocks noChangeAspect="1"/>
          </p:cNvPicPr>
          <p:nvPr/>
        </p:nvPicPr>
        <p:blipFill>
          <a:blip r:embed="rId4"/>
          <a:stretch>
            <a:fillRect/>
          </a:stretch>
        </p:blipFill>
        <p:spPr>
          <a:xfrm>
            <a:off x="6885333" y="3032056"/>
            <a:ext cx="3848100" cy="3181350"/>
          </a:xfrm>
          <a:prstGeom prst="rect">
            <a:avLst/>
          </a:prstGeom>
        </p:spPr>
      </p:pic>
    </p:spTree>
    <p:extLst>
      <p:ext uri="{BB962C8B-B14F-4D97-AF65-F5344CB8AC3E}">
        <p14:creationId xmlns:p14="http://schemas.microsoft.com/office/powerpoint/2010/main" val="26184622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6953855" y="3702533"/>
            <a:ext cx="4857750" cy="1838325"/>
          </a:xfrm>
          <a:prstGeom prst="rect">
            <a:avLst/>
          </a:prstGeom>
        </p:spPr>
      </p:pic>
      <p:sp>
        <p:nvSpPr>
          <p:cNvPr id="3" name="Rectangle 2"/>
          <p:cNvSpPr/>
          <p:nvPr/>
        </p:nvSpPr>
        <p:spPr>
          <a:xfrm>
            <a:off x="322349" y="325177"/>
            <a:ext cx="4839979" cy="400110"/>
          </a:xfrm>
          <a:prstGeom prst="rect">
            <a:avLst/>
          </a:prstGeom>
          <a:ln w="19050"/>
        </p:spPr>
        <p:style>
          <a:lnRef idx="2">
            <a:schemeClr val="accent2"/>
          </a:lnRef>
          <a:fillRef idx="1">
            <a:schemeClr val="lt1"/>
          </a:fillRef>
          <a:effectRef idx="0">
            <a:schemeClr val="accent2"/>
          </a:effectRef>
          <a:fontRef idx="minor">
            <a:schemeClr val="dk1"/>
          </a:fontRef>
        </p:style>
        <p:txBody>
          <a:bodyPr wrap="none">
            <a:spAutoFit/>
          </a:bodyPr>
          <a:lstStyle/>
          <a:p>
            <a:r>
              <a:rPr lang="fr-FR" sz="2000" b="1" dirty="0"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III. Les fichiers SCRIPT et  FUNCTION : </a:t>
            </a:r>
          </a:p>
        </p:txBody>
      </p:sp>
      <p:sp>
        <p:nvSpPr>
          <p:cNvPr id="4" name="Rectangle 3"/>
          <p:cNvSpPr/>
          <p:nvPr/>
        </p:nvSpPr>
        <p:spPr>
          <a:xfrm>
            <a:off x="216176" y="1133140"/>
            <a:ext cx="5542722" cy="1754326"/>
          </a:xfrm>
          <a:prstGeom prst="rect">
            <a:avLst/>
          </a:prstGeom>
        </p:spPr>
        <p:txBody>
          <a:bodyPr wrap="square">
            <a:spAutoFit/>
          </a:bodyPr>
          <a:lstStyle/>
          <a:p>
            <a:pPr algn="just"/>
            <a:r>
              <a:rPr lang="fr-FR" dirty="0" smtClean="0">
                <a:latin typeface="Times New Roman" panose="02020603050405020304" pitchFamily="18" charset="0"/>
                <a:cs typeface="Times New Roman" panose="02020603050405020304" pitchFamily="18" charset="0"/>
              </a:rPr>
              <a:t>Pour des taches répétitives, il est pratique  d’</a:t>
            </a:r>
            <a:r>
              <a:rPr lang="fr-FR" dirty="0">
                <a:latin typeface="Times New Roman" panose="02020603050405020304" pitchFamily="18" charset="0"/>
                <a:cs typeface="Times New Roman" panose="02020603050405020304" pitchFamily="18" charset="0"/>
              </a:rPr>
              <a:t>é</a:t>
            </a:r>
            <a:r>
              <a:rPr lang="fr-FR" dirty="0" smtClean="0">
                <a:latin typeface="Times New Roman" panose="02020603050405020304" pitchFamily="18" charset="0"/>
                <a:cs typeface="Times New Roman" panose="02020603050405020304" pitchFamily="18" charset="0"/>
              </a:rPr>
              <a:t>crire des courts programmes, qu’on sauvegarde, pour effectuer les calculs désirés, il existe deux types de fichiers qui peuvent programmés avec MATLAB les fichiers SCRIPT et FUNCTION. Dans les deux cas, il faut lancer l’éditeur de fichier et sauvegarder le fichier avec l’</a:t>
            </a:r>
            <a:r>
              <a:rPr lang="fr-FR" dirty="0" err="1" smtClean="0">
                <a:latin typeface="Times New Roman" panose="02020603050405020304" pitchFamily="18" charset="0"/>
                <a:cs typeface="Times New Roman" panose="02020603050405020304" pitchFamily="18" charset="0"/>
              </a:rPr>
              <a:t>éxtension</a:t>
            </a:r>
            <a:r>
              <a:rPr lang="fr-FR" dirty="0" smtClean="0">
                <a:latin typeface="Times New Roman" panose="02020603050405020304" pitchFamily="18" charset="0"/>
                <a:cs typeface="Times New Roman" panose="02020603050405020304" pitchFamily="18" charset="0"/>
              </a:rPr>
              <a:t> </a:t>
            </a:r>
            <a:r>
              <a:rPr lang="fr-FR" b="1" dirty="0" smtClean="0">
                <a:latin typeface="Times New Roman" panose="02020603050405020304" pitchFamily="18" charset="0"/>
                <a:cs typeface="Times New Roman" panose="02020603050405020304" pitchFamily="18" charset="0"/>
              </a:rPr>
              <a:t>.ma </a:t>
            </a:r>
            <a:endParaRPr lang="fr-FR" b="1" dirty="0"/>
          </a:p>
        </p:txBody>
      </p:sp>
      <p:sp>
        <p:nvSpPr>
          <p:cNvPr id="6" name="Rectangle 5"/>
          <p:cNvSpPr/>
          <p:nvPr/>
        </p:nvSpPr>
        <p:spPr>
          <a:xfrm>
            <a:off x="143445" y="3145527"/>
            <a:ext cx="6096000" cy="1754326"/>
          </a:xfrm>
          <a:prstGeom prst="rect">
            <a:avLst/>
          </a:prstGeom>
        </p:spPr>
        <p:txBody>
          <a:bodyPr>
            <a:spAutoFit/>
          </a:bodyPr>
          <a:lstStyle/>
          <a:p>
            <a:pPr algn="just"/>
            <a:r>
              <a:rPr lang="fr-FR" dirty="0">
                <a:latin typeface="Times New Roman" panose="02020603050405020304" pitchFamily="18" charset="0"/>
                <a:cs typeface="Times New Roman" panose="02020603050405020304" pitchFamily="18" charset="0"/>
              </a:rPr>
              <a:t>1. </a:t>
            </a:r>
            <a:r>
              <a:rPr lang="fr-FR" dirty="0" smtClean="0">
                <a:latin typeface="Times New Roman" panose="02020603050405020304" pitchFamily="18" charset="0"/>
                <a:cs typeface="Times New Roman" panose="02020603050405020304" pitchFamily="18" charset="0"/>
              </a:rPr>
              <a:t>Le </a:t>
            </a:r>
            <a:r>
              <a:rPr lang="fr-FR" dirty="0">
                <a:latin typeface="Times New Roman" panose="02020603050405020304" pitchFamily="18" charset="0"/>
                <a:cs typeface="Times New Roman" panose="02020603050405020304" pitchFamily="18" charset="0"/>
              </a:rPr>
              <a:t>fichier </a:t>
            </a:r>
            <a:r>
              <a:rPr lang="fr-FR" b="1" dirty="0">
                <a:latin typeface="Times New Roman" panose="02020603050405020304" pitchFamily="18" charset="0"/>
                <a:cs typeface="Times New Roman" panose="02020603050405020304" pitchFamily="18" charset="0"/>
              </a:rPr>
              <a:t>SCRIPT</a:t>
            </a:r>
            <a:r>
              <a:rPr lang="fr-FR" dirty="0">
                <a:latin typeface="Times New Roman" panose="02020603050405020304" pitchFamily="18" charset="0"/>
                <a:cs typeface="Times New Roman" panose="02020603050405020304" pitchFamily="18" charset="0"/>
              </a:rPr>
              <a:t> permet de lancer les mêmes opérations que celles écrites directement à l'invite MATLAB. Toutes les variables utilisées dans un SCRIPT sont disponibles à l'invite MATLAB. Vous devez créer vous-même ce ficher en faisant créer un nouveau fichier </a:t>
            </a:r>
            <a:r>
              <a:rPr lang="fr-FR" dirty="0" err="1">
                <a:latin typeface="Times New Roman" panose="02020603050405020304" pitchFamily="18" charset="0"/>
                <a:cs typeface="Times New Roman" panose="02020603050405020304" pitchFamily="18" charset="0"/>
              </a:rPr>
              <a:t>MFile</a:t>
            </a:r>
            <a:r>
              <a:rPr lang="fr-FR" dirty="0">
                <a:latin typeface="Times New Roman" panose="02020603050405020304" pitchFamily="18" charset="0"/>
                <a:cs typeface="Times New Roman" panose="02020603050405020304" pitchFamily="18" charset="0"/>
              </a:rPr>
              <a:t> et le sauvegarder par exemple sous le nom </a:t>
            </a:r>
            <a:r>
              <a:rPr lang="fr-FR" dirty="0" err="1">
                <a:latin typeface="Times New Roman" panose="02020603050405020304" pitchFamily="18" charset="0"/>
                <a:cs typeface="Times New Roman" panose="02020603050405020304" pitchFamily="18" charset="0"/>
              </a:rPr>
              <a:t>test.m</a:t>
            </a:r>
            <a:r>
              <a:rPr lang="fr-FR" dirty="0">
                <a:latin typeface="Times New Roman" panose="02020603050405020304" pitchFamily="18" charset="0"/>
                <a:cs typeface="Times New Roman" panose="02020603050405020304" pitchFamily="18" charset="0"/>
              </a:rPr>
              <a:t>.</a:t>
            </a:r>
          </a:p>
        </p:txBody>
      </p:sp>
      <p:sp>
        <p:nvSpPr>
          <p:cNvPr id="7" name="Rectangle 6"/>
          <p:cNvSpPr/>
          <p:nvPr/>
        </p:nvSpPr>
        <p:spPr>
          <a:xfrm>
            <a:off x="6096000" y="954393"/>
            <a:ext cx="6096000" cy="2062103"/>
          </a:xfrm>
          <a:prstGeom prst="rect">
            <a:avLst/>
          </a:prstGeom>
        </p:spPr>
        <p:txBody>
          <a:bodyPr>
            <a:spAutoFit/>
          </a:bodyPr>
          <a:lstStyle/>
          <a:p>
            <a:pPr algn="just"/>
            <a:r>
              <a:rPr lang="fr-FR" sz="1600" dirty="0">
                <a:latin typeface="Times New Roman" panose="02020603050405020304" pitchFamily="18" charset="0"/>
                <a:cs typeface="Times New Roman" panose="02020603050405020304" pitchFamily="18" charset="0"/>
              </a:rPr>
              <a:t>2. Fichiers FUNCTION L'idée de base d'une fonction est d'effectuer des opérations sur une ou plusieurs entrées ou arguments pour obtenir un résultat qui sera appelé sortie. Il est important de noter que les variables internes ne sont pas disponibles à l'invite MATLAB. Ces fonctions seront ensuite utilisées/appelées dans les programmes (SCRIPT). Autrement dit, ON N’EXECUTE JAMAIS UN PROGRAMME DE TYPE FONCTION. ON L’APPELLE DEPUIS UN AUTRE PROGRAMME OU DEPUIS LA CONSOLE.</a:t>
            </a:r>
          </a:p>
        </p:txBody>
      </p:sp>
    </p:spTree>
    <p:extLst>
      <p:ext uri="{BB962C8B-B14F-4D97-AF65-F5344CB8AC3E}">
        <p14:creationId xmlns:p14="http://schemas.microsoft.com/office/powerpoint/2010/main" val="2555695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308113" y="685801"/>
            <a:ext cx="6510130" cy="830997"/>
          </a:xfrm>
          <a:prstGeom prst="rect">
            <a:avLst/>
          </a:prstGeom>
          <a:noFill/>
        </p:spPr>
        <p:txBody>
          <a:bodyPr wrap="square" rtlCol="0">
            <a:spAutoFit/>
          </a:bodyPr>
          <a:lstStyle/>
          <a:p>
            <a:pPr algn="just"/>
            <a:r>
              <a:rPr lang="fr-FR" sz="2400" b="1" dirty="0" smtClean="0">
                <a:latin typeface="Times New Roman" panose="02020603050405020304" pitchFamily="18" charset="0"/>
                <a:cs typeface="Times New Roman" panose="02020603050405020304" pitchFamily="18" charset="0"/>
              </a:rPr>
              <a:t>Exercice1</a:t>
            </a:r>
            <a:r>
              <a:rPr lang="fr-FR" sz="2400" dirty="0" smtClean="0"/>
              <a:t> : </a:t>
            </a:r>
            <a:r>
              <a:rPr lang="fr-FR" sz="2400" dirty="0" smtClean="0">
                <a:latin typeface="Times New Roman" panose="02020603050405020304" pitchFamily="18" charset="0"/>
                <a:cs typeface="Times New Roman" panose="02020603050405020304" pitchFamily="18" charset="0"/>
              </a:rPr>
              <a:t>Ecrire un programme qui trouve les racines d’une équation de second degré.</a:t>
            </a:r>
            <a:endParaRPr lang="fr-FR" sz="2400" dirty="0">
              <a:latin typeface="Times New Roman" panose="02020603050405020304" pitchFamily="18" charset="0"/>
              <a:cs typeface="Times New Roman" panose="02020603050405020304" pitchFamily="18" charset="0"/>
            </a:endParaRPr>
          </a:p>
        </p:txBody>
      </p:sp>
      <p:sp>
        <p:nvSpPr>
          <p:cNvPr id="4" name="ZoneTexte 3"/>
          <p:cNvSpPr txBox="1"/>
          <p:nvPr/>
        </p:nvSpPr>
        <p:spPr>
          <a:xfrm>
            <a:off x="308113" y="3303105"/>
            <a:ext cx="6510130" cy="1200329"/>
          </a:xfrm>
          <a:prstGeom prst="rect">
            <a:avLst/>
          </a:prstGeom>
          <a:noFill/>
        </p:spPr>
        <p:txBody>
          <a:bodyPr wrap="square" rtlCol="0">
            <a:spAutoFit/>
          </a:bodyPr>
          <a:lstStyle/>
          <a:p>
            <a:pPr algn="just"/>
            <a:r>
              <a:rPr lang="fr-FR" sz="2400" b="1" dirty="0" smtClean="0">
                <a:latin typeface="Times New Roman" panose="02020603050405020304" pitchFamily="18" charset="0"/>
                <a:cs typeface="Times New Roman" panose="02020603050405020304" pitchFamily="18" charset="0"/>
              </a:rPr>
              <a:t>Exercice 2</a:t>
            </a:r>
            <a:r>
              <a:rPr lang="fr-FR" sz="2400" dirty="0" smtClean="0"/>
              <a:t> : </a:t>
            </a:r>
            <a:r>
              <a:rPr lang="fr-FR" sz="2400" dirty="0" smtClean="0">
                <a:latin typeface="Times New Roman" panose="02020603050405020304" pitchFamily="18" charset="0"/>
                <a:cs typeface="Times New Roman" panose="02020603050405020304" pitchFamily="18" charset="0"/>
              </a:rPr>
              <a:t>Ecrire un programme qui fait les opérations( +,- ,*et /) de calcul des deux variable x et y par l’utilisation les fichiers : </a:t>
            </a:r>
            <a:r>
              <a:rPr lang="fr-FR" sz="2400" b="1" dirty="0" err="1" smtClean="0">
                <a:latin typeface="Times New Roman" panose="02020603050405020304" pitchFamily="18" charset="0"/>
                <a:cs typeface="Times New Roman" panose="02020603050405020304" pitchFamily="18" charset="0"/>
              </a:rPr>
              <a:t>function</a:t>
            </a:r>
            <a:r>
              <a:rPr lang="fr-FR" sz="2400" dirty="0" smtClean="0">
                <a:latin typeface="Times New Roman" panose="02020603050405020304" pitchFamily="18" charset="0"/>
                <a:cs typeface="Times New Roman" panose="02020603050405020304" pitchFamily="18" charset="0"/>
              </a:rPr>
              <a:t> et </a:t>
            </a:r>
            <a:r>
              <a:rPr lang="fr-FR" sz="2400" b="1" dirty="0" smtClean="0">
                <a:latin typeface="Times New Roman" panose="02020603050405020304" pitchFamily="18" charset="0"/>
                <a:cs typeface="Times New Roman" panose="02020603050405020304" pitchFamily="18" charset="0"/>
              </a:rPr>
              <a:t>script</a:t>
            </a:r>
            <a:r>
              <a:rPr lang="fr-FR" sz="2400" dirty="0" smtClean="0">
                <a:latin typeface="Times New Roman" panose="02020603050405020304" pitchFamily="18" charset="0"/>
                <a:cs typeface="Times New Roman" panose="02020603050405020304" pitchFamily="18" charset="0"/>
              </a:rPr>
              <a:t>.</a:t>
            </a:r>
            <a:endParaRPr lang="fr-F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6991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203338" y="1270138"/>
            <a:ext cx="6000750" cy="1733550"/>
          </a:xfrm>
          <a:prstGeom prst="rect">
            <a:avLst/>
          </a:prstGeom>
        </p:spPr>
      </p:pic>
      <p:sp>
        <p:nvSpPr>
          <p:cNvPr id="3" name="ZoneTexte 2"/>
          <p:cNvSpPr txBox="1"/>
          <p:nvPr/>
        </p:nvSpPr>
        <p:spPr>
          <a:xfrm>
            <a:off x="367748" y="298174"/>
            <a:ext cx="1212574" cy="369332"/>
          </a:xfrm>
          <a:prstGeom prst="rect">
            <a:avLst/>
          </a:prstGeom>
          <a:noFill/>
        </p:spPr>
        <p:txBody>
          <a:bodyPr wrap="square" rtlCol="0">
            <a:spAutoFit/>
          </a:bodyPr>
          <a:lstStyle/>
          <a:p>
            <a:r>
              <a:rPr lang="fr-FR" b="1" dirty="0" smtClean="0">
                <a:latin typeface="Times New Roman" panose="02020603050405020304" pitchFamily="18" charset="0"/>
                <a:cs typeface="Times New Roman" panose="02020603050405020304" pitchFamily="18" charset="0"/>
              </a:rPr>
              <a:t>Annexe</a:t>
            </a:r>
            <a:endParaRPr lang="fr-FR" b="1" dirty="0">
              <a:latin typeface="Times New Roman" panose="02020603050405020304" pitchFamily="18" charset="0"/>
              <a:cs typeface="Times New Roman" panose="02020603050405020304" pitchFamily="18" charset="0"/>
            </a:endParaRPr>
          </a:p>
        </p:txBody>
      </p:sp>
      <p:pic>
        <p:nvPicPr>
          <p:cNvPr id="4" name="Image 3"/>
          <p:cNvPicPr>
            <a:picLocks noChangeAspect="1"/>
          </p:cNvPicPr>
          <p:nvPr/>
        </p:nvPicPr>
        <p:blipFill>
          <a:blip r:embed="rId3"/>
          <a:stretch>
            <a:fillRect/>
          </a:stretch>
        </p:blipFill>
        <p:spPr>
          <a:xfrm>
            <a:off x="298588" y="3215928"/>
            <a:ext cx="5810250" cy="1400175"/>
          </a:xfrm>
          <a:prstGeom prst="rect">
            <a:avLst/>
          </a:prstGeom>
        </p:spPr>
      </p:pic>
      <p:pic>
        <p:nvPicPr>
          <p:cNvPr id="5" name="Image 4"/>
          <p:cNvPicPr>
            <a:picLocks noChangeAspect="1"/>
          </p:cNvPicPr>
          <p:nvPr/>
        </p:nvPicPr>
        <p:blipFill>
          <a:blip r:embed="rId4"/>
          <a:stretch>
            <a:fillRect/>
          </a:stretch>
        </p:blipFill>
        <p:spPr>
          <a:xfrm>
            <a:off x="298588" y="4961903"/>
            <a:ext cx="5915025" cy="333375"/>
          </a:xfrm>
          <a:prstGeom prst="rect">
            <a:avLst/>
          </a:prstGeom>
        </p:spPr>
      </p:pic>
      <p:pic>
        <p:nvPicPr>
          <p:cNvPr id="7" name="Image 6"/>
          <p:cNvPicPr>
            <a:picLocks noChangeAspect="1"/>
          </p:cNvPicPr>
          <p:nvPr/>
        </p:nvPicPr>
        <p:blipFill>
          <a:blip r:embed="rId5"/>
          <a:stretch>
            <a:fillRect/>
          </a:stretch>
        </p:blipFill>
        <p:spPr>
          <a:xfrm>
            <a:off x="6781592" y="1270138"/>
            <a:ext cx="3419475" cy="2409825"/>
          </a:xfrm>
          <a:prstGeom prst="rect">
            <a:avLst/>
          </a:prstGeom>
        </p:spPr>
      </p:pic>
      <p:pic>
        <p:nvPicPr>
          <p:cNvPr id="8" name="Image 7"/>
          <p:cNvPicPr>
            <a:picLocks noChangeAspect="1"/>
          </p:cNvPicPr>
          <p:nvPr/>
        </p:nvPicPr>
        <p:blipFill>
          <a:blip r:embed="rId6"/>
          <a:stretch>
            <a:fillRect/>
          </a:stretch>
        </p:blipFill>
        <p:spPr>
          <a:xfrm>
            <a:off x="6624637" y="3916015"/>
            <a:ext cx="4429125" cy="1762125"/>
          </a:xfrm>
          <a:prstGeom prst="rect">
            <a:avLst/>
          </a:prstGeom>
        </p:spPr>
      </p:pic>
    </p:spTree>
    <p:extLst>
      <p:ext uri="{BB962C8B-B14F-4D97-AF65-F5344CB8AC3E}">
        <p14:creationId xmlns:p14="http://schemas.microsoft.com/office/powerpoint/2010/main" val="2169069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p:cNvSpPr txBox="1"/>
          <p:nvPr/>
        </p:nvSpPr>
        <p:spPr>
          <a:xfrm>
            <a:off x="3955775" y="1143959"/>
            <a:ext cx="6470373" cy="923330"/>
          </a:xfrm>
          <a:prstGeom prst="rect">
            <a:avLst/>
          </a:prstGeom>
          <a:ln w="28575"/>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dirty="0" smtClean="0">
                <a:latin typeface="Times New Roman" panose="02020603050405020304" pitchFamily="18" charset="0"/>
                <a:cs typeface="Times New Roman" panose="02020603050405020304" pitchFamily="18" charset="0"/>
              </a:rPr>
              <a:t>MATLAB </a:t>
            </a:r>
            <a:r>
              <a:rPr lang="fr-FR" dirty="0">
                <a:latin typeface="Times New Roman" panose="02020603050405020304" pitchFamily="18" charset="0"/>
                <a:cs typeface="Times New Roman" panose="02020603050405020304" pitchFamily="18" charset="0"/>
              </a:rPr>
              <a:t>(« matrix </a:t>
            </a:r>
            <a:r>
              <a:rPr lang="fr-FR" dirty="0" err="1">
                <a:latin typeface="Times New Roman" panose="02020603050405020304" pitchFamily="18" charset="0"/>
                <a:cs typeface="Times New Roman" panose="02020603050405020304" pitchFamily="18" charset="0"/>
              </a:rPr>
              <a:t>laboratory</a:t>
            </a:r>
            <a:r>
              <a:rPr lang="fr-FR" dirty="0">
                <a:latin typeface="Times New Roman" panose="02020603050405020304" pitchFamily="18" charset="0"/>
                <a:cs typeface="Times New Roman" panose="02020603050405020304" pitchFamily="18" charset="0"/>
              </a:rPr>
              <a:t> ») est un logiciel de calcul  </a:t>
            </a:r>
            <a:r>
              <a:rPr lang="fr-FR" dirty="0" smtClean="0">
                <a:latin typeface="Times New Roman" panose="02020603050405020304" pitchFamily="18" charset="0"/>
                <a:cs typeface="Times New Roman" panose="02020603050405020304" pitchFamily="18" charset="0"/>
              </a:rPr>
              <a:t>scientifique, </a:t>
            </a:r>
            <a:r>
              <a:rPr lang="fr-FR" dirty="0">
                <a:latin typeface="Times New Roman" panose="02020603050405020304" pitchFamily="18" charset="0"/>
                <a:cs typeface="Times New Roman" panose="02020603050405020304" pitchFamily="18" charset="0"/>
              </a:rPr>
              <a:t>il est bien adapté pour réaliser rapidement des calculs complexes</a:t>
            </a:r>
            <a:r>
              <a:rPr lang="fr-FR" dirty="0" smtClean="0">
                <a:latin typeface="Times New Roman" panose="02020603050405020304" pitchFamily="18" charset="0"/>
                <a:cs typeface="Times New Roman" panose="02020603050405020304" pitchFamily="18" charset="0"/>
              </a:rPr>
              <a:t>.</a:t>
            </a:r>
            <a:endParaRPr lang="fr-FR" dirty="0">
              <a:latin typeface="Times New Roman" panose="02020603050405020304" pitchFamily="18" charset="0"/>
              <a:cs typeface="Times New Roman" panose="02020603050405020304" pitchFamily="18" charset="0"/>
            </a:endParaRPr>
          </a:p>
        </p:txBody>
      </p:sp>
      <p:sp>
        <p:nvSpPr>
          <p:cNvPr id="12" name="Rectangle 11"/>
          <p:cNvSpPr/>
          <p:nvPr/>
        </p:nvSpPr>
        <p:spPr>
          <a:xfrm>
            <a:off x="648649" y="559184"/>
            <a:ext cx="2742033" cy="584775"/>
          </a:xfrm>
          <a:prstGeom prst="rect">
            <a:avLst/>
          </a:prstGeom>
          <a:ln w="19050"/>
        </p:spPr>
        <p:style>
          <a:lnRef idx="2">
            <a:schemeClr val="accent2"/>
          </a:lnRef>
          <a:fillRef idx="1">
            <a:schemeClr val="lt1"/>
          </a:fillRef>
          <a:effectRef idx="0">
            <a:schemeClr val="accent2"/>
          </a:effectRef>
          <a:fontRef idx="minor">
            <a:schemeClr val="dk1"/>
          </a:fontRef>
        </p:style>
        <p:txBody>
          <a:bodyPr wrap="none">
            <a:spAutoFit/>
          </a:bodyPr>
          <a:lstStyle/>
          <a:p>
            <a:r>
              <a:rPr lang="fr-FR" sz="3200" b="1" dirty="0"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Introduction :</a:t>
            </a:r>
            <a:r>
              <a:rPr lang="fr-FR" sz="3200" b="1" dirty="0" smtClean="0">
                <a:ln w="22225">
                  <a:solidFill>
                    <a:schemeClr val="accent2"/>
                  </a:solidFill>
                  <a:prstDash val="solid"/>
                </a:ln>
                <a:solidFill>
                  <a:schemeClr val="accent2">
                    <a:lumMod val="40000"/>
                    <a:lumOff val="60000"/>
                  </a:schemeClr>
                </a:solidFill>
              </a:rPr>
              <a:t> </a:t>
            </a:r>
          </a:p>
        </p:txBody>
      </p:sp>
      <p:sp>
        <p:nvSpPr>
          <p:cNvPr id="13" name="Rectangle 12"/>
          <p:cNvSpPr/>
          <p:nvPr/>
        </p:nvSpPr>
        <p:spPr>
          <a:xfrm>
            <a:off x="3955774" y="2707262"/>
            <a:ext cx="6470373" cy="1200329"/>
          </a:xfrm>
          <a:prstGeom prst="rect">
            <a:avLst/>
          </a:prstGeom>
          <a:ln w="28575"/>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fr-FR" dirty="0" smtClean="0">
                <a:latin typeface="Times New Roman" panose="02020603050405020304" pitchFamily="18" charset="0"/>
                <a:cs typeface="Times New Roman" panose="02020603050405020304" pitchFamily="18" charset="0"/>
              </a:rPr>
              <a:t>MATLAB permet de manipuler des matrices, d'afficher des courbes et des données, de mettre en œuvre des algorithmes, de créer des interfaces utilisateurs, et peut s’interfacer avec d’autres langages comme le </a:t>
            </a:r>
            <a:r>
              <a:rPr lang="fr-FR" dirty="0" smtClean="0">
                <a:latin typeface="Times New Roman" panose="02020603050405020304" pitchFamily="18" charset="0"/>
                <a:cs typeface="Times New Roman" panose="02020603050405020304" pitchFamily="18" charset="0"/>
                <a:hlinkClick r:id="rId2" tooltip="C (langage)"/>
              </a:rPr>
              <a:t>C</a:t>
            </a:r>
            <a:r>
              <a:rPr lang="fr-FR" dirty="0" smtClean="0">
                <a:latin typeface="Times New Roman" panose="02020603050405020304" pitchFamily="18" charset="0"/>
                <a:cs typeface="Times New Roman" panose="02020603050405020304" pitchFamily="18" charset="0"/>
              </a:rPr>
              <a:t>, </a:t>
            </a:r>
            <a:r>
              <a:rPr lang="fr-FR" dirty="0" smtClean="0">
                <a:latin typeface="Times New Roman" panose="02020603050405020304" pitchFamily="18" charset="0"/>
                <a:cs typeface="Times New Roman" panose="02020603050405020304" pitchFamily="18" charset="0"/>
                <a:hlinkClick r:id="rId3" tooltip="C++"/>
              </a:rPr>
              <a:t>C++</a:t>
            </a:r>
            <a:r>
              <a:rPr lang="fr-FR" dirty="0" smtClean="0">
                <a:latin typeface="Times New Roman" panose="02020603050405020304" pitchFamily="18" charset="0"/>
                <a:cs typeface="Times New Roman" panose="02020603050405020304" pitchFamily="18" charset="0"/>
              </a:rPr>
              <a:t>, </a:t>
            </a:r>
            <a:r>
              <a:rPr lang="fr-FR" dirty="0" smtClean="0">
                <a:latin typeface="Times New Roman" panose="02020603050405020304" pitchFamily="18" charset="0"/>
                <a:cs typeface="Times New Roman" panose="02020603050405020304" pitchFamily="18" charset="0"/>
                <a:hlinkClick r:id="rId4" tooltip="Java (langage)"/>
              </a:rPr>
              <a:t>Java</a:t>
            </a:r>
            <a:r>
              <a:rPr lang="fr-FR" dirty="0" smtClean="0">
                <a:latin typeface="Times New Roman" panose="02020603050405020304" pitchFamily="18" charset="0"/>
                <a:cs typeface="Times New Roman" panose="02020603050405020304" pitchFamily="18" charset="0"/>
              </a:rPr>
              <a:t>, et </a:t>
            </a:r>
            <a:r>
              <a:rPr lang="fr-FR" dirty="0" smtClean="0">
                <a:latin typeface="Times New Roman" panose="02020603050405020304" pitchFamily="18" charset="0"/>
                <a:cs typeface="Times New Roman" panose="02020603050405020304" pitchFamily="18" charset="0"/>
                <a:hlinkClick r:id="rId5"/>
              </a:rPr>
              <a:t>Fortran</a:t>
            </a:r>
            <a:endParaRPr lang="fr-FR" dirty="0"/>
          </a:p>
        </p:txBody>
      </p:sp>
      <p:sp>
        <p:nvSpPr>
          <p:cNvPr id="15" name="ZoneTexte 14"/>
          <p:cNvSpPr txBox="1"/>
          <p:nvPr/>
        </p:nvSpPr>
        <p:spPr>
          <a:xfrm>
            <a:off x="3955774" y="4919869"/>
            <a:ext cx="6470373" cy="923330"/>
          </a:xfrm>
          <a:prstGeom prst="rect">
            <a:avLst/>
          </a:prstGeom>
          <a:ln w="28575"/>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fr-FR" dirty="0">
                <a:solidFill>
                  <a:schemeClr val="dk1"/>
                </a:solidFill>
                <a:latin typeface="Times New Roman" panose="02020603050405020304" pitchFamily="18" charset="0"/>
                <a:cs typeface="Times New Roman" panose="02020603050405020304" pitchFamily="18" charset="0"/>
              </a:rPr>
              <a:t>MATLAB est utilisée dans le domaine de l’éducations, de la recherche et de la industrie pour le </a:t>
            </a:r>
            <a:r>
              <a:rPr lang="fr-FR" dirty="0" smtClean="0">
                <a:solidFill>
                  <a:schemeClr val="dk1"/>
                </a:solidFill>
                <a:latin typeface="Times New Roman" panose="02020603050405020304" pitchFamily="18" charset="0"/>
                <a:cs typeface="Times New Roman" panose="02020603050405020304" pitchFamily="18" charset="0"/>
              </a:rPr>
              <a:t>calcul </a:t>
            </a:r>
            <a:r>
              <a:rPr lang="fr-FR" dirty="0">
                <a:solidFill>
                  <a:schemeClr val="dk1"/>
                </a:solidFill>
                <a:latin typeface="Times New Roman" panose="02020603050405020304" pitchFamily="18" charset="0"/>
                <a:cs typeface="Times New Roman" panose="02020603050405020304" pitchFamily="18" charset="0"/>
              </a:rPr>
              <a:t>numérique mais aussi dans les phases des développement de </a:t>
            </a:r>
            <a:r>
              <a:rPr lang="fr-FR" dirty="0" smtClean="0">
                <a:solidFill>
                  <a:schemeClr val="dk1"/>
                </a:solidFill>
                <a:latin typeface="Times New Roman" panose="02020603050405020304" pitchFamily="18" charset="0"/>
                <a:cs typeface="Times New Roman" panose="02020603050405020304" pitchFamily="18" charset="0"/>
              </a:rPr>
              <a:t>projets.</a:t>
            </a:r>
            <a:endParaRPr lang="fr-FR" dirty="0">
              <a:solidFill>
                <a:schemeClr val="dk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08956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178902" y="178902"/>
            <a:ext cx="11797750" cy="6840000"/>
          </a:xfrm>
          <a:prstGeom prst="rect">
            <a:avLst/>
          </a:prstGeom>
        </p:spPr>
      </p:pic>
      <p:sp>
        <p:nvSpPr>
          <p:cNvPr id="3" name="Rectangle 2"/>
          <p:cNvSpPr/>
          <p:nvPr/>
        </p:nvSpPr>
        <p:spPr>
          <a:xfrm>
            <a:off x="178903" y="178902"/>
            <a:ext cx="11907082" cy="815009"/>
          </a:xfrm>
          <a:prstGeom prst="rect">
            <a:avLst/>
          </a:prstGeom>
          <a:no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b="1">
              <a:ln w="10160">
                <a:noFill/>
                <a:prstDash val="solid"/>
              </a:ln>
              <a:solidFill>
                <a:schemeClr val="accent2">
                  <a:lumMod val="20000"/>
                  <a:lumOff val="80000"/>
                </a:schemeClr>
              </a:solidFill>
            </a:endParaRPr>
          </a:p>
        </p:txBody>
      </p:sp>
      <p:sp>
        <p:nvSpPr>
          <p:cNvPr id="4" name="ZoneTexte 3"/>
          <p:cNvSpPr txBox="1"/>
          <p:nvPr/>
        </p:nvSpPr>
        <p:spPr>
          <a:xfrm>
            <a:off x="5456580" y="409136"/>
            <a:ext cx="1331843" cy="584775"/>
          </a:xfrm>
          <a:prstGeom prst="rect">
            <a:avLst/>
          </a:prstGeom>
          <a:noFill/>
        </p:spPr>
        <p:txBody>
          <a:bodyPr wrap="square" rtlCol="0">
            <a:spAutoFit/>
          </a:bodyPr>
          <a:lstStyle/>
          <a:p>
            <a:r>
              <a:rPr lang="fr-FR" sz="3200" b="1" dirty="0" smtClean="0">
                <a:ln w="22225">
                  <a:solidFill>
                    <a:schemeClr val="accent2"/>
                  </a:solidFill>
                  <a:prstDash val="solid"/>
                </a:ln>
                <a:solidFill>
                  <a:schemeClr val="accent2">
                    <a:lumMod val="40000"/>
                    <a:lumOff val="60000"/>
                  </a:schemeClr>
                </a:solidFill>
              </a:rPr>
              <a:t>Menu</a:t>
            </a:r>
            <a:endParaRPr lang="fr-FR" sz="3200" b="1" dirty="0">
              <a:ln w="22225">
                <a:solidFill>
                  <a:schemeClr val="accent2"/>
                </a:solidFill>
                <a:prstDash val="solid"/>
              </a:ln>
              <a:solidFill>
                <a:schemeClr val="accent2">
                  <a:lumMod val="40000"/>
                  <a:lumOff val="60000"/>
                </a:schemeClr>
              </a:solidFill>
            </a:endParaRPr>
          </a:p>
        </p:txBody>
      </p:sp>
      <p:sp>
        <p:nvSpPr>
          <p:cNvPr id="5" name="Rectangle 4"/>
          <p:cNvSpPr/>
          <p:nvPr/>
        </p:nvSpPr>
        <p:spPr>
          <a:xfrm>
            <a:off x="1920625" y="1216750"/>
            <a:ext cx="8076211" cy="1109007"/>
          </a:xfrm>
          <a:prstGeom prst="rect">
            <a:avLst/>
          </a:prstGeom>
          <a:no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b="1">
              <a:ln w="10160">
                <a:noFill/>
                <a:prstDash val="solid"/>
              </a:ln>
              <a:solidFill>
                <a:schemeClr val="accent2">
                  <a:lumMod val="20000"/>
                  <a:lumOff val="80000"/>
                </a:schemeClr>
              </a:solidFill>
            </a:endParaRPr>
          </a:p>
        </p:txBody>
      </p:sp>
      <p:sp>
        <p:nvSpPr>
          <p:cNvPr id="6" name="Rectangle 5"/>
          <p:cNvSpPr/>
          <p:nvPr/>
        </p:nvSpPr>
        <p:spPr>
          <a:xfrm>
            <a:off x="9996836" y="1216750"/>
            <a:ext cx="2089149" cy="3736397"/>
          </a:xfrm>
          <a:prstGeom prst="rect">
            <a:avLst/>
          </a:prstGeom>
          <a:no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b="1">
              <a:ln w="10160">
                <a:noFill/>
                <a:prstDash val="solid"/>
              </a:ln>
              <a:solidFill>
                <a:schemeClr val="accent2">
                  <a:lumMod val="20000"/>
                  <a:lumOff val="80000"/>
                </a:schemeClr>
              </a:solidFill>
            </a:endParaRPr>
          </a:p>
        </p:txBody>
      </p:sp>
      <p:sp>
        <p:nvSpPr>
          <p:cNvPr id="7" name="Rectangle 6"/>
          <p:cNvSpPr/>
          <p:nvPr/>
        </p:nvSpPr>
        <p:spPr>
          <a:xfrm>
            <a:off x="1920626" y="2325757"/>
            <a:ext cx="8034082" cy="4693145"/>
          </a:xfrm>
          <a:prstGeom prst="rect">
            <a:avLst/>
          </a:prstGeom>
          <a:no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b="1">
              <a:ln w="10160">
                <a:noFill/>
                <a:prstDash val="solid"/>
              </a:ln>
              <a:solidFill>
                <a:schemeClr val="accent2">
                  <a:lumMod val="20000"/>
                  <a:lumOff val="80000"/>
                </a:schemeClr>
              </a:solidFill>
            </a:endParaRPr>
          </a:p>
        </p:txBody>
      </p:sp>
      <p:sp>
        <p:nvSpPr>
          <p:cNvPr id="8" name="ZoneTexte 7"/>
          <p:cNvSpPr txBox="1"/>
          <p:nvPr/>
        </p:nvSpPr>
        <p:spPr>
          <a:xfrm>
            <a:off x="3964087" y="4450333"/>
            <a:ext cx="3664229" cy="584775"/>
          </a:xfrm>
          <a:prstGeom prst="rect">
            <a:avLst/>
          </a:prstGeom>
          <a:noFill/>
        </p:spPr>
        <p:txBody>
          <a:bodyPr wrap="square" rtlCol="0">
            <a:spAutoFit/>
          </a:bodyPr>
          <a:lstStyle/>
          <a:p>
            <a:r>
              <a:rPr lang="fr-FR" sz="3200" b="1" dirty="0" smtClean="0">
                <a:ln w="22225">
                  <a:solidFill>
                    <a:schemeClr val="accent2"/>
                  </a:solidFill>
                  <a:prstDash val="solid"/>
                </a:ln>
                <a:solidFill>
                  <a:schemeClr val="accent2">
                    <a:lumMod val="40000"/>
                    <a:lumOff val="60000"/>
                  </a:schemeClr>
                </a:solidFill>
              </a:rPr>
              <a:t>Zone de commande </a:t>
            </a:r>
            <a:endParaRPr lang="fr-FR" sz="3200" b="1" dirty="0">
              <a:ln w="22225">
                <a:solidFill>
                  <a:schemeClr val="accent2"/>
                </a:solidFill>
                <a:prstDash val="solid"/>
              </a:ln>
              <a:solidFill>
                <a:schemeClr val="accent2">
                  <a:lumMod val="40000"/>
                  <a:lumOff val="60000"/>
                </a:schemeClr>
              </a:solidFill>
            </a:endParaRPr>
          </a:p>
        </p:txBody>
      </p:sp>
      <p:sp>
        <p:nvSpPr>
          <p:cNvPr id="9" name="ZoneTexte 8"/>
          <p:cNvSpPr txBox="1"/>
          <p:nvPr/>
        </p:nvSpPr>
        <p:spPr>
          <a:xfrm>
            <a:off x="10162985" y="3306514"/>
            <a:ext cx="1756849" cy="584775"/>
          </a:xfrm>
          <a:prstGeom prst="rect">
            <a:avLst/>
          </a:prstGeom>
          <a:noFill/>
        </p:spPr>
        <p:txBody>
          <a:bodyPr wrap="square" rtlCol="0">
            <a:spAutoFit/>
          </a:bodyPr>
          <a:lstStyle/>
          <a:p>
            <a:r>
              <a:rPr lang="fr-FR" sz="3200" b="1" dirty="0" smtClean="0">
                <a:ln w="22225">
                  <a:solidFill>
                    <a:schemeClr val="accent2"/>
                  </a:solidFill>
                  <a:prstDash val="solid"/>
                </a:ln>
                <a:solidFill>
                  <a:schemeClr val="accent2">
                    <a:lumMod val="40000"/>
                    <a:lumOff val="60000"/>
                  </a:schemeClr>
                </a:solidFill>
              </a:rPr>
              <a:t>variable</a:t>
            </a:r>
            <a:endParaRPr lang="fr-FR" sz="3200" b="1" dirty="0">
              <a:ln w="22225">
                <a:solidFill>
                  <a:schemeClr val="accent2"/>
                </a:solidFill>
                <a:prstDash val="solid"/>
              </a:ln>
              <a:solidFill>
                <a:schemeClr val="accent2">
                  <a:lumMod val="40000"/>
                  <a:lumOff val="60000"/>
                </a:schemeClr>
              </a:solidFill>
            </a:endParaRPr>
          </a:p>
        </p:txBody>
      </p:sp>
      <p:sp>
        <p:nvSpPr>
          <p:cNvPr id="10" name="ZoneTexte 9"/>
          <p:cNvSpPr txBox="1"/>
          <p:nvPr/>
        </p:nvSpPr>
        <p:spPr>
          <a:xfrm>
            <a:off x="-17505" y="3182999"/>
            <a:ext cx="1938130" cy="1077218"/>
          </a:xfrm>
          <a:prstGeom prst="rect">
            <a:avLst/>
          </a:prstGeom>
          <a:noFill/>
        </p:spPr>
        <p:txBody>
          <a:bodyPr wrap="square" rtlCol="0">
            <a:spAutoFit/>
          </a:bodyPr>
          <a:lstStyle/>
          <a:p>
            <a:r>
              <a:rPr lang="fr-FR" sz="3200" b="1" dirty="0" smtClean="0">
                <a:ln w="22225">
                  <a:solidFill>
                    <a:schemeClr val="accent2"/>
                  </a:solidFill>
                  <a:prstDash val="solid"/>
                </a:ln>
                <a:solidFill>
                  <a:schemeClr val="accent2">
                    <a:lumMod val="40000"/>
                    <a:lumOff val="60000"/>
                  </a:schemeClr>
                </a:solidFill>
              </a:rPr>
              <a:t>Exploiteur de fichiers</a:t>
            </a:r>
            <a:endParaRPr lang="fr-FR" sz="3200" b="1" dirty="0">
              <a:ln w="22225">
                <a:solidFill>
                  <a:schemeClr val="accent2"/>
                </a:solidFill>
                <a:prstDash val="solid"/>
              </a:ln>
              <a:solidFill>
                <a:schemeClr val="accent2">
                  <a:lumMod val="40000"/>
                  <a:lumOff val="60000"/>
                </a:schemeClr>
              </a:solidFill>
            </a:endParaRPr>
          </a:p>
        </p:txBody>
      </p:sp>
      <p:sp>
        <p:nvSpPr>
          <p:cNvPr id="11" name="Rectangle 10"/>
          <p:cNvSpPr/>
          <p:nvPr/>
        </p:nvSpPr>
        <p:spPr>
          <a:xfrm>
            <a:off x="-13501" y="1216750"/>
            <a:ext cx="1891998" cy="3672731"/>
          </a:xfrm>
          <a:prstGeom prst="rect">
            <a:avLst/>
          </a:prstGeom>
          <a:noFill/>
          <a:ln w="38100"/>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b="1">
              <a:ln w="10160">
                <a:noFill/>
                <a:prstDash val="solid"/>
              </a:ln>
              <a:solidFill>
                <a:schemeClr val="accent2">
                  <a:lumMod val="20000"/>
                  <a:lumOff val="80000"/>
                </a:schemeClr>
              </a:solidFill>
            </a:endParaRPr>
          </a:p>
        </p:txBody>
      </p:sp>
      <p:sp>
        <p:nvSpPr>
          <p:cNvPr id="13" name="ZoneTexte 12"/>
          <p:cNvSpPr txBox="1"/>
          <p:nvPr/>
        </p:nvSpPr>
        <p:spPr>
          <a:xfrm>
            <a:off x="4245662" y="1518143"/>
            <a:ext cx="3664229" cy="584775"/>
          </a:xfrm>
          <a:prstGeom prst="rect">
            <a:avLst/>
          </a:prstGeom>
          <a:noFill/>
        </p:spPr>
        <p:txBody>
          <a:bodyPr wrap="square" rtlCol="0">
            <a:spAutoFit/>
          </a:bodyPr>
          <a:lstStyle/>
          <a:p>
            <a:r>
              <a:rPr lang="fr-FR" sz="3200" b="1" dirty="0" smtClean="0">
                <a:ln w="22225">
                  <a:solidFill>
                    <a:schemeClr val="accent2"/>
                  </a:solidFill>
                  <a:prstDash val="solid"/>
                </a:ln>
                <a:solidFill>
                  <a:schemeClr val="accent2">
                    <a:lumMod val="40000"/>
                    <a:lumOff val="60000"/>
                  </a:schemeClr>
                </a:solidFill>
              </a:rPr>
              <a:t>Les fonctions scripts</a:t>
            </a:r>
            <a:endParaRPr lang="fr-FR" sz="32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9755626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8649" y="559184"/>
            <a:ext cx="5227713" cy="584775"/>
          </a:xfrm>
          <a:prstGeom prst="rect">
            <a:avLst/>
          </a:prstGeom>
          <a:ln w="19050"/>
        </p:spPr>
        <p:style>
          <a:lnRef idx="2">
            <a:schemeClr val="accent2"/>
          </a:lnRef>
          <a:fillRef idx="1">
            <a:schemeClr val="lt1"/>
          </a:fillRef>
          <a:effectRef idx="0">
            <a:schemeClr val="accent2"/>
          </a:effectRef>
          <a:fontRef idx="minor">
            <a:schemeClr val="dk1"/>
          </a:fontRef>
        </p:style>
        <p:txBody>
          <a:bodyPr wrap="none">
            <a:spAutoFit/>
          </a:bodyPr>
          <a:lstStyle/>
          <a:p>
            <a:r>
              <a:rPr lang="fr-FR" sz="3200" b="1" dirty="0"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I. Les commandes de bases :</a:t>
            </a:r>
            <a:r>
              <a:rPr lang="fr-FR" sz="3200" b="1" dirty="0" smtClean="0">
                <a:ln w="22225">
                  <a:solidFill>
                    <a:schemeClr val="accent2"/>
                  </a:solidFill>
                  <a:prstDash val="solid"/>
                </a:ln>
                <a:solidFill>
                  <a:schemeClr val="accent2">
                    <a:lumMod val="40000"/>
                    <a:lumOff val="60000"/>
                  </a:schemeClr>
                </a:solidFill>
              </a:rPr>
              <a:t> </a:t>
            </a:r>
          </a:p>
        </p:txBody>
      </p:sp>
      <p:pic>
        <p:nvPicPr>
          <p:cNvPr id="8" name="Image 7"/>
          <p:cNvPicPr>
            <a:picLocks noChangeAspect="1"/>
          </p:cNvPicPr>
          <p:nvPr/>
        </p:nvPicPr>
        <p:blipFill>
          <a:blip r:embed="rId2"/>
          <a:stretch>
            <a:fillRect/>
          </a:stretch>
        </p:blipFill>
        <p:spPr>
          <a:xfrm>
            <a:off x="648649" y="1952832"/>
            <a:ext cx="1323975" cy="4200525"/>
          </a:xfrm>
          <a:prstGeom prst="rect">
            <a:avLst/>
          </a:prstGeom>
        </p:spPr>
      </p:pic>
      <p:sp>
        <p:nvSpPr>
          <p:cNvPr id="9" name="ZoneTexte 8"/>
          <p:cNvSpPr txBox="1"/>
          <p:nvPr/>
        </p:nvSpPr>
        <p:spPr>
          <a:xfrm>
            <a:off x="725557" y="1363729"/>
            <a:ext cx="3031436" cy="369332"/>
          </a:xfrm>
          <a:prstGeom prst="rect">
            <a:avLst/>
          </a:prstGeom>
          <a:noFill/>
        </p:spPr>
        <p:txBody>
          <a:bodyPr wrap="square" rtlCol="0">
            <a:spAutoFit/>
          </a:bodyPr>
          <a:lstStyle/>
          <a:p>
            <a:r>
              <a:rPr lang="fr-FR" dirty="0" smtClean="0">
                <a:latin typeface="Times New Roman" panose="02020603050405020304" pitchFamily="18" charset="0"/>
                <a:cs typeface="Times New Roman" panose="02020603050405020304" pitchFamily="18" charset="0"/>
              </a:rPr>
              <a:t>1. Manipulation des nombres</a:t>
            </a:r>
            <a:endParaRPr lang="fr-FR" dirty="0">
              <a:latin typeface="Times New Roman" panose="02020603050405020304" pitchFamily="18" charset="0"/>
              <a:cs typeface="Times New Roman" panose="02020603050405020304" pitchFamily="18" charset="0"/>
            </a:endParaRPr>
          </a:p>
        </p:txBody>
      </p:sp>
      <p:pic>
        <p:nvPicPr>
          <p:cNvPr id="10" name="Image 9"/>
          <p:cNvPicPr>
            <a:picLocks noChangeAspect="1"/>
          </p:cNvPicPr>
          <p:nvPr/>
        </p:nvPicPr>
        <p:blipFill>
          <a:blip r:embed="rId3"/>
          <a:stretch>
            <a:fillRect/>
          </a:stretch>
        </p:blipFill>
        <p:spPr>
          <a:xfrm>
            <a:off x="1972624" y="2174391"/>
            <a:ext cx="1895475" cy="1952625"/>
          </a:xfrm>
          <a:prstGeom prst="rect">
            <a:avLst/>
          </a:prstGeom>
        </p:spPr>
      </p:pic>
      <p:sp>
        <p:nvSpPr>
          <p:cNvPr id="11" name="ZoneTexte 10"/>
          <p:cNvSpPr txBox="1"/>
          <p:nvPr/>
        </p:nvSpPr>
        <p:spPr>
          <a:xfrm>
            <a:off x="6006548" y="1277590"/>
            <a:ext cx="3031436" cy="369332"/>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2</a:t>
            </a:r>
            <a:r>
              <a:rPr lang="fr-FR" dirty="0" smtClean="0">
                <a:latin typeface="Times New Roman" panose="02020603050405020304" pitchFamily="18" charset="0"/>
                <a:cs typeface="Times New Roman" panose="02020603050405020304" pitchFamily="18" charset="0"/>
              </a:rPr>
              <a:t>. Créations des matrices</a:t>
            </a:r>
            <a:endParaRPr lang="fr-FR" dirty="0">
              <a:latin typeface="Times New Roman" panose="02020603050405020304" pitchFamily="18" charset="0"/>
              <a:cs typeface="Times New Roman" panose="02020603050405020304" pitchFamily="18" charset="0"/>
            </a:endParaRPr>
          </a:p>
        </p:txBody>
      </p:sp>
      <p:pic>
        <p:nvPicPr>
          <p:cNvPr id="12" name="Image 11"/>
          <p:cNvPicPr>
            <a:picLocks noChangeAspect="1"/>
          </p:cNvPicPr>
          <p:nvPr/>
        </p:nvPicPr>
        <p:blipFill>
          <a:blip r:embed="rId4"/>
          <a:stretch>
            <a:fillRect/>
          </a:stretch>
        </p:blipFill>
        <p:spPr>
          <a:xfrm>
            <a:off x="6096000" y="1733061"/>
            <a:ext cx="2047875" cy="2647950"/>
          </a:xfrm>
          <a:prstGeom prst="rect">
            <a:avLst/>
          </a:prstGeom>
        </p:spPr>
      </p:pic>
      <p:pic>
        <p:nvPicPr>
          <p:cNvPr id="13" name="Image 12"/>
          <p:cNvPicPr>
            <a:picLocks noChangeAspect="1"/>
          </p:cNvPicPr>
          <p:nvPr/>
        </p:nvPicPr>
        <p:blipFill>
          <a:blip r:embed="rId5"/>
          <a:stretch>
            <a:fillRect/>
          </a:stretch>
        </p:blipFill>
        <p:spPr>
          <a:xfrm>
            <a:off x="6135756" y="4381011"/>
            <a:ext cx="1314450" cy="1266825"/>
          </a:xfrm>
          <a:prstGeom prst="rect">
            <a:avLst/>
          </a:prstGeom>
        </p:spPr>
      </p:pic>
      <p:pic>
        <p:nvPicPr>
          <p:cNvPr id="14" name="Image 13"/>
          <p:cNvPicPr>
            <a:picLocks noChangeAspect="1"/>
          </p:cNvPicPr>
          <p:nvPr/>
        </p:nvPicPr>
        <p:blipFill>
          <a:blip r:embed="rId6"/>
          <a:stretch>
            <a:fillRect/>
          </a:stretch>
        </p:blipFill>
        <p:spPr>
          <a:xfrm>
            <a:off x="6123747" y="5773395"/>
            <a:ext cx="1562100" cy="885825"/>
          </a:xfrm>
          <a:prstGeom prst="rect">
            <a:avLst/>
          </a:prstGeom>
        </p:spPr>
      </p:pic>
      <p:pic>
        <p:nvPicPr>
          <p:cNvPr id="15" name="Image 14"/>
          <p:cNvPicPr>
            <a:picLocks noChangeAspect="1"/>
          </p:cNvPicPr>
          <p:nvPr/>
        </p:nvPicPr>
        <p:blipFill>
          <a:blip r:embed="rId7"/>
          <a:stretch>
            <a:fillRect/>
          </a:stretch>
        </p:blipFill>
        <p:spPr>
          <a:xfrm>
            <a:off x="8983732" y="1987790"/>
            <a:ext cx="2028825" cy="2266950"/>
          </a:xfrm>
          <a:prstGeom prst="rect">
            <a:avLst/>
          </a:prstGeom>
        </p:spPr>
      </p:pic>
      <p:pic>
        <p:nvPicPr>
          <p:cNvPr id="16" name="Image 15"/>
          <p:cNvPicPr>
            <a:picLocks noChangeAspect="1"/>
          </p:cNvPicPr>
          <p:nvPr/>
        </p:nvPicPr>
        <p:blipFill>
          <a:blip r:embed="rId8"/>
          <a:stretch>
            <a:fillRect/>
          </a:stretch>
        </p:blipFill>
        <p:spPr>
          <a:xfrm>
            <a:off x="8983732" y="4271757"/>
            <a:ext cx="1657350" cy="1581150"/>
          </a:xfrm>
          <a:prstGeom prst="rect">
            <a:avLst/>
          </a:prstGeom>
        </p:spPr>
      </p:pic>
    </p:spTree>
    <p:extLst>
      <p:ext uri="{BB962C8B-B14F-4D97-AF65-F5344CB8AC3E}">
        <p14:creationId xmlns:p14="http://schemas.microsoft.com/office/powerpoint/2010/main" val="26138020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02096" y="40243"/>
            <a:ext cx="3031436" cy="369332"/>
          </a:xfrm>
          <a:prstGeom prst="rect">
            <a:avLst/>
          </a:prstGeom>
          <a:noFill/>
        </p:spPr>
        <p:txBody>
          <a:bodyPr wrap="square" rtlCol="0">
            <a:spAutoFit/>
          </a:bodyPr>
          <a:lstStyle/>
          <a:p>
            <a:r>
              <a:rPr lang="fr-FR" dirty="0" smtClean="0">
                <a:latin typeface="Times New Roman" panose="02020603050405020304" pitchFamily="18" charset="0"/>
                <a:cs typeface="Times New Roman" panose="02020603050405020304" pitchFamily="18" charset="0"/>
              </a:rPr>
              <a:t>3. Matrices particulières</a:t>
            </a:r>
            <a:endParaRPr lang="fr-FR" dirty="0">
              <a:latin typeface="Times New Roman" panose="02020603050405020304" pitchFamily="18" charset="0"/>
              <a:cs typeface="Times New Roman" panose="02020603050405020304" pitchFamily="18" charset="0"/>
            </a:endParaRPr>
          </a:p>
        </p:txBody>
      </p:sp>
      <p:pic>
        <p:nvPicPr>
          <p:cNvPr id="3" name="Image 2"/>
          <p:cNvPicPr>
            <a:picLocks noChangeAspect="1"/>
          </p:cNvPicPr>
          <p:nvPr/>
        </p:nvPicPr>
        <p:blipFill>
          <a:blip r:embed="rId2"/>
          <a:stretch>
            <a:fillRect/>
          </a:stretch>
        </p:blipFill>
        <p:spPr>
          <a:xfrm>
            <a:off x="466725" y="1177373"/>
            <a:ext cx="1657350" cy="3867150"/>
          </a:xfrm>
          <a:prstGeom prst="rect">
            <a:avLst/>
          </a:prstGeom>
        </p:spPr>
      </p:pic>
      <p:sp>
        <p:nvSpPr>
          <p:cNvPr id="4" name="ZoneTexte 3"/>
          <p:cNvSpPr txBox="1"/>
          <p:nvPr/>
        </p:nvSpPr>
        <p:spPr>
          <a:xfrm>
            <a:off x="4151243" y="-4558"/>
            <a:ext cx="3031436" cy="369332"/>
          </a:xfrm>
          <a:prstGeom prst="rect">
            <a:avLst/>
          </a:prstGeom>
          <a:noFill/>
        </p:spPr>
        <p:txBody>
          <a:bodyPr wrap="square" rtlCol="0">
            <a:spAutoFit/>
          </a:bodyPr>
          <a:lstStyle/>
          <a:p>
            <a:r>
              <a:rPr lang="fr-FR" dirty="0" smtClean="0">
                <a:latin typeface="Times New Roman" panose="02020603050405020304" pitchFamily="18" charset="0"/>
                <a:cs typeface="Times New Roman" panose="02020603050405020304" pitchFamily="18" charset="0"/>
              </a:rPr>
              <a:t>4. Calculs sur les matrices</a:t>
            </a:r>
            <a:endParaRPr lang="fr-FR" dirty="0">
              <a:latin typeface="Times New Roman" panose="02020603050405020304" pitchFamily="18" charset="0"/>
              <a:cs typeface="Times New Roman" panose="02020603050405020304" pitchFamily="18" charset="0"/>
            </a:endParaRPr>
          </a:p>
        </p:txBody>
      </p:sp>
      <p:pic>
        <p:nvPicPr>
          <p:cNvPr id="5" name="Image 4"/>
          <p:cNvPicPr>
            <a:picLocks noChangeAspect="1"/>
          </p:cNvPicPr>
          <p:nvPr/>
        </p:nvPicPr>
        <p:blipFill>
          <a:blip r:embed="rId3"/>
          <a:stretch>
            <a:fillRect/>
          </a:stretch>
        </p:blipFill>
        <p:spPr>
          <a:xfrm>
            <a:off x="4693341" y="409575"/>
            <a:ext cx="1771650" cy="6448425"/>
          </a:xfrm>
          <a:prstGeom prst="rect">
            <a:avLst/>
          </a:prstGeom>
        </p:spPr>
      </p:pic>
      <p:pic>
        <p:nvPicPr>
          <p:cNvPr id="6" name="Image 5"/>
          <p:cNvPicPr>
            <a:picLocks noChangeAspect="1"/>
          </p:cNvPicPr>
          <p:nvPr/>
        </p:nvPicPr>
        <p:blipFill>
          <a:blip r:embed="rId4"/>
          <a:stretch>
            <a:fillRect/>
          </a:stretch>
        </p:blipFill>
        <p:spPr>
          <a:xfrm>
            <a:off x="6826318" y="609807"/>
            <a:ext cx="1819275" cy="5419725"/>
          </a:xfrm>
          <a:prstGeom prst="rect">
            <a:avLst/>
          </a:prstGeom>
        </p:spPr>
      </p:pic>
      <p:pic>
        <p:nvPicPr>
          <p:cNvPr id="7" name="Image 6"/>
          <p:cNvPicPr>
            <a:picLocks noChangeAspect="1"/>
          </p:cNvPicPr>
          <p:nvPr/>
        </p:nvPicPr>
        <p:blipFill>
          <a:blip r:embed="rId5"/>
          <a:stretch>
            <a:fillRect/>
          </a:stretch>
        </p:blipFill>
        <p:spPr>
          <a:xfrm>
            <a:off x="8645593" y="720380"/>
            <a:ext cx="1676400" cy="5019675"/>
          </a:xfrm>
          <a:prstGeom prst="rect">
            <a:avLst/>
          </a:prstGeom>
        </p:spPr>
      </p:pic>
    </p:spTree>
    <p:extLst>
      <p:ext uri="{BB962C8B-B14F-4D97-AF65-F5344CB8AC3E}">
        <p14:creationId xmlns:p14="http://schemas.microsoft.com/office/powerpoint/2010/main" val="25572018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2349" y="325177"/>
            <a:ext cx="4381328" cy="584775"/>
          </a:xfrm>
          <a:prstGeom prst="rect">
            <a:avLst/>
          </a:prstGeom>
          <a:ln w="19050"/>
        </p:spPr>
        <p:style>
          <a:lnRef idx="2">
            <a:schemeClr val="accent2"/>
          </a:lnRef>
          <a:fillRef idx="1">
            <a:schemeClr val="lt1"/>
          </a:fillRef>
          <a:effectRef idx="0">
            <a:schemeClr val="accent2"/>
          </a:effectRef>
          <a:fontRef idx="minor">
            <a:schemeClr val="dk1"/>
          </a:fontRef>
        </p:style>
        <p:txBody>
          <a:bodyPr wrap="none">
            <a:spAutoFit/>
          </a:bodyPr>
          <a:lstStyle/>
          <a:p>
            <a:r>
              <a:rPr lang="fr-FR" sz="3200" b="1" dirty="0"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II. Quelques fonctions :</a:t>
            </a:r>
            <a:r>
              <a:rPr lang="fr-FR" sz="3200" b="1" dirty="0" smtClean="0">
                <a:ln w="22225">
                  <a:solidFill>
                    <a:schemeClr val="accent2"/>
                  </a:solidFill>
                  <a:prstDash val="solid"/>
                </a:ln>
                <a:solidFill>
                  <a:schemeClr val="accent2">
                    <a:lumMod val="40000"/>
                    <a:lumOff val="60000"/>
                  </a:schemeClr>
                </a:solidFill>
              </a:rPr>
              <a:t> </a:t>
            </a:r>
          </a:p>
        </p:txBody>
      </p:sp>
      <p:sp>
        <p:nvSpPr>
          <p:cNvPr id="3" name="ZoneTexte 2"/>
          <p:cNvSpPr txBox="1"/>
          <p:nvPr/>
        </p:nvSpPr>
        <p:spPr>
          <a:xfrm>
            <a:off x="322350" y="1700741"/>
            <a:ext cx="5054720" cy="646331"/>
          </a:xfrm>
          <a:prstGeom prst="rect">
            <a:avLst/>
          </a:prstGeom>
          <a:noFill/>
        </p:spPr>
        <p:txBody>
          <a:bodyPr wrap="square" rtlCol="0">
            <a:spAutoFit/>
          </a:bodyPr>
          <a:lstStyle/>
          <a:p>
            <a:pPr algn="just"/>
            <a:r>
              <a:rPr lang="fr-FR" b="1" dirty="0" smtClean="0">
                <a:latin typeface="Times New Roman" panose="02020603050405020304" pitchFamily="18" charset="0"/>
                <a:cs typeface="Times New Roman" panose="02020603050405020304" pitchFamily="18" charset="0"/>
              </a:rPr>
              <a:t>input</a:t>
            </a:r>
            <a:r>
              <a:rPr lang="fr-FR" dirty="0" smtClean="0">
                <a:latin typeface="Times New Roman" panose="02020603050405020304" pitchFamily="18" charset="0"/>
                <a:cs typeface="Times New Roman" panose="02020603050405020304" pitchFamily="18" charset="0"/>
              </a:rPr>
              <a:t> : peut demander de saisir des informations au clavier grâce a cette commande: </a:t>
            </a:r>
            <a:endParaRPr lang="fr-FR" dirty="0">
              <a:latin typeface="Times New Roman" panose="02020603050405020304" pitchFamily="18" charset="0"/>
              <a:cs typeface="Times New Roman" panose="02020603050405020304" pitchFamily="18" charset="0"/>
            </a:endParaRPr>
          </a:p>
        </p:txBody>
      </p:sp>
      <p:pic>
        <p:nvPicPr>
          <p:cNvPr id="4" name="Image 3"/>
          <p:cNvPicPr>
            <a:picLocks noChangeAspect="1"/>
          </p:cNvPicPr>
          <p:nvPr/>
        </p:nvPicPr>
        <p:blipFill>
          <a:blip r:embed="rId2"/>
          <a:stretch>
            <a:fillRect/>
          </a:stretch>
        </p:blipFill>
        <p:spPr>
          <a:xfrm>
            <a:off x="808795" y="2436523"/>
            <a:ext cx="3162300" cy="1028700"/>
          </a:xfrm>
          <a:prstGeom prst="rect">
            <a:avLst/>
          </a:prstGeom>
        </p:spPr>
      </p:pic>
      <p:sp>
        <p:nvSpPr>
          <p:cNvPr id="5" name="ZoneTexte 4"/>
          <p:cNvSpPr txBox="1"/>
          <p:nvPr/>
        </p:nvSpPr>
        <p:spPr>
          <a:xfrm>
            <a:off x="322348" y="3739033"/>
            <a:ext cx="5054721" cy="1200329"/>
          </a:xfrm>
          <a:prstGeom prst="rect">
            <a:avLst/>
          </a:prstGeom>
          <a:noFill/>
        </p:spPr>
        <p:txBody>
          <a:bodyPr wrap="square" rtlCol="0">
            <a:spAutoFit/>
          </a:bodyPr>
          <a:lstStyle/>
          <a:p>
            <a:pPr algn="just"/>
            <a:r>
              <a:rPr lang="fr-FR" b="1" dirty="0" err="1">
                <a:latin typeface="Times New Roman" panose="02020603050405020304" pitchFamily="18" charset="0"/>
                <a:cs typeface="Times New Roman" panose="02020603050405020304" pitchFamily="18" charset="0"/>
              </a:rPr>
              <a:t>d</a:t>
            </a:r>
            <a:r>
              <a:rPr lang="fr-FR" b="1" dirty="0" err="1" smtClean="0">
                <a:latin typeface="Times New Roman" panose="02020603050405020304" pitchFamily="18" charset="0"/>
                <a:cs typeface="Times New Roman" panose="02020603050405020304" pitchFamily="18" charset="0"/>
              </a:rPr>
              <a:t>isp</a:t>
            </a:r>
            <a:r>
              <a:rPr lang="fr-FR" dirty="0" smtClean="0">
                <a:latin typeface="Times New Roman" panose="02020603050405020304" pitchFamily="18" charset="0"/>
                <a:cs typeface="Times New Roman" panose="02020603050405020304" pitchFamily="18" charset="0"/>
              </a:rPr>
              <a:t> : pour afficher quelque chose à l’ écran, l’utilisateur peut utiliser la commande </a:t>
            </a:r>
            <a:r>
              <a:rPr lang="fr-FR" dirty="0" err="1" smtClean="0">
                <a:latin typeface="Times New Roman" panose="02020603050405020304" pitchFamily="18" charset="0"/>
                <a:cs typeface="Times New Roman" panose="02020603050405020304" pitchFamily="18" charset="0"/>
              </a:rPr>
              <a:t>disp</a:t>
            </a:r>
            <a:r>
              <a:rPr lang="fr-FR" dirty="0" smtClean="0">
                <a:latin typeface="Times New Roman" panose="02020603050405020304" pitchFamily="18" charset="0"/>
                <a:cs typeface="Times New Roman" panose="02020603050405020304" pitchFamily="18" charset="0"/>
              </a:rPr>
              <a:t>, qui affiche le contenu  d’une variable( chaine de caractère, vecteur, matrice…)</a:t>
            </a:r>
            <a:endParaRPr lang="fr-FR" dirty="0">
              <a:latin typeface="Times New Roman" panose="02020603050405020304" pitchFamily="18" charset="0"/>
              <a:cs typeface="Times New Roman" panose="02020603050405020304" pitchFamily="18" charset="0"/>
            </a:endParaRPr>
          </a:p>
        </p:txBody>
      </p:sp>
      <p:pic>
        <p:nvPicPr>
          <p:cNvPr id="6" name="Image 5"/>
          <p:cNvPicPr>
            <a:picLocks noChangeAspect="1"/>
          </p:cNvPicPr>
          <p:nvPr/>
        </p:nvPicPr>
        <p:blipFill>
          <a:blip r:embed="rId3"/>
          <a:stretch>
            <a:fillRect/>
          </a:stretch>
        </p:blipFill>
        <p:spPr>
          <a:xfrm>
            <a:off x="808796" y="5302623"/>
            <a:ext cx="4057650" cy="1038225"/>
          </a:xfrm>
          <a:prstGeom prst="rect">
            <a:avLst/>
          </a:prstGeom>
        </p:spPr>
      </p:pic>
      <p:sp>
        <p:nvSpPr>
          <p:cNvPr id="7" name="ZoneTexte 6"/>
          <p:cNvSpPr txBox="1"/>
          <p:nvPr/>
        </p:nvSpPr>
        <p:spPr>
          <a:xfrm>
            <a:off x="322347" y="1009684"/>
            <a:ext cx="2619635" cy="369332"/>
          </a:xfrm>
          <a:prstGeom prst="rect">
            <a:avLst/>
          </a:prstGeom>
          <a:noFill/>
        </p:spPr>
        <p:txBody>
          <a:bodyPr wrap="square" rtlCol="0">
            <a:spAutoFit/>
          </a:bodyPr>
          <a:lstStyle/>
          <a:p>
            <a:r>
              <a:rPr lang="fr-FR" b="1" dirty="0" smtClean="0">
                <a:latin typeface="Times New Roman" panose="02020603050405020304" pitchFamily="18" charset="0"/>
                <a:cs typeface="Times New Roman" panose="02020603050405020304" pitchFamily="18" charset="0"/>
              </a:rPr>
              <a:t>1. Les entrés /sorties</a:t>
            </a:r>
            <a:endParaRPr lang="fr-FR" b="1" dirty="0">
              <a:latin typeface="Times New Roman" panose="02020603050405020304" pitchFamily="18" charset="0"/>
              <a:cs typeface="Times New Roman" panose="02020603050405020304" pitchFamily="18" charset="0"/>
            </a:endParaRPr>
          </a:p>
        </p:txBody>
      </p:sp>
      <p:sp>
        <p:nvSpPr>
          <p:cNvPr id="8" name="Rectangle 7"/>
          <p:cNvSpPr/>
          <p:nvPr/>
        </p:nvSpPr>
        <p:spPr>
          <a:xfrm>
            <a:off x="6096000" y="865772"/>
            <a:ext cx="2762295" cy="369332"/>
          </a:xfrm>
          <a:prstGeom prst="rect">
            <a:avLst/>
          </a:prstGeom>
        </p:spPr>
        <p:txBody>
          <a:bodyPr wrap="none">
            <a:spAutoFit/>
          </a:bodyPr>
          <a:lstStyle/>
          <a:p>
            <a:r>
              <a:rPr lang="fr-FR" b="1" dirty="0" smtClean="0">
                <a:latin typeface="Times New Roman" panose="02020603050405020304" pitchFamily="18" charset="0"/>
                <a:cs typeface="Times New Roman" panose="02020603050405020304" pitchFamily="18" charset="0"/>
              </a:rPr>
              <a:t>2. Instructions de contrôle</a:t>
            </a:r>
            <a:endParaRPr lang="fr-FR" b="1" dirty="0">
              <a:latin typeface="Times New Roman" panose="02020603050405020304" pitchFamily="18" charset="0"/>
              <a:cs typeface="Times New Roman" panose="02020603050405020304" pitchFamily="18" charset="0"/>
            </a:endParaRPr>
          </a:p>
        </p:txBody>
      </p:sp>
      <p:sp>
        <p:nvSpPr>
          <p:cNvPr id="9" name="Rectangle 8"/>
          <p:cNvSpPr/>
          <p:nvPr/>
        </p:nvSpPr>
        <p:spPr>
          <a:xfrm>
            <a:off x="6096000" y="1562241"/>
            <a:ext cx="6096000" cy="923330"/>
          </a:xfrm>
          <a:prstGeom prst="rect">
            <a:avLst/>
          </a:prstGeom>
        </p:spPr>
        <p:txBody>
          <a:bodyPr>
            <a:spAutoFit/>
          </a:bodyPr>
          <a:lstStyle/>
          <a:p>
            <a:pPr algn="just"/>
            <a:r>
              <a:rPr lang="fr-FR" b="1" dirty="0" smtClean="0">
                <a:latin typeface="Times New Roman" panose="02020603050405020304" pitchFamily="18" charset="0"/>
                <a:cs typeface="Times New Roman" panose="02020603050405020304" pitchFamily="18" charset="0"/>
              </a:rPr>
              <a:t>While :</a:t>
            </a:r>
            <a:r>
              <a:rPr lang="fr-FR" dirty="0" smtClean="0">
                <a:latin typeface="Times New Roman" panose="02020603050405020304" pitchFamily="18" charset="0"/>
                <a:cs typeface="Times New Roman" panose="02020603050405020304" pitchFamily="18" charset="0"/>
              </a:rPr>
              <a:t> L’instruction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while</a:t>
            </a:r>
            <a:r>
              <a:rPr lang="fr-FR" dirty="0">
                <a:latin typeface="Times New Roman" panose="02020603050405020304" pitchFamily="18" charset="0"/>
                <a:cs typeface="Times New Roman" panose="02020603050405020304" pitchFamily="18" charset="0"/>
              </a:rPr>
              <a:t> permet de répéter une action tant qu'une condition est vraie, sans connaître à l’avance le nombre de répétitions.</a:t>
            </a:r>
          </a:p>
        </p:txBody>
      </p:sp>
      <p:pic>
        <p:nvPicPr>
          <p:cNvPr id="11" name="Image 10"/>
          <p:cNvPicPr>
            <a:picLocks noChangeAspect="1"/>
          </p:cNvPicPr>
          <p:nvPr/>
        </p:nvPicPr>
        <p:blipFill>
          <a:blip r:embed="rId4"/>
          <a:stretch>
            <a:fillRect/>
          </a:stretch>
        </p:blipFill>
        <p:spPr>
          <a:xfrm>
            <a:off x="6098899" y="2617498"/>
            <a:ext cx="2371725" cy="847725"/>
          </a:xfrm>
          <a:prstGeom prst="rect">
            <a:avLst/>
          </a:prstGeom>
        </p:spPr>
      </p:pic>
      <p:pic>
        <p:nvPicPr>
          <p:cNvPr id="12" name="Image 11"/>
          <p:cNvPicPr>
            <a:picLocks noChangeAspect="1"/>
          </p:cNvPicPr>
          <p:nvPr/>
        </p:nvPicPr>
        <p:blipFill>
          <a:blip r:embed="rId5"/>
          <a:stretch>
            <a:fillRect/>
          </a:stretch>
        </p:blipFill>
        <p:spPr>
          <a:xfrm>
            <a:off x="8932795" y="2436523"/>
            <a:ext cx="1819275" cy="3514725"/>
          </a:xfrm>
          <a:prstGeom prst="rect">
            <a:avLst/>
          </a:prstGeom>
        </p:spPr>
      </p:pic>
      <p:sp>
        <p:nvSpPr>
          <p:cNvPr id="13" name="ZoneTexte 12"/>
          <p:cNvSpPr txBox="1"/>
          <p:nvPr/>
        </p:nvSpPr>
        <p:spPr>
          <a:xfrm>
            <a:off x="6096000" y="3739033"/>
            <a:ext cx="2670313" cy="1477328"/>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Exemple faire un programme qui </a:t>
            </a:r>
            <a:r>
              <a:rPr lang="fr-FR" dirty="0" smtClean="0">
                <a:latin typeface="Times New Roman" panose="02020603050405020304" pitchFamily="18" charset="0"/>
                <a:cs typeface="Times New Roman" panose="02020603050405020304" pitchFamily="18" charset="0"/>
              </a:rPr>
              <a:t>calcule </a:t>
            </a:r>
            <a:r>
              <a:rPr lang="fr-FR" dirty="0">
                <a:latin typeface="Times New Roman" panose="02020603050405020304" pitchFamily="18" charset="0"/>
                <a:cs typeface="Times New Roman" panose="02020603050405020304" pitchFamily="18" charset="0"/>
              </a:rPr>
              <a:t>la somme suivante :</a:t>
            </a:r>
          </a:p>
          <a:p>
            <a:pPr algn="just"/>
            <a:r>
              <a:rPr lang="fr-FR" dirty="0">
                <a:latin typeface="Times New Roman" panose="02020603050405020304" pitchFamily="18" charset="0"/>
                <a:cs typeface="Times New Roman" panose="02020603050405020304" pitchFamily="18" charset="0"/>
              </a:rPr>
              <a:t> s=1+2/2! +3/3</a:t>
            </a:r>
            <a:r>
              <a:rPr lang="fr-FR" dirty="0" smtClean="0">
                <a:latin typeface="Times New Roman" panose="02020603050405020304" pitchFamily="18" charset="0"/>
                <a:cs typeface="Times New Roman" panose="02020603050405020304" pitchFamily="18" charset="0"/>
              </a:rPr>
              <a:t>!... On arête le calcul quand s&gt;2,5</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16752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8113" y="462672"/>
            <a:ext cx="5787887" cy="923330"/>
          </a:xfrm>
          <a:prstGeom prst="rect">
            <a:avLst/>
          </a:prstGeom>
        </p:spPr>
        <p:txBody>
          <a:bodyPr wrap="square">
            <a:spAutoFit/>
          </a:bodyPr>
          <a:lstStyle/>
          <a:p>
            <a:pPr algn="just"/>
            <a:r>
              <a:rPr lang="fr-FR" b="1" dirty="0" smtClean="0">
                <a:latin typeface="Times New Roman" panose="02020603050405020304" pitchFamily="18" charset="0"/>
                <a:cs typeface="Times New Roman" panose="02020603050405020304" pitchFamily="18" charset="0"/>
              </a:rPr>
              <a:t>if :</a:t>
            </a:r>
            <a:r>
              <a:rPr lang="fr-FR" dirty="0" smtClean="0">
                <a:latin typeface="Times New Roman" panose="02020603050405020304" pitchFamily="18" charset="0"/>
                <a:cs typeface="Times New Roman" panose="02020603050405020304" pitchFamily="18" charset="0"/>
              </a:rPr>
              <a:t> L’instruction if est la plus simple et la plus utilisée elle  permet d’orienter l’exécution du programme en fonction de la valeur logique d’une condition.</a:t>
            </a:r>
            <a:endParaRPr lang="fr-FR" dirty="0">
              <a:latin typeface="Times New Roman" panose="02020603050405020304" pitchFamily="18" charset="0"/>
              <a:cs typeface="Times New Roman" panose="02020603050405020304" pitchFamily="18" charset="0"/>
            </a:endParaRPr>
          </a:p>
        </p:txBody>
      </p:sp>
      <p:pic>
        <p:nvPicPr>
          <p:cNvPr id="3" name="Image 2"/>
          <p:cNvPicPr>
            <a:picLocks noChangeAspect="1"/>
          </p:cNvPicPr>
          <p:nvPr/>
        </p:nvPicPr>
        <p:blipFill>
          <a:blip r:embed="rId2"/>
          <a:stretch>
            <a:fillRect/>
          </a:stretch>
        </p:blipFill>
        <p:spPr>
          <a:xfrm>
            <a:off x="308113" y="1704354"/>
            <a:ext cx="5381625" cy="1362075"/>
          </a:xfrm>
          <a:prstGeom prst="rect">
            <a:avLst/>
          </a:prstGeom>
        </p:spPr>
      </p:pic>
      <p:pic>
        <p:nvPicPr>
          <p:cNvPr id="4" name="Image 3"/>
          <p:cNvPicPr>
            <a:picLocks noChangeAspect="1"/>
          </p:cNvPicPr>
          <p:nvPr/>
        </p:nvPicPr>
        <p:blipFill>
          <a:blip r:embed="rId3"/>
          <a:stretch>
            <a:fillRect/>
          </a:stretch>
        </p:blipFill>
        <p:spPr>
          <a:xfrm>
            <a:off x="198368" y="4040257"/>
            <a:ext cx="5391150" cy="2514600"/>
          </a:xfrm>
          <a:prstGeom prst="rect">
            <a:avLst/>
          </a:prstGeom>
        </p:spPr>
      </p:pic>
      <p:sp>
        <p:nvSpPr>
          <p:cNvPr id="5" name="Rectangle 4"/>
          <p:cNvSpPr/>
          <p:nvPr/>
        </p:nvSpPr>
        <p:spPr>
          <a:xfrm>
            <a:off x="308113" y="3384781"/>
            <a:ext cx="2617127" cy="369332"/>
          </a:xfrm>
          <a:prstGeom prst="rect">
            <a:avLst/>
          </a:prstGeom>
        </p:spPr>
        <p:txBody>
          <a:bodyPr wrap="none">
            <a:spAutoFit/>
          </a:bodyPr>
          <a:lstStyle/>
          <a:p>
            <a:r>
              <a:rPr lang="fr-FR" dirty="0" smtClean="0">
                <a:latin typeface="Times New Roman" panose="02020603050405020304" pitchFamily="18" charset="0"/>
                <a:cs typeface="Times New Roman" panose="02020603050405020304" pitchFamily="18" charset="0"/>
              </a:rPr>
              <a:t>Voici la syntaxe générale :</a:t>
            </a:r>
            <a:endParaRPr lang="fr-FR" dirty="0"/>
          </a:p>
        </p:txBody>
      </p:sp>
      <p:sp>
        <p:nvSpPr>
          <p:cNvPr id="6" name="Rectangle 5"/>
          <p:cNvSpPr/>
          <p:nvPr/>
        </p:nvSpPr>
        <p:spPr>
          <a:xfrm>
            <a:off x="6355735" y="601171"/>
            <a:ext cx="5461891" cy="646331"/>
          </a:xfrm>
          <a:prstGeom prst="rect">
            <a:avLst/>
          </a:prstGeom>
        </p:spPr>
        <p:txBody>
          <a:bodyPr wrap="square">
            <a:spAutoFit/>
          </a:bodyPr>
          <a:lstStyle/>
          <a:p>
            <a:r>
              <a:rPr lang="fr-FR" b="1" dirty="0">
                <a:latin typeface="Times New Roman" panose="02020603050405020304" pitchFamily="18" charset="0"/>
                <a:cs typeface="Times New Roman" panose="02020603050405020304" pitchFamily="18" charset="0"/>
              </a:rPr>
              <a:t>E</a:t>
            </a:r>
            <a:r>
              <a:rPr lang="fr-FR" b="1" dirty="0" smtClean="0">
                <a:latin typeface="Times New Roman" panose="02020603050405020304" pitchFamily="18" charset="0"/>
                <a:cs typeface="Times New Roman" panose="02020603050405020304" pitchFamily="18" charset="0"/>
              </a:rPr>
              <a:t>xemple</a:t>
            </a:r>
            <a:r>
              <a:rPr lang="fr-FR" dirty="0" smtClean="0">
                <a:latin typeface="Times New Roman" panose="02020603050405020304" pitchFamily="18" charset="0"/>
                <a:cs typeface="Times New Roman" panose="02020603050405020304" pitchFamily="18" charset="0"/>
              </a:rPr>
              <a:t> : faire un programme qui résoudre le problème suivant :</a:t>
            </a:r>
            <a:endParaRPr lang="fr-FR" dirty="0"/>
          </a:p>
        </p:txBody>
      </p:sp>
      <p:pic>
        <p:nvPicPr>
          <p:cNvPr id="7" name="Image 6"/>
          <p:cNvPicPr>
            <a:picLocks noChangeAspect="1"/>
          </p:cNvPicPr>
          <p:nvPr/>
        </p:nvPicPr>
        <p:blipFill>
          <a:blip r:embed="rId4"/>
          <a:stretch>
            <a:fillRect/>
          </a:stretch>
        </p:blipFill>
        <p:spPr>
          <a:xfrm>
            <a:off x="7019755" y="1704354"/>
            <a:ext cx="4133850" cy="3533775"/>
          </a:xfrm>
          <a:prstGeom prst="rect">
            <a:avLst/>
          </a:prstGeom>
        </p:spPr>
      </p:pic>
    </p:spTree>
    <p:extLst>
      <p:ext uri="{BB962C8B-B14F-4D97-AF65-F5344CB8AC3E}">
        <p14:creationId xmlns:p14="http://schemas.microsoft.com/office/powerpoint/2010/main" val="384734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64500"/>
            <a:ext cx="6096000" cy="2031325"/>
          </a:xfrm>
          <a:prstGeom prst="rect">
            <a:avLst/>
          </a:prstGeom>
        </p:spPr>
        <p:txBody>
          <a:bodyPr>
            <a:spAutoFit/>
          </a:bodyPr>
          <a:lstStyle/>
          <a:p>
            <a:pPr algn="just"/>
            <a:r>
              <a:rPr lang="fr-FR" b="1" dirty="0" smtClean="0">
                <a:latin typeface="Times New Roman" panose="02020603050405020304" pitchFamily="18" charset="0"/>
                <a:cs typeface="Times New Roman" panose="02020603050405020304" pitchFamily="18" charset="0"/>
              </a:rPr>
              <a:t>switch </a:t>
            </a:r>
            <a:r>
              <a:rPr lang="fr-FR" b="1" dirty="0">
                <a:latin typeface="Times New Roman" panose="02020603050405020304" pitchFamily="18" charset="0"/>
                <a:cs typeface="Times New Roman" panose="02020603050405020304" pitchFamily="18" charset="0"/>
              </a:rPr>
              <a:t>:</a:t>
            </a:r>
            <a:r>
              <a:rPr lang="fr-FR" dirty="0">
                <a:latin typeface="Times New Roman" panose="02020603050405020304" pitchFamily="18" charset="0"/>
                <a:cs typeface="Times New Roman" panose="02020603050405020304" pitchFamily="18" charset="0"/>
              </a:rPr>
              <a:t> L’instruction </a:t>
            </a:r>
            <a:r>
              <a:rPr lang="fr-FR" dirty="0" smtClean="0">
                <a:latin typeface="Times New Roman" panose="02020603050405020304" pitchFamily="18" charset="0"/>
                <a:cs typeface="Times New Roman" panose="02020603050405020304" pitchFamily="18" charset="0"/>
              </a:rPr>
              <a:t>switch exécute des groupes d’instructions selon la valeur d’une variable ou d’une expression, chaque groupe associe a une clause </a:t>
            </a:r>
            <a:r>
              <a:rPr lang="fr-FR" b="1" dirty="0" smtClean="0">
                <a:latin typeface="Times New Roman" panose="02020603050405020304" pitchFamily="18" charset="0"/>
                <a:cs typeface="Times New Roman" panose="02020603050405020304" pitchFamily="18" charset="0"/>
              </a:rPr>
              <a:t>case </a:t>
            </a:r>
            <a:r>
              <a:rPr lang="fr-FR" dirty="0" smtClean="0">
                <a:latin typeface="Times New Roman" panose="02020603050405020304" pitchFamily="18" charset="0"/>
                <a:cs typeface="Times New Roman" panose="02020603050405020304" pitchFamily="18" charset="0"/>
              </a:rPr>
              <a:t>qui définit si ce groupe doit être exécuté ou pas selon l’égalité de la valeur de ce case,</a:t>
            </a:r>
          </a:p>
          <a:p>
            <a:pPr algn="just"/>
            <a:r>
              <a:rPr lang="fr-FR" dirty="0" smtClean="0">
                <a:latin typeface="Times New Roman" panose="02020603050405020304" pitchFamily="18" charset="0"/>
                <a:cs typeface="Times New Roman" panose="02020603050405020304" pitchFamily="18" charset="0"/>
              </a:rPr>
              <a:t>Si tous les cases n’ont pas été acceptés, il est possible d’ajouter une clause </a:t>
            </a:r>
            <a:r>
              <a:rPr lang="fr-FR" b="1" dirty="0" err="1" smtClean="0">
                <a:latin typeface="Times New Roman" panose="02020603050405020304" pitchFamily="18" charset="0"/>
                <a:cs typeface="Times New Roman" panose="02020603050405020304" pitchFamily="18" charset="0"/>
              </a:rPr>
              <a:t>otherwise</a:t>
            </a:r>
            <a:r>
              <a:rPr lang="fr-FR" dirty="0" smtClean="0">
                <a:latin typeface="Times New Roman" panose="02020603050405020304" pitchFamily="18" charset="0"/>
                <a:cs typeface="Times New Roman" panose="02020603050405020304" pitchFamily="18" charset="0"/>
              </a:rPr>
              <a:t> qui sera exécutée seulement si aucune case n’est exécuté,</a:t>
            </a:r>
            <a:endParaRPr lang="fr-FR" dirty="0">
              <a:latin typeface="Times New Roman" panose="02020603050405020304" pitchFamily="18" charset="0"/>
              <a:cs typeface="Times New Roman" panose="02020603050405020304" pitchFamily="18" charset="0"/>
            </a:endParaRPr>
          </a:p>
        </p:txBody>
      </p:sp>
      <p:pic>
        <p:nvPicPr>
          <p:cNvPr id="3" name="Image 2"/>
          <p:cNvPicPr>
            <a:picLocks noChangeAspect="1"/>
          </p:cNvPicPr>
          <p:nvPr/>
        </p:nvPicPr>
        <p:blipFill>
          <a:blip r:embed="rId2"/>
          <a:stretch>
            <a:fillRect/>
          </a:stretch>
        </p:blipFill>
        <p:spPr>
          <a:xfrm>
            <a:off x="484325" y="2636768"/>
            <a:ext cx="4981575" cy="2876550"/>
          </a:xfrm>
          <a:prstGeom prst="rect">
            <a:avLst/>
          </a:prstGeom>
        </p:spPr>
      </p:pic>
      <p:pic>
        <p:nvPicPr>
          <p:cNvPr id="4" name="Image 3"/>
          <p:cNvPicPr>
            <a:picLocks noChangeAspect="1"/>
          </p:cNvPicPr>
          <p:nvPr/>
        </p:nvPicPr>
        <p:blipFill>
          <a:blip r:embed="rId3"/>
          <a:stretch>
            <a:fillRect/>
          </a:stretch>
        </p:blipFill>
        <p:spPr>
          <a:xfrm>
            <a:off x="7648989" y="1632709"/>
            <a:ext cx="2400300" cy="3095625"/>
          </a:xfrm>
          <a:prstGeom prst="rect">
            <a:avLst/>
          </a:prstGeom>
        </p:spPr>
      </p:pic>
      <p:sp>
        <p:nvSpPr>
          <p:cNvPr id="7" name="Rectangle 6"/>
          <p:cNvSpPr/>
          <p:nvPr/>
        </p:nvSpPr>
        <p:spPr>
          <a:xfrm>
            <a:off x="6808408" y="549449"/>
            <a:ext cx="1043876" cy="369332"/>
          </a:xfrm>
          <a:prstGeom prst="rect">
            <a:avLst/>
          </a:prstGeom>
        </p:spPr>
        <p:txBody>
          <a:bodyPr wrap="none">
            <a:spAutoFit/>
          </a:bodyPr>
          <a:lstStyle/>
          <a:p>
            <a:r>
              <a:rPr lang="fr-FR" b="1" dirty="0">
                <a:latin typeface="Times New Roman" panose="02020603050405020304" pitchFamily="18" charset="0"/>
                <a:cs typeface="Times New Roman" panose="02020603050405020304" pitchFamily="18" charset="0"/>
              </a:rPr>
              <a:t>Exemple</a:t>
            </a:r>
            <a:endParaRPr lang="fr-FR" b="1" dirty="0"/>
          </a:p>
        </p:txBody>
      </p:sp>
    </p:spTree>
    <p:extLst>
      <p:ext uri="{BB962C8B-B14F-4D97-AF65-F5344CB8AC3E}">
        <p14:creationId xmlns:p14="http://schemas.microsoft.com/office/powerpoint/2010/main" val="1790168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985" y="332169"/>
            <a:ext cx="5549537" cy="923330"/>
          </a:xfrm>
          <a:prstGeom prst="rect">
            <a:avLst/>
          </a:prstGeom>
        </p:spPr>
        <p:txBody>
          <a:bodyPr wrap="square">
            <a:spAutoFit/>
          </a:bodyPr>
          <a:lstStyle/>
          <a:p>
            <a:pPr algn="just"/>
            <a:r>
              <a:rPr lang="fr-FR" b="1" dirty="0" smtClean="0">
                <a:latin typeface="Times New Roman" panose="02020603050405020304" pitchFamily="18" charset="0"/>
                <a:cs typeface="Times New Roman" panose="02020603050405020304" pitchFamily="18" charset="0"/>
              </a:rPr>
              <a:t>For</a:t>
            </a:r>
            <a:r>
              <a:rPr lang="fr-FR" dirty="0" smtClean="0">
                <a:latin typeface="Times New Roman" panose="02020603050405020304" pitchFamily="18" charset="0"/>
                <a:cs typeface="Times New Roman" panose="02020603050405020304" pitchFamily="18" charset="0"/>
              </a:rPr>
              <a:t> : L’instruction for répète l’exécution d’un groupe d’instructions un nombre déterminé de fois.</a:t>
            </a:r>
          </a:p>
          <a:p>
            <a:pPr algn="just"/>
            <a:r>
              <a:rPr lang="fr-FR" dirty="0" smtClean="0">
                <a:latin typeface="Times New Roman" panose="02020603050405020304" pitchFamily="18" charset="0"/>
                <a:cs typeface="Times New Roman" panose="02020603050405020304" pitchFamily="18" charset="0"/>
              </a:rPr>
              <a:t>Elle a de la forme général suivante :  </a:t>
            </a:r>
            <a:endParaRPr lang="fr-FR" dirty="0"/>
          </a:p>
        </p:txBody>
      </p:sp>
      <p:pic>
        <p:nvPicPr>
          <p:cNvPr id="3" name="Image 2"/>
          <p:cNvPicPr>
            <a:picLocks noChangeAspect="1"/>
          </p:cNvPicPr>
          <p:nvPr/>
        </p:nvPicPr>
        <p:blipFill>
          <a:blip r:embed="rId2"/>
          <a:stretch>
            <a:fillRect/>
          </a:stretch>
        </p:blipFill>
        <p:spPr>
          <a:xfrm>
            <a:off x="1368907" y="1695243"/>
            <a:ext cx="2695575" cy="942975"/>
          </a:xfrm>
          <a:prstGeom prst="rect">
            <a:avLst/>
          </a:prstGeom>
        </p:spPr>
      </p:pic>
      <p:pic>
        <p:nvPicPr>
          <p:cNvPr id="4" name="Image 3"/>
          <p:cNvPicPr>
            <a:picLocks noChangeAspect="1"/>
          </p:cNvPicPr>
          <p:nvPr/>
        </p:nvPicPr>
        <p:blipFill>
          <a:blip r:embed="rId3"/>
          <a:stretch>
            <a:fillRect/>
          </a:stretch>
        </p:blipFill>
        <p:spPr>
          <a:xfrm>
            <a:off x="398374" y="3820705"/>
            <a:ext cx="5648325" cy="1895475"/>
          </a:xfrm>
          <a:prstGeom prst="rect">
            <a:avLst/>
          </a:prstGeom>
        </p:spPr>
      </p:pic>
      <p:sp>
        <p:nvSpPr>
          <p:cNvPr id="5" name="Rectangle 4"/>
          <p:cNvSpPr/>
          <p:nvPr/>
        </p:nvSpPr>
        <p:spPr>
          <a:xfrm>
            <a:off x="368557" y="2893296"/>
            <a:ext cx="1133644" cy="369332"/>
          </a:xfrm>
          <a:prstGeom prst="rect">
            <a:avLst/>
          </a:prstGeom>
        </p:spPr>
        <p:txBody>
          <a:bodyPr wrap="none">
            <a:spAutoFit/>
          </a:bodyPr>
          <a:lstStyle/>
          <a:p>
            <a:r>
              <a:rPr lang="fr-FR" b="1" dirty="0" smtClean="0">
                <a:latin typeface="Times New Roman" panose="02020603050405020304" pitchFamily="18" charset="0"/>
                <a:cs typeface="Times New Roman" panose="02020603050405020304" pitchFamily="18" charset="0"/>
              </a:rPr>
              <a:t>Exemples</a:t>
            </a:r>
            <a:endParaRPr lang="fr-FR" b="1" dirty="0"/>
          </a:p>
        </p:txBody>
      </p:sp>
      <p:sp>
        <p:nvSpPr>
          <p:cNvPr id="6" name="Rectangle 5"/>
          <p:cNvSpPr/>
          <p:nvPr/>
        </p:nvSpPr>
        <p:spPr>
          <a:xfrm>
            <a:off x="6264965" y="424502"/>
            <a:ext cx="4596130" cy="369332"/>
          </a:xfrm>
          <a:prstGeom prst="rect">
            <a:avLst/>
          </a:prstGeom>
        </p:spPr>
        <p:txBody>
          <a:bodyPr wrap="none">
            <a:spAutoFit/>
          </a:bodyPr>
          <a:lstStyle/>
          <a:p>
            <a:r>
              <a:rPr lang="fr-FR" b="1" dirty="0" smtClean="0">
                <a:latin typeface="Times New Roman" panose="02020603050405020304" pitchFamily="18" charset="0"/>
                <a:cs typeface="Times New Roman" panose="02020603050405020304" pitchFamily="18" charset="0"/>
              </a:rPr>
              <a:t>3. Les graphes et la visualisation des données</a:t>
            </a:r>
            <a:endParaRPr lang="fr-FR" b="1" dirty="0">
              <a:latin typeface="Times New Roman" panose="02020603050405020304" pitchFamily="18" charset="0"/>
              <a:cs typeface="Times New Roman" panose="02020603050405020304" pitchFamily="18" charset="0"/>
            </a:endParaRPr>
          </a:p>
        </p:txBody>
      </p:sp>
      <p:sp>
        <p:nvSpPr>
          <p:cNvPr id="7" name="Rectangle 6"/>
          <p:cNvSpPr/>
          <p:nvPr/>
        </p:nvSpPr>
        <p:spPr>
          <a:xfrm>
            <a:off x="6096000" y="1282227"/>
            <a:ext cx="5542722" cy="1200329"/>
          </a:xfrm>
          <a:prstGeom prst="rect">
            <a:avLst/>
          </a:prstGeom>
        </p:spPr>
        <p:txBody>
          <a:bodyPr wrap="square">
            <a:spAutoFit/>
          </a:bodyPr>
          <a:lstStyle/>
          <a:p>
            <a:pPr algn="just"/>
            <a:r>
              <a:rPr lang="fr-FR" b="1" dirty="0" smtClean="0">
                <a:latin typeface="Times New Roman" panose="02020603050405020304" pitchFamily="18" charset="0"/>
                <a:cs typeface="Times New Roman" panose="02020603050405020304" pitchFamily="18" charset="0"/>
              </a:rPr>
              <a:t>plot</a:t>
            </a:r>
            <a:r>
              <a:rPr lang="fr-FR" dirty="0" smtClean="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 </a:t>
            </a:r>
            <a:r>
              <a:rPr lang="fr-FR" dirty="0" smtClean="0">
                <a:latin typeface="Times New Roman" panose="02020603050405020304" pitchFamily="18" charset="0"/>
                <a:cs typeface="Times New Roman" panose="02020603050405020304" pitchFamily="18" charset="0"/>
              </a:rPr>
              <a:t>La fonction plot est utilisable avec des vecteurs ou des matrices. Elle trace des lignes en reliant des points  de coordonnées définit dans ses arguments, et elle a plusieurs forme.</a:t>
            </a:r>
            <a:endParaRPr lang="fr-FR" dirty="0"/>
          </a:p>
        </p:txBody>
      </p:sp>
      <p:pic>
        <p:nvPicPr>
          <p:cNvPr id="8" name="Image 7"/>
          <p:cNvPicPr>
            <a:picLocks noChangeAspect="1"/>
          </p:cNvPicPr>
          <p:nvPr/>
        </p:nvPicPr>
        <p:blipFill>
          <a:blip r:embed="rId4"/>
          <a:stretch>
            <a:fillRect/>
          </a:stretch>
        </p:blipFill>
        <p:spPr>
          <a:xfrm>
            <a:off x="6229352" y="2784252"/>
            <a:ext cx="5585008" cy="2052000"/>
          </a:xfrm>
          <a:prstGeom prst="rect">
            <a:avLst/>
          </a:prstGeom>
        </p:spPr>
      </p:pic>
      <p:sp>
        <p:nvSpPr>
          <p:cNvPr id="9" name="Rectangle 8"/>
          <p:cNvSpPr/>
          <p:nvPr/>
        </p:nvSpPr>
        <p:spPr>
          <a:xfrm>
            <a:off x="6113185" y="2419192"/>
            <a:ext cx="1133644" cy="369332"/>
          </a:xfrm>
          <a:prstGeom prst="rect">
            <a:avLst/>
          </a:prstGeom>
        </p:spPr>
        <p:txBody>
          <a:bodyPr wrap="none">
            <a:spAutoFit/>
          </a:bodyPr>
          <a:lstStyle/>
          <a:p>
            <a:r>
              <a:rPr lang="fr-FR" b="1" dirty="0" smtClean="0">
                <a:latin typeface="Times New Roman" panose="02020603050405020304" pitchFamily="18" charset="0"/>
                <a:cs typeface="Times New Roman" panose="02020603050405020304" pitchFamily="18" charset="0"/>
              </a:rPr>
              <a:t>Exemples</a:t>
            </a:r>
            <a:endParaRPr lang="fr-FR" b="1" dirty="0"/>
          </a:p>
        </p:txBody>
      </p:sp>
      <p:pic>
        <p:nvPicPr>
          <p:cNvPr id="10" name="Image 9"/>
          <p:cNvPicPr>
            <a:picLocks noChangeAspect="1"/>
          </p:cNvPicPr>
          <p:nvPr/>
        </p:nvPicPr>
        <p:blipFill>
          <a:blip r:embed="rId5"/>
          <a:stretch>
            <a:fillRect/>
          </a:stretch>
        </p:blipFill>
        <p:spPr>
          <a:xfrm>
            <a:off x="9764366" y="4759798"/>
            <a:ext cx="2036199" cy="1800000"/>
          </a:xfrm>
          <a:prstGeom prst="rect">
            <a:avLst/>
          </a:prstGeom>
        </p:spPr>
      </p:pic>
      <p:pic>
        <p:nvPicPr>
          <p:cNvPr id="11" name="Image 10"/>
          <p:cNvPicPr>
            <a:picLocks noChangeAspect="1"/>
          </p:cNvPicPr>
          <p:nvPr/>
        </p:nvPicPr>
        <p:blipFill>
          <a:blip r:embed="rId6"/>
          <a:stretch>
            <a:fillRect/>
          </a:stretch>
        </p:blipFill>
        <p:spPr>
          <a:xfrm>
            <a:off x="6182970" y="4997810"/>
            <a:ext cx="2314575" cy="1323975"/>
          </a:xfrm>
          <a:prstGeom prst="rect">
            <a:avLst/>
          </a:prstGeom>
        </p:spPr>
      </p:pic>
    </p:spTree>
    <p:extLst>
      <p:ext uri="{BB962C8B-B14F-4D97-AF65-F5344CB8AC3E}">
        <p14:creationId xmlns:p14="http://schemas.microsoft.com/office/powerpoint/2010/main" val="188337656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791</TotalTime>
  <Words>610</Words>
  <Application>Microsoft Office PowerPoint</Application>
  <PresentationFormat>Grand écran</PresentationFormat>
  <Paragraphs>51</Paragraphs>
  <Slides>14</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14</vt:i4>
      </vt:variant>
    </vt:vector>
  </HeadingPairs>
  <TitlesOfParts>
    <vt:vector size="19" baseType="lpstr">
      <vt:lpstr>Arial</vt:lpstr>
      <vt:lpstr>Calibri</vt:lpstr>
      <vt:lpstr>Calibri Light</vt:lpstr>
      <vt:lpstr>Times New Roman</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Khaled Bounif</dc:creator>
  <cp:lastModifiedBy>Khaled Bounif</cp:lastModifiedBy>
  <cp:revision>42</cp:revision>
  <dcterms:created xsi:type="dcterms:W3CDTF">2021-03-17T09:23:27Z</dcterms:created>
  <dcterms:modified xsi:type="dcterms:W3CDTF">2021-03-18T14:15:42Z</dcterms:modified>
</cp:coreProperties>
</file>